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84" r:id="rId1"/>
  </p:sldMasterIdLst>
  <p:notesMasterIdLst>
    <p:notesMasterId r:id="rId51"/>
  </p:notesMasterIdLst>
  <p:sldIdLst>
    <p:sldId id="256" r:id="rId2"/>
    <p:sldId id="320" r:id="rId3"/>
    <p:sldId id="321" r:id="rId4"/>
    <p:sldId id="335" r:id="rId5"/>
    <p:sldId id="332" r:id="rId6"/>
    <p:sldId id="322" r:id="rId7"/>
    <p:sldId id="323" r:id="rId8"/>
    <p:sldId id="379" r:id="rId9"/>
    <p:sldId id="352" r:id="rId10"/>
    <p:sldId id="353" r:id="rId11"/>
    <p:sldId id="354" r:id="rId12"/>
    <p:sldId id="381" r:id="rId13"/>
    <p:sldId id="324" r:id="rId14"/>
    <p:sldId id="355" r:id="rId15"/>
    <p:sldId id="356" r:id="rId16"/>
    <p:sldId id="333" r:id="rId17"/>
    <p:sldId id="334" r:id="rId18"/>
    <p:sldId id="325" r:id="rId19"/>
    <p:sldId id="336" r:id="rId20"/>
    <p:sldId id="337" r:id="rId21"/>
    <p:sldId id="380" r:id="rId22"/>
    <p:sldId id="338" r:id="rId23"/>
    <p:sldId id="373" r:id="rId24"/>
    <p:sldId id="374" r:id="rId25"/>
    <p:sldId id="375" r:id="rId26"/>
    <p:sldId id="376" r:id="rId27"/>
    <p:sldId id="377" r:id="rId28"/>
    <p:sldId id="378" r:id="rId29"/>
    <p:sldId id="357" r:id="rId30"/>
    <p:sldId id="363" r:id="rId31"/>
    <p:sldId id="339" r:id="rId32"/>
    <p:sldId id="358" r:id="rId33"/>
    <p:sldId id="359" r:id="rId34"/>
    <p:sldId id="360" r:id="rId35"/>
    <p:sldId id="362" r:id="rId36"/>
    <p:sldId id="365" r:id="rId37"/>
    <p:sldId id="340" r:id="rId38"/>
    <p:sldId id="341" r:id="rId39"/>
    <p:sldId id="342" r:id="rId40"/>
    <p:sldId id="343" r:id="rId41"/>
    <p:sldId id="344" r:id="rId42"/>
    <p:sldId id="345" r:id="rId43"/>
    <p:sldId id="366" r:id="rId44"/>
    <p:sldId id="367" r:id="rId45"/>
    <p:sldId id="368" r:id="rId46"/>
    <p:sldId id="369" r:id="rId47"/>
    <p:sldId id="370" r:id="rId48"/>
    <p:sldId id="371" r:id="rId49"/>
    <p:sldId id="372" r:id="rId50"/>
  </p:sldIdLst>
  <p:sldSz cx="9144000" cy="6858000" type="screen4x3"/>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FFD4"/>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515" autoAdjust="0"/>
    <p:restoredTop sz="94660"/>
  </p:normalViewPr>
  <p:slideViewPr>
    <p:cSldViewPr>
      <p:cViewPr varScale="1">
        <p:scale>
          <a:sx n="83" d="100"/>
          <a:sy n="83" d="100"/>
        </p:scale>
        <p:origin x="1733" y="6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IQ"/>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F222227D-7D18-4BAC-842A-0CCB8EC72F5E}" type="datetimeFigureOut">
              <a:rPr lang="ar-IQ" smtClean="0"/>
              <a:pPr/>
              <a:t>23/01/1441</a:t>
            </a:fld>
            <a:endParaRPr lang="ar-IQ"/>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IQ"/>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IQ"/>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IQ"/>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AEDCDFC8-FE01-449B-90F9-C286AE3BBE9B}" type="slidenum">
              <a:rPr lang="ar-IQ" smtClean="0"/>
              <a:pPr/>
              <a:t>‹#›</a:t>
            </a:fld>
            <a:endParaRPr lang="ar-IQ"/>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E27A91D4-F787-47B3-B6D9-62C1719293E0}" type="datetimeFigureOut">
              <a:rPr lang="ar-IQ" smtClean="0"/>
              <a:pPr/>
              <a:t>23/01/1441</a:t>
            </a:fld>
            <a:endParaRPr lang="ar-IQ"/>
          </a:p>
        </p:txBody>
      </p:sp>
      <p:sp>
        <p:nvSpPr>
          <p:cNvPr id="16" name="Slide Number Placeholder 15"/>
          <p:cNvSpPr>
            <a:spLocks noGrp="1"/>
          </p:cNvSpPr>
          <p:nvPr>
            <p:ph type="sldNum" sz="quarter" idx="11"/>
          </p:nvPr>
        </p:nvSpPr>
        <p:spPr/>
        <p:txBody>
          <a:bodyPr/>
          <a:lstStyle/>
          <a:p>
            <a:fld id="{4FBB7164-398B-4449-A5BF-6BA5BA9B83CA}" type="slidenum">
              <a:rPr lang="ar-IQ" smtClean="0"/>
              <a:pPr/>
              <a:t>‹#›</a:t>
            </a:fld>
            <a:endParaRPr lang="ar-IQ"/>
          </a:p>
        </p:txBody>
      </p:sp>
      <p:sp>
        <p:nvSpPr>
          <p:cNvPr id="17" name="Footer Placeholder 16"/>
          <p:cNvSpPr>
            <a:spLocks noGrp="1"/>
          </p:cNvSpPr>
          <p:nvPr>
            <p:ph type="ftr" sz="quarter" idx="12"/>
          </p:nvPr>
        </p:nvSpPr>
        <p:spPr/>
        <p:txBody>
          <a:bodyPr/>
          <a:lstStyle/>
          <a:p>
            <a:endParaRPr lang="ar-IQ"/>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27A91D4-F787-47B3-B6D9-62C1719293E0}" type="datetimeFigureOut">
              <a:rPr lang="ar-IQ" smtClean="0"/>
              <a:pPr/>
              <a:t>23/01/1441</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4FBB7164-398B-4449-A5BF-6BA5BA9B83CA}" type="slidenum">
              <a:rPr lang="ar-IQ" smtClean="0"/>
              <a:pPr/>
              <a:t>‹#›</a:t>
            </a:fld>
            <a:endParaRPr lang="ar-IQ"/>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27A91D4-F787-47B3-B6D9-62C1719293E0}" type="datetimeFigureOut">
              <a:rPr lang="ar-IQ" smtClean="0"/>
              <a:pPr/>
              <a:t>23/01/1441</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4FBB7164-398B-4449-A5BF-6BA5BA9B83CA}" type="slidenum">
              <a:rPr lang="ar-IQ" smtClean="0"/>
              <a:pPr/>
              <a:t>‹#›</a:t>
            </a:fld>
            <a:endParaRPr lang="ar-IQ"/>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E27A91D4-F787-47B3-B6D9-62C1719293E0}" type="datetimeFigureOut">
              <a:rPr lang="ar-IQ" smtClean="0"/>
              <a:pPr/>
              <a:t>23/01/1441</a:t>
            </a:fld>
            <a:endParaRPr lang="ar-IQ"/>
          </a:p>
        </p:txBody>
      </p:sp>
      <p:sp>
        <p:nvSpPr>
          <p:cNvPr id="15" name="Slide Number Placeholder 14"/>
          <p:cNvSpPr>
            <a:spLocks noGrp="1"/>
          </p:cNvSpPr>
          <p:nvPr>
            <p:ph type="sldNum" sz="quarter" idx="15"/>
          </p:nvPr>
        </p:nvSpPr>
        <p:spPr/>
        <p:txBody>
          <a:bodyPr/>
          <a:lstStyle>
            <a:lvl1pPr algn="ctr">
              <a:defRPr/>
            </a:lvl1pPr>
          </a:lstStyle>
          <a:p>
            <a:fld id="{4FBB7164-398B-4449-A5BF-6BA5BA9B83CA}" type="slidenum">
              <a:rPr lang="ar-IQ" smtClean="0"/>
              <a:pPr/>
              <a:t>‹#›</a:t>
            </a:fld>
            <a:endParaRPr lang="ar-IQ"/>
          </a:p>
        </p:txBody>
      </p:sp>
      <p:sp>
        <p:nvSpPr>
          <p:cNvPr id="16" name="Footer Placeholder 15"/>
          <p:cNvSpPr>
            <a:spLocks noGrp="1"/>
          </p:cNvSpPr>
          <p:nvPr>
            <p:ph type="ftr" sz="quarter" idx="16"/>
          </p:nvPr>
        </p:nvSpPr>
        <p:spPr/>
        <p:txBody>
          <a:bodyPr/>
          <a:lstStyle/>
          <a:p>
            <a:endParaRPr lang="ar-IQ"/>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27A91D4-F787-47B3-B6D9-62C1719293E0}" type="datetimeFigureOut">
              <a:rPr lang="ar-IQ" smtClean="0"/>
              <a:pPr/>
              <a:t>23/01/1441</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4FBB7164-398B-4449-A5BF-6BA5BA9B83CA}" type="slidenum">
              <a:rPr lang="ar-IQ" smtClean="0"/>
              <a:pPr/>
              <a:t>‹#›</a:t>
            </a:fld>
            <a:endParaRPr lang="ar-IQ"/>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27A91D4-F787-47B3-B6D9-62C1719293E0}" type="datetimeFigureOut">
              <a:rPr lang="ar-IQ" smtClean="0"/>
              <a:pPr/>
              <a:t>23/01/1441</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4FBB7164-398B-4449-A5BF-6BA5BA9B83CA}" type="slidenum">
              <a:rPr lang="ar-IQ" smtClean="0"/>
              <a:pPr/>
              <a:t>‹#›</a:t>
            </a:fld>
            <a:endParaRPr lang="ar-IQ"/>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4FBB7164-398B-4449-A5BF-6BA5BA9B83CA}" type="slidenum">
              <a:rPr lang="ar-IQ" smtClean="0"/>
              <a:pPr/>
              <a:t>‹#›</a:t>
            </a:fld>
            <a:endParaRPr lang="ar-IQ"/>
          </a:p>
        </p:txBody>
      </p:sp>
      <p:sp>
        <p:nvSpPr>
          <p:cNvPr id="8" name="Footer Placeholder 7"/>
          <p:cNvSpPr>
            <a:spLocks noGrp="1"/>
          </p:cNvSpPr>
          <p:nvPr>
            <p:ph type="ftr" sz="quarter" idx="11"/>
          </p:nvPr>
        </p:nvSpPr>
        <p:spPr/>
        <p:txBody>
          <a:bodyPr/>
          <a:lstStyle/>
          <a:p>
            <a:endParaRPr lang="ar-IQ"/>
          </a:p>
        </p:txBody>
      </p:sp>
      <p:sp>
        <p:nvSpPr>
          <p:cNvPr id="7" name="Date Placeholder 6"/>
          <p:cNvSpPr>
            <a:spLocks noGrp="1"/>
          </p:cNvSpPr>
          <p:nvPr>
            <p:ph type="dt" sz="half" idx="10"/>
          </p:nvPr>
        </p:nvSpPr>
        <p:spPr/>
        <p:txBody>
          <a:bodyPr/>
          <a:lstStyle/>
          <a:p>
            <a:fld id="{E27A91D4-F787-47B3-B6D9-62C1719293E0}" type="datetimeFigureOut">
              <a:rPr lang="ar-IQ" smtClean="0"/>
              <a:pPr/>
              <a:t>23/01/1441</a:t>
            </a:fld>
            <a:endParaRPr lang="ar-IQ"/>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27A91D4-F787-47B3-B6D9-62C1719293E0}" type="datetimeFigureOut">
              <a:rPr lang="ar-IQ" smtClean="0"/>
              <a:pPr/>
              <a:t>23/01/1441</a:t>
            </a:fld>
            <a:endParaRPr lang="ar-IQ"/>
          </a:p>
        </p:txBody>
      </p:sp>
      <p:sp>
        <p:nvSpPr>
          <p:cNvPr id="4" name="Footer Placeholder 3"/>
          <p:cNvSpPr>
            <a:spLocks noGrp="1"/>
          </p:cNvSpPr>
          <p:nvPr>
            <p:ph type="ftr" sz="quarter" idx="11"/>
          </p:nvPr>
        </p:nvSpPr>
        <p:spPr/>
        <p:txBody>
          <a:bodyPr/>
          <a:lstStyle/>
          <a:p>
            <a:endParaRPr lang="ar-IQ"/>
          </a:p>
        </p:txBody>
      </p:sp>
      <p:sp>
        <p:nvSpPr>
          <p:cNvPr id="5" name="Slide Number Placeholder 4"/>
          <p:cNvSpPr>
            <a:spLocks noGrp="1"/>
          </p:cNvSpPr>
          <p:nvPr>
            <p:ph type="sldNum" sz="quarter" idx="12"/>
          </p:nvPr>
        </p:nvSpPr>
        <p:spPr/>
        <p:txBody>
          <a:bodyPr/>
          <a:lstStyle/>
          <a:p>
            <a:fld id="{4FBB7164-398B-4449-A5BF-6BA5BA9B83CA}" type="slidenum">
              <a:rPr lang="ar-IQ" smtClean="0"/>
              <a:pPr/>
              <a:t>‹#›</a:t>
            </a:fld>
            <a:endParaRPr lang="ar-IQ"/>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7A91D4-F787-47B3-B6D9-62C1719293E0}" type="datetimeFigureOut">
              <a:rPr lang="ar-IQ" smtClean="0"/>
              <a:pPr/>
              <a:t>23/01/1441</a:t>
            </a:fld>
            <a:endParaRPr lang="ar-IQ"/>
          </a:p>
        </p:txBody>
      </p:sp>
      <p:sp>
        <p:nvSpPr>
          <p:cNvPr id="3" name="Footer Placeholder 2"/>
          <p:cNvSpPr>
            <a:spLocks noGrp="1"/>
          </p:cNvSpPr>
          <p:nvPr>
            <p:ph type="ftr" sz="quarter" idx="11"/>
          </p:nvPr>
        </p:nvSpPr>
        <p:spPr/>
        <p:txBody>
          <a:bodyPr/>
          <a:lstStyle/>
          <a:p>
            <a:endParaRPr lang="ar-IQ"/>
          </a:p>
        </p:txBody>
      </p:sp>
      <p:sp>
        <p:nvSpPr>
          <p:cNvPr id="4" name="Slide Number Placeholder 3"/>
          <p:cNvSpPr>
            <a:spLocks noGrp="1"/>
          </p:cNvSpPr>
          <p:nvPr>
            <p:ph type="sldNum" sz="quarter" idx="12"/>
          </p:nvPr>
        </p:nvSpPr>
        <p:spPr/>
        <p:txBody>
          <a:bodyPr/>
          <a:lstStyle/>
          <a:p>
            <a:fld id="{4FBB7164-398B-4449-A5BF-6BA5BA9B83CA}" type="slidenum">
              <a:rPr lang="ar-IQ" smtClean="0"/>
              <a:pPr/>
              <a:t>‹#›</a:t>
            </a:fld>
            <a:endParaRPr lang="ar-IQ"/>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E27A91D4-F787-47B3-B6D9-62C1719293E0}" type="datetimeFigureOut">
              <a:rPr lang="ar-IQ" smtClean="0"/>
              <a:pPr/>
              <a:t>23/01/1441</a:t>
            </a:fld>
            <a:endParaRPr lang="ar-IQ"/>
          </a:p>
        </p:txBody>
      </p:sp>
      <p:sp>
        <p:nvSpPr>
          <p:cNvPr id="9" name="Slide Number Placeholder 8"/>
          <p:cNvSpPr>
            <a:spLocks noGrp="1"/>
          </p:cNvSpPr>
          <p:nvPr>
            <p:ph type="sldNum" sz="quarter" idx="15"/>
          </p:nvPr>
        </p:nvSpPr>
        <p:spPr/>
        <p:txBody>
          <a:bodyPr/>
          <a:lstStyle/>
          <a:p>
            <a:fld id="{4FBB7164-398B-4449-A5BF-6BA5BA9B83CA}" type="slidenum">
              <a:rPr lang="ar-IQ" smtClean="0"/>
              <a:pPr/>
              <a:t>‹#›</a:t>
            </a:fld>
            <a:endParaRPr lang="ar-IQ"/>
          </a:p>
        </p:txBody>
      </p:sp>
      <p:sp>
        <p:nvSpPr>
          <p:cNvPr id="10" name="Footer Placeholder 9"/>
          <p:cNvSpPr>
            <a:spLocks noGrp="1"/>
          </p:cNvSpPr>
          <p:nvPr>
            <p:ph type="ftr" sz="quarter" idx="16"/>
          </p:nvPr>
        </p:nvSpPr>
        <p:spPr/>
        <p:txBody>
          <a:bodyPr/>
          <a:lstStyle/>
          <a:p>
            <a:endParaRPr lang="ar-IQ"/>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E27A91D4-F787-47B3-B6D9-62C1719293E0}" type="datetimeFigureOut">
              <a:rPr lang="ar-IQ" smtClean="0"/>
              <a:pPr/>
              <a:t>23/01/1441</a:t>
            </a:fld>
            <a:endParaRPr lang="ar-IQ"/>
          </a:p>
        </p:txBody>
      </p:sp>
      <p:sp>
        <p:nvSpPr>
          <p:cNvPr id="9" name="Slide Number Placeholder 8"/>
          <p:cNvSpPr>
            <a:spLocks noGrp="1"/>
          </p:cNvSpPr>
          <p:nvPr>
            <p:ph type="sldNum" sz="quarter" idx="11"/>
          </p:nvPr>
        </p:nvSpPr>
        <p:spPr/>
        <p:txBody>
          <a:bodyPr/>
          <a:lstStyle/>
          <a:p>
            <a:fld id="{4FBB7164-398B-4449-A5BF-6BA5BA9B83CA}" type="slidenum">
              <a:rPr lang="ar-IQ" smtClean="0"/>
              <a:pPr/>
              <a:t>‹#›</a:t>
            </a:fld>
            <a:endParaRPr lang="ar-IQ"/>
          </a:p>
        </p:txBody>
      </p:sp>
      <p:sp>
        <p:nvSpPr>
          <p:cNvPr id="10" name="Footer Placeholder 9"/>
          <p:cNvSpPr>
            <a:spLocks noGrp="1"/>
          </p:cNvSpPr>
          <p:nvPr>
            <p:ph type="ftr" sz="quarter" idx="12"/>
          </p:nvPr>
        </p:nvSpPr>
        <p:spPr/>
        <p:txBody>
          <a:bodyPr/>
          <a:lstStyle/>
          <a:p>
            <a:endParaRPr lang="ar-IQ"/>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E27A91D4-F787-47B3-B6D9-62C1719293E0}" type="datetimeFigureOut">
              <a:rPr lang="ar-IQ" smtClean="0"/>
              <a:pPr/>
              <a:t>23/01/1441</a:t>
            </a:fld>
            <a:endParaRPr lang="ar-IQ"/>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ar-IQ"/>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4FBB7164-398B-4449-A5BF-6BA5BA9B83CA}" type="slidenum">
              <a:rPr lang="ar-IQ" smtClean="0"/>
              <a:pPr/>
              <a:t>‹#›</a:t>
            </a:fld>
            <a:endParaRPr lang="ar-IQ"/>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1"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r" rtl="1"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r" rtl="1"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r" rtl="1"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r" rtl="1"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r" rtl="1"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r" rtl="1"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r" rtl="1"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r" rtl="1"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r" rtl="1"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810000"/>
            <a:ext cx="6705600" cy="1905000"/>
          </a:xfrm>
        </p:spPr>
        <p:txBody>
          <a:bodyPr/>
          <a:lstStyle/>
          <a:p>
            <a:r>
              <a:rPr lang="en-US" sz="2400" b="1" dirty="0" smtClean="0"/>
              <a:t>source Rock</a:t>
            </a:r>
            <a:r>
              <a:rPr lang="ar-IQ" sz="2400" b="1" dirty="0" smtClean="0"/>
              <a:t> </a:t>
            </a:r>
            <a:r>
              <a:rPr lang="en-US" sz="2400" dirty="0" smtClean="0"/>
              <a:t>Evaluation</a:t>
            </a:r>
          </a:p>
          <a:p>
            <a:r>
              <a:rPr lang="en-US" sz="2000" b="1" dirty="0" smtClean="0">
                <a:solidFill>
                  <a:srgbClr val="002060"/>
                </a:solidFill>
              </a:rPr>
              <a:t>Maturation of Source Rocks</a:t>
            </a:r>
            <a:endParaRPr lang="ar-IQ" dirty="0"/>
          </a:p>
        </p:txBody>
      </p:sp>
      <p:sp>
        <p:nvSpPr>
          <p:cNvPr id="2" name="Title 1"/>
          <p:cNvSpPr>
            <a:spLocks noGrp="1"/>
          </p:cNvSpPr>
          <p:nvPr>
            <p:ph type="ctrTitle"/>
          </p:nvPr>
        </p:nvSpPr>
        <p:spPr>
          <a:xfrm>
            <a:off x="609600" y="533400"/>
            <a:ext cx="7772400" cy="1470025"/>
          </a:xfrm>
        </p:spPr>
        <p:txBody>
          <a:bodyPr/>
          <a:lstStyle/>
          <a:p>
            <a:r>
              <a:rPr lang="en-US" dirty="0" smtClean="0"/>
              <a:t>Petroleum </a:t>
            </a:r>
            <a:r>
              <a:rPr lang="en-US" smtClean="0"/>
              <a:t>system </a:t>
            </a:r>
            <a:r>
              <a:rPr lang="en-US" smtClean="0"/>
              <a:t>(2)</a:t>
            </a:r>
            <a:endParaRPr lang="ar-IQ" dirty="0"/>
          </a:p>
        </p:txBody>
      </p:sp>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990601" y="612962"/>
            <a:ext cx="7315200" cy="55171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69"/>
          <p:cNvGrpSpPr>
            <a:grpSpLocks/>
          </p:cNvGrpSpPr>
          <p:nvPr/>
        </p:nvGrpSpPr>
        <p:grpSpPr bwMode="auto">
          <a:xfrm>
            <a:off x="382588" y="2208212"/>
            <a:ext cx="8313737" cy="4397375"/>
            <a:chOff x="241" y="1408"/>
            <a:chExt cx="5237" cy="2770"/>
          </a:xfrm>
        </p:grpSpPr>
        <p:sp>
          <p:nvSpPr>
            <p:cNvPr id="3" name="Rectangle 4"/>
            <p:cNvSpPr>
              <a:spLocks noChangeArrowheads="1"/>
            </p:cNvSpPr>
            <p:nvPr/>
          </p:nvSpPr>
          <p:spPr bwMode="auto">
            <a:xfrm>
              <a:off x="377" y="1408"/>
              <a:ext cx="4853" cy="2596"/>
            </a:xfrm>
            <a:prstGeom prst="rect">
              <a:avLst/>
            </a:prstGeom>
            <a:solidFill>
              <a:srgbClr val="0000C2"/>
            </a:solidFill>
            <a:ln w="0">
              <a:solidFill>
                <a:srgbClr val="000000"/>
              </a:solidFill>
              <a:miter lim="800000"/>
              <a:headEnd/>
              <a:tailEnd/>
            </a:ln>
          </p:spPr>
          <p:txBody>
            <a:bodyPr/>
            <a:lstStyle/>
            <a:p>
              <a:endParaRPr lang="ar-IQ"/>
            </a:p>
          </p:txBody>
        </p:sp>
        <p:sp>
          <p:nvSpPr>
            <p:cNvPr id="4" name="Rectangle 5"/>
            <p:cNvSpPr>
              <a:spLocks noChangeArrowheads="1"/>
            </p:cNvSpPr>
            <p:nvPr/>
          </p:nvSpPr>
          <p:spPr bwMode="auto">
            <a:xfrm>
              <a:off x="303" y="1408"/>
              <a:ext cx="482" cy="2603"/>
            </a:xfrm>
            <a:prstGeom prst="rect">
              <a:avLst/>
            </a:prstGeom>
            <a:solidFill>
              <a:srgbClr val="80FFFF"/>
            </a:solidFill>
            <a:ln w="0">
              <a:solidFill>
                <a:srgbClr val="000000"/>
              </a:solidFill>
              <a:miter lim="800000"/>
              <a:headEnd/>
              <a:tailEnd/>
            </a:ln>
          </p:spPr>
          <p:txBody>
            <a:bodyPr/>
            <a:lstStyle/>
            <a:p>
              <a:endParaRPr lang="ar-IQ"/>
            </a:p>
          </p:txBody>
        </p:sp>
        <p:sp>
          <p:nvSpPr>
            <p:cNvPr id="5" name="Rectangle 6"/>
            <p:cNvSpPr>
              <a:spLocks noChangeArrowheads="1"/>
            </p:cNvSpPr>
            <p:nvPr/>
          </p:nvSpPr>
          <p:spPr bwMode="auto">
            <a:xfrm>
              <a:off x="3638" y="1408"/>
              <a:ext cx="484" cy="2603"/>
            </a:xfrm>
            <a:prstGeom prst="rect">
              <a:avLst/>
            </a:prstGeom>
            <a:solidFill>
              <a:srgbClr val="80FFFF"/>
            </a:solidFill>
            <a:ln w="0">
              <a:solidFill>
                <a:srgbClr val="000000"/>
              </a:solidFill>
              <a:miter lim="800000"/>
              <a:headEnd/>
              <a:tailEnd/>
            </a:ln>
          </p:spPr>
          <p:txBody>
            <a:bodyPr/>
            <a:lstStyle/>
            <a:p>
              <a:endParaRPr lang="ar-IQ"/>
            </a:p>
          </p:txBody>
        </p:sp>
        <p:sp>
          <p:nvSpPr>
            <p:cNvPr id="6" name="Rectangle 7"/>
            <p:cNvSpPr>
              <a:spLocks noChangeArrowheads="1"/>
            </p:cNvSpPr>
            <p:nvPr/>
          </p:nvSpPr>
          <p:spPr bwMode="auto">
            <a:xfrm>
              <a:off x="4312" y="1408"/>
              <a:ext cx="484" cy="2603"/>
            </a:xfrm>
            <a:prstGeom prst="rect">
              <a:avLst/>
            </a:prstGeom>
            <a:solidFill>
              <a:srgbClr val="80FFFF"/>
            </a:solidFill>
            <a:ln w="0">
              <a:solidFill>
                <a:srgbClr val="000000"/>
              </a:solidFill>
              <a:miter lim="800000"/>
              <a:headEnd/>
              <a:tailEnd/>
            </a:ln>
          </p:spPr>
          <p:txBody>
            <a:bodyPr/>
            <a:lstStyle/>
            <a:p>
              <a:endParaRPr lang="ar-IQ"/>
            </a:p>
          </p:txBody>
        </p:sp>
        <p:sp>
          <p:nvSpPr>
            <p:cNvPr id="7" name="Rectangle 8"/>
            <p:cNvSpPr>
              <a:spLocks noChangeArrowheads="1"/>
            </p:cNvSpPr>
            <p:nvPr/>
          </p:nvSpPr>
          <p:spPr bwMode="auto">
            <a:xfrm>
              <a:off x="4994" y="1408"/>
              <a:ext cx="484" cy="2603"/>
            </a:xfrm>
            <a:prstGeom prst="rect">
              <a:avLst/>
            </a:prstGeom>
            <a:solidFill>
              <a:srgbClr val="80FFFF"/>
            </a:solidFill>
            <a:ln w="0">
              <a:solidFill>
                <a:srgbClr val="000000"/>
              </a:solidFill>
              <a:miter lim="800000"/>
              <a:headEnd/>
              <a:tailEnd/>
            </a:ln>
          </p:spPr>
          <p:txBody>
            <a:bodyPr/>
            <a:lstStyle/>
            <a:p>
              <a:endParaRPr lang="ar-IQ"/>
            </a:p>
          </p:txBody>
        </p:sp>
        <p:sp>
          <p:nvSpPr>
            <p:cNvPr id="8" name="Freeform 15"/>
            <p:cNvSpPr>
              <a:spLocks/>
            </p:cNvSpPr>
            <p:nvPr/>
          </p:nvSpPr>
          <p:spPr bwMode="auto">
            <a:xfrm>
              <a:off x="772" y="2336"/>
              <a:ext cx="2866" cy="13"/>
            </a:xfrm>
            <a:custGeom>
              <a:avLst/>
              <a:gdLst/>
              <a:ahLst/>
              <a:cxnLst>
                <a:cxn ang="0">
                  <a:pos x="6" y="2"/>
                </a:cxn>
                <a:cxn ang="0">
                  <a:pos x="4" y="2"/>
                </a:cxn>
                <a:cxn ang="0">
                  <a:pos x="0" y="6"/>
                </a:cxn>
                <a:cxn ang="0">
                  <a:pos x="0" y="11"/>
                </a:cxn>
                <a:cxn ang="0">
                  <a:pos x="2" y="11"/>
                </a:cxn>
                <a:cxn ang="0">
                  <a:pos x="4" y="13"/>
                </a:cxn>
                <a:cxn ang="0">
                  <a:pos x="6" y="13"/>
                </a:cxn>
                <a:cxn ang="0">
                  <a:pos x="2861" y="11"/>
                </a:cxn>
                <a:cxn ang="0">
                  <a:pos x="2864" y="11"/>
                </a:cxn>
                <a:cxn ang="0">
                  <a:pos x="2864" y="9"/>
                </a:cxn>
                <a:cxn ang="0">
                  <a:pos x="2866" y="9"/>
                </a:cxn>
                <a:cxn ang="0">
                  <a:pos x="2866" y="4"/>
                </a:cxn>
                <a:cxn ang="0">
                  <a:pos x="2864" y="2"/>
                </a:cxn>
                <a:cxn ang="0">
                  <a:pos x="2864" y="0"/>
                </a:cxn>
                <a:cxn ang="0">
                  <a:pos x="2861" y="0"/>
                </a:cxn>
                <a:cxn ang="0">
                  <a:pos x="6" y="2"/>
                </a:cxn>
              </a:cxnLst>
              <a:rect l="0" t="0" r="r" b="b"/>
              <a:pathLst>
                <a:path w="2866" h="13">
                  <a:moveTo>
                    <a:pt x="6" y="2"/>
                  </a:moveTo>
                  <a:lnTo>
                    <a:pt x="4" y="2"/>
                  </a:lnTo>
                  <a:lnTo>
                    <a:pt x="0" y="6"/>
                  </a:lnTo>
                  <a:lnTo>
                    <a:pt x="0" y="11"/>
                  </a:lnTo>
                  <a:lnTo>
                    <a:pt x="2" y="11"/>
                  </a:lnTo>
                  <a:lnTo>
                    <a:pt x="4" y="13"/>
                  </a:lnTo>
                  <a:lnTo>
                    <a:pt x="6" y="13"/>
                  </a:lnTo>
                  <a:lnTo>
                    <a:pt x="2861" y="11"/>
                  </a:lnTo>
                  <a:lnTo>
                    <a:pt x="2864" y="11"/>
                  </a:lnTo>
                  <a:lnTo>
                    <a:pt x="2864" y="9"/>
                  </a:lnTo>
                  <a:lnTo>
                    <a:pt x="2866" y="9"/>
                  </a:lnTo>
                  <a:lnTo>
                    <a:pt x="2866" y="4"/>
                  </a:lnTo>
                  <a:lnTo>
                    <a:pt x="2864" y="2"/>
                  </a:lnTo>
                  <a:lnTo>
                    <a:pt x="2864" y="0"/>
                  </a:lnTo>
                  <a:lnTo>
                    <a:pt x="2861" y="0"/>
                  </a:lnTo>
                  <a:lnTo>
                    <a:pt x="6" y="2"/>
                  </a:lnTo>
                  <a:close/>
                </a:path>
              </a:pathLst>
            </a:custGeom>
            <a:solidFill>
              <a:srgbClr val="FFFFFF"/>
            </a:solidFill>
            <a:ln w="9525">
              <a:noFill/>
              <a:round/>
              <a:headEnd/>
              <a:tailEnd/>
            </a:ln>
          </p:spPr>
          <p:txBody>
            <a:bodyPr/>
            <a:lstStyle/>
            <a:p>
              <a:endParaRPr lang="ar-IQ"/>
            </a:p>
          </p:txBody>
        </p:sp>
        <p:sp>
          <p:nvSpPr>
            <p:cNvPr id="9" name="Freeform 16"/>
            <p:cNvSpPr>
              <a:spLocks/>
            </p:cNvSpPr>
            <p:nvPr/>
          </p:nvSpPr>
          <p:spPr bwMode="auto">
            <a:xfrm>
              <a:off x="778" y="2744"/>
              <a:ext cx="2865" cy="13"/>
            </a:xfrm>
            <a:custGeom>
              <a:avLst/>
              <a:gdLst/>
              <a:ahLst/>
              <a:cxnLst>
                <a:cxn ang="0">
                  <a:pos x="5" y="0"/>
                </a:cxn>
                <a:cxn ang="0">
                  <a:pos x="3" y="0"/>
                </a:cxn>
                <a:cxn ang="0">
                  <a:pos x="0" y="4"/>
                </a:cxn>
                <a:cxn ang="0">
                  <a:pos x="0" y="9"/>
                </a:cxn>
                <a:cxn ang="0">
                  <a:pos x="1" y="9"/>
                </a:cxn>
                <a:cxn ang="0">
                  <a:pos x="3" y="11"/>
                </a:cxn>
                <a:cxn ang="0">
                  <a:pos x="5" y="11"/>
                </a:cxn>
                <a:cxn ang="0">
                  <a:pos x="2860" y="13"/>
                </a:cxn>
                <a:cxn ang="0">
                  <a:pos x="2864" y="13"/>
                </a:cxn>
                <a:cxn ang="0">
                  <a:pos x="2864" y="11"/>
                </a:cxn>
                <a:cxn ang="0">
                  <a:pos x="2865" y="11"/>
                </a:cxn>
                <a:cxn ang="0">
                  <a:pos x="2865" y="5"/>
                </a:cxn>
                <a:cxn ang="0">
                  <a:pos x="2864" y="4"/>
                </a:cxn>
                <a:cxn ang="0">
                  <a:pos x="2864" y="2"/>
                </a:cxn>
                <a:cxn ang="0">
                  <a:pos x="2860" y="2"/>
                </a:cxn>
                <a:cxn ang="0">
                  <a:pos x="5" y="0"/>
                </a:cxn>
              </a:cxnLst>
              <a:rect l="0" t="0" r="r" b="b"/>
              <a:pathLst>
                <a:path w="2865" h="13">
                  <a:moveTo>
                    <a:pt x="5" y="0"/>
                  </a:moveTo>
                  <a:lnTo>
                    <a:pt x="3" y="0"/>
                  </a:lnTo>
                  <a:lnTo>
                    <a:pt x="0" y="4"/>
                  </a:lnTo>
                  <a:lnTo>
                    <a:pt x="0" y="9"/>
                  </a:lnTo>
                  <a:lnTo>
                    <a:pt x="1" y="9"/>
                  </a:lnTo>
                  <a:lnTo>
                    <a:pt x="3" y="11"/>
                  </a:lnTo>
                  <a:lnTo>
                    <a:pt x="5" y="11"/>
                  </a:lnTo>
                  <a:lnTo>
                    <a:pt x="2860" y="13"/>
                  </a:lnTo>
                  <a:lnTo>
                    <a:pt x="2864" y="13"/>
                  </a:lnTo>
                  <a:lnTo>
                    <a:pt x="2864" y="11"/>
                  </a:lnTo>
                  <a:lnTo>
                    <a:pt x="2865" y="11"/>
                  </a:lnTo>
                  <a:lnTo>
                    <a:pt x="2865" y="5"/>
                  </a:lnTo>
                  <a:lnTo>
                    <a:pt x="2864" y="4"/>
                  </a:lnTo>
                  <a:lnTo>
                    <a:pt x="2864" y="2"/>
                  </a:lnTo>
                  <a:lnTo>
                    <a:pt x="2860" y="2"/>
                  </a:lnTo>
                  <a:lnTo>
                    <a:pt x="5" y="0"/>
                  </a:lnTo>
                  <a:close/>
                </a:path>
              </a:pathLst>
            </a:custGeom>
            <a:solidFill>
              <a:srgbClr val="FFFFFF"/>
            </a:solidFill>
            <a:ln w="9525">
              <a:noFill/>
              <a:round/>
              <a:headEnd/>
              <a:tailEnd/>
            </a:ln>
          </p:spPr>
          <p:txBody>
            <a:bodyPr/>
            <a:lstStyle/>
            <a:p>
              <a:endParaRPr lang="ar-IQ"/>
            </a:p>
          </p:txBody>
        </p:sp>
        <p:sp>
          <p:nvSpPr>
            <p:cNvPr id="10" name="Freeform 17"/>
            <p:cNvSpPr>
              <a:spLocks/>
            </p:cNvSpPr>
            <p:nvPr/>
          </p:nvSpPr>
          <p:spPr bwMode="auto">
            <a:xfrm>
              <a:off x="785" y="2978"/>
              <a:ext cx="11" cy="11"/>
            </a:xfrm>
            <a:custGeom>
              <a:avLst/>
              <a:gdLst/>
              <a:ahLst/>
              <a:cxnLst>
                <a:cxn ang="0">
                  <a:pos x="5" y="0"/>
                </a:cxn>
                <a:cxn ang="0">
                  <a:pos x="3" y="0"/>
                </a:cxn>
                <a:cxn ang="0">
                  <a:pos x="0" y="3"/>
                </a:cxn>
                <a:cxn ang="0">
                  <a:pos x="0" y="9"/>
                </a:cxn>
                <a:cxn ang="0">
                  <a:pos x="2"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2"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1" name="Freeform 18"/>
            <p:cNvSpPr>
              <a:spLocks/>
            </p:cNvSpPr>
            <p:nvPr/>
          </p:nvSpPr>
          <p:spPr bwMode="auto">
            <a:xfrm>
              <a:off x="807" y="2978"/>
              <a:ext cx="10" cy="11"/>
            </a:xfrm>
            <a:custGeom>
              <a:avLst/>
              <a:gdLst/>
              <a:ahLst/>
              <a:cxnLst>
                <a:cxn ang="0">
                  <a:pos x="5" y="0"/>
                </a:cxn>
                <a:cxn ang="0">
                  <a:pos x="3" y="0"/>
                </a:cxn>
                <a:cxn ang="0">
                  <a:pos x="0" y="3"/>
                </a:cxn>
                <a:cxn ang="0">
                  <a:pos x="0" y="9"/>
                </a:cxn>
                <a:cxn ang="0">
                  <a:pos x="1" y="9"/>
                </a:cxn>
                <a:cxn ang="0">
                  <a:pos x="3" y="11"/>
                </a:cxn>
                <a:cxn ang="0">
                  <a:pos x="9" y="11"/>
                </a:cxn>
                <a:cxn ang="0">
                  <a:pos x="9" y="9"/>
                </a:cxn>
                <a:cxn ang="0">
                  <a:pos x="10" y="9"/>
                </a:cxn>
                <a:cxn ang="0">
                  <a:pos x="10" y="3"/>
                </a:cxn>
                <a:cxn ang="0">
                  <a:pos x="9" y="2"/>
                </a:cxn>
                <a:cxn ang="0">
                  <a:pos x="9" y="0"/>
                </a:cxn>
                <a:cxn ang="0">
                  <a:pos x="5" y="0"/>
                </a:cxn>
              </a:cxnLst>
              <a:rect l="0" t="0" r="r" b="b"/>
              <a:pathLst>
                <a:path w="10" h="11">
                  <a:moveTo>
                    <a:pt x="5" y="0"/>
                  </a:moveTo>
                  <a:lnTo>
                    <a:pt x="3" y="0"/>
                  </a:lnTo>
                  <a:lnTo>
                    <a:pt x="0" y="3"/>
                  </a:lnTo>
                  <a:lnTo>
                    <a:pt x="0" y="9"/>
                  </a:lnTo>
                  <a:lnTo>
                    <a:pt x="1" y="9"/>
                  </a:lnTo>
                  <a:lnTo>
                    <a:pt x="3" y="11"/>
                  </a:lnTo>
                  <a:lnTo>
                    <a:pt x="9" y="11"/>
                  </a:lnTo>
                  <a:lnTo>
                    <a:pt x="9" y="9"/>
                  </a:lnTo>
                  <a:lnTo>
                    <a:pt x="10" y="9"/>
                  </a:lnTo>
                  <a:lnTo>
                    <a:pt x="10"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2" name="Freeform 19"/>
            <p:cNvSpPr>
              <a:spLocks/>
            </p:cNvSpPr>
            <p:nvPr/>
          </p:nvSpPr>
          <p:spPr bwMode="auto">
            <a:xfrm>
              <a:off x="828"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3" name="Freeform 20"/>
            <p:cNvSpPr>
              <a:spLocks/>
            </p:cNvSpPr>
            <p:nvPr/>
          </p:nvSpPr>
          <p:spPr bwMode="auto">
            <a:xfrm>
              <a:off x="850" y="2978"/>
              <a:ext cx="11" cy="11"/>
            </a:xfrm>
            <a:custGeom>
              <a:avLst/>
              <a:gdLst/>
              <a:ahLst/>
              <a:cxnLst>
                <a:cxn ang="0">
                  <a:pos x="5"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4" y="0"/>
                  </a:lnTo>
                  <a:lnTo>
                    <a:pt x="0" y="3"/>
                  </a:lnTo>
                  <a:lnTo>
                    <a:pt x="0" y="9"/>
                  </a:lnTo>
                  <a:lnTo>
                    <a:pt x="2" y="9"/>
                  </a:lnTo>
                  <a:lnTo>
                    <a:pt x="4"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4" name="Freeform 21"/>
            <p:cNvSpPr>
              <a:spLocks/>
            </p:cNvSpPr>
            <p:nvPr/>
          </p:nvSpPr>
          <p:spPr bwMode="auto">
            <a:xfrm>
              <a:off x="872" y="2978"/>
              <a:ext cx="11" cy="11"/>
            </a:xfrm>
            <a:custGeom>
              <a:avLst/>
              <a:gdLst/>
              <a:ahLst/>
              <a:cxnLst>
                <a:cxn ang="0">
                  <a:pos x="5" y="0"/>
                </a:cxn>
                <a:cxn ang="0">
                  <a:pos x="3" y="0"/>
                </a:cxn>
                <a:cxn ang="0">
                  <a:pos x="0" y="3"/>
                </a:cxn>
                <a:cxn ang="0">
                  <a:pos x="0" y="9"/>
                </a:cxn>
                <a:cxn ang="0">
                  <a:pos x="2"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2"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5" name="Freeform 22"/>
            <p:cNvSpPr>
              <a:spLocks/>
            </p:cNvSpPr>
            <p:nvPr/>
          </p:nvSpPr>
          <p:spPr bwMode="auto">
            <a:xfrm>
              <a:off x="894" y="2978"/>
              <a:ext cx="10" cy="11"/>
            </a:xfrm>
            <a:custGeom>
              <a:avLst/>
              <a:gdLst/>
              <a:ahLst/>
              <a:cxnLst>
                <a:cxn ang="0">
                  <a:pos x="5" y="0"/>
                </a:cxn>
                <a:cxn ang="0">
                  <a:pos x="3" y="0"/>
                </a:cxn>
                <a:cxn ang="0">
                  <a:pos x="0" y="3"/>
                </a:cxn>
                <a:cxn ang="0">
                  <a:pos x="0" y="9"/>
                </a:cxn>
                <a:cxn ang="0">
                  <a:pos x="1" y="9"/>
                </a:cxn>
                <a:cxn ang="0">
                  <a:pos x="3" y="11"/>
                </a:cxn>
                <a:cxn ang="0">
                  <a:pos x="9" y="11"/>
                </a:cxn>
                <a:cxn ang="0">
                  <a:pos x="9" y="9"/>
                </a:cxn>
                <a:cxn ang="0">
                  <a:pos x="10" y="9"/>
                </a:cxn>
                <a:cxn ang="0">
                  <a:pos x="10" y="3"/>
                </a:cxn>
                <a:cxn ang="0">
                  <a:pos x="9" y="2"/>
                </a:cxn>
                <a:cxn ang="0">
                  <a:pos x="9" y="0"/>
                </a:cxn>
                <a:cxn ang="0">
                  <a:pos x="5" y="0"/>
                </a:cxn>
              </a:cxnLst>
              <a:rect l="0" t="0" r="r" b="b"/>
              <a:pathLst>
                <a:path w="10" h="11">
                  <a:moveTo>
                    <a:pt x="5" y="0"/>
                  </a:moveTo>
                  <a:lnTo>
                    <a:pt x="3" y="0"/>
                  </a:lnTo>
                  <a:lnTo>
                    <a:pt x="0" y="3"/>
                  </a:lnTo>
                  <a:lnTo>
                    <a:pt x="0" y="9"/>
                  </a:lnTo>
                  <a:lnTo>
                    <a:pt x="1" y="9"/>
                  </a:lnTo>
                  <a:lnTo>
                    <a:pt x="3" y="11"/>
                  </a:lnTo>
                  <a:lnTo>
                    <a:pt x="9" y="11"/>
                  </a:lnTo>
                  <a:lnTo>
                    <a:pt x="9" y="9"/>
                  </a:lnTo>
                  <a:lnTo>
                    <a:pt x="10" y="9"/>
                  </a:lnTo>
                  <a:lnTo>
                    <a:pt x="10"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6" name="Freeform 23"/>
            <p:cNvSpPr>
              <a:spLocks/>
            </p:cNvSpPr>
            <p:nvPr/>
          </p:nvSpPr>
          <p:spPr bwMode="auto">
            <a:xfrm>
              <a:off x="915"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7" name="Freeform 24"/>
            <p:cNvSpPr>
              <a:spLocks/>
            </p:cNvSpPr>
            <p:nvPr/>
          </p:nvSpPr>
          <p:spPr bwMode="auto">
            <a:xfrm>
              <a:off x="937" y="2978"/>
              <a:ext cx="11" cy="11"/>
            </a:xfrm>
            <a:custGeom>
              <a:avLst/>
              <a:gdLst/>
              <a:ahLst/>
              <a:cxnLst>
                <a:cxn ang="0">
                  <a:pos x="5"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4" y="0"/>
                  </a:lnTo>
                  <a:lnTo>
                    <a:pt x="0" y="3"/>
                  </a:lnTo>
                  <a:lnTo>
                    <a:pt x="0" y="9"/>
                  </a:lnTo>
                  <a:lnTo>
                    <a:pt x="2" y="9"/>
                  </a:lnTo>
                  <a:lnTo>
                    <a:pt x="4"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8" name="Freeform 25"/>
            <p:cNvSpPr>
              <a:spLocks/>
            </p:cNvSpPr>
            <p:nvPr/>
          </p:nvSpPr>
          <p:spPr bwMode="auto">
            <a:xfrm>
              <a:off x="959" y="2978"/>
              <a:ext cx="11" cy="11"/>
            </a:xfrm>
            <a:custGeom>
              <a:avLst/>
              <a:gdLst/>
              <a:ahLst/>
              <a:cxnLst>
                <a:cxn ang="0">
                  <a:pos x="5" y="0"/>
                </a:cxn>
                <a:cxn ang="0">
                  <a:pos x="3" y="0"/>
                </a:cxn>
                <a:cxn ang="0">
                  <a:pos x="0" y="3"/>
                </a:cxn>
                <a:cxn ang="0">
                  <a:pos x="0" y="9"/>
                </a:cxn>
                <a:cxn ang="0">
                  <a:pos x="2"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2"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9" name="Freeform 26"/>
            <p:cNvSpPr>
              <a:spLocks/>
            </p:cNvSpPr>
            <p:nvPr/>
          </p:nvSpPr>
          <p:spPr bwMode="auto">
            <a:xfrm>
              <a:off x="981" y="2978"/>
              <a:ext cx="10" cy="11"/>
            </a:xfrm>
            <a:custGeom>
              <a:avLst/>
              <a:gdLst/>
              <a:ahLst/>
              <a:cxnLst>
                <a:cxn ang="0">
                  <a:pos x="5" y="0"/>
                </a:cxn>
                <a:cxn ang="0">
                  <a:pos x="3" y="0"/>
                </a:cxn>
                <a:cxn ang="0">
                  <a:pos x="0" y="3"/>
                </a:cxn>
                <a:cxn ang="0">
                  <a:pos x="0" y="9"/>
                </a:cxn>
                <a:cxn ang="0">
                  <a:pos x="1" y="9"/>
                </a:cxn>
                <a:cxn ang="0">
                  <a:pos x="3" y="11"/>
                </a:cxn>
                <a:cxn ang="0">
                  <a:pos x="9" y="11"/>
                </a:cxn>
                <a:cxn ang="0">
                  <a:pos x="9" y="9"/>
                </a:cxn>
                <a:cxn ang="0">
                  <a:pos x="10" y="9"/>
                </a:cxn>
                <a:cxn ang="0">
                  <a:pos x="10" y="3"/>
                </a:cxn>
                <a:cxn ang="0">
                  <a:pos x="9" y="2"/>
                </a:cxn>
                <a:cxn ang="0">
                  <a:pos x="9" y="0"/>
                </a:cxn>
                <a:cxn ang="0">
                  <a:pos x="5" y="0"/>
                </a:cxn>
              </a:cxnLst>
              <a:rect l="0" t="0" r="r" b="b"/>
              <a:pathLst>
                <a:path w="10" h="11">
                  <a:moveTo>
                    <a:pt x="5" y="0"/>
                  </a:moveTo>
                  <a:lnTo>
                    <a:pt x="3" y="0"/>
                  </a:lnTo>
                  <a:lnTo>
                    <a:pt x="0" y="3"/>
                  </a:lnTo>
                  <a:lnTo>
                    <a:pt x="0" y="9"/>
                  </a:lnTo>
                  <a:lnTo>
                    <a:pt x="1" y="9"/>
                  </a:lnTo>
                  <a:lnTo>
                    <a:pt x="3" y="11"/>
                  </a:lnTo>
                  <a:lnTo>
                    <a:pt x="9" y="11"/>
                  </a:lnTo>
                  <a:lnTo>
                    <a:pt x="9" y="9"/>
                  </a:lnTo>
                  <a:lnTo>
                    <a:pt x="10" y="9"/>
                  </a:lnTo>
                  <a:lnTo>
                    <a:pt x="10"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0" name="Freeform 27"/>
            <p:cNvSpPr>
              <a:spLocks/>
            </p:cNvSpPr>
            <p:nvPr/>
          </p:nvSpPr>
          <p:spPr bwMode="auto">
            <a:xfrm>
              <a:off x="1002"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21" name="Freeform 28"/>
            <p:cNvSpPr>
              <a:spLocks/>
            </p:cNvSpPr>
            <p:nvPr/>
          </p:nvSpPr>
          <p:spPr bwMode="auto">
            <a:xfrm>
              <a:off x="1024" y="2978"/>
              <a:ext cx="11" cy="11"/>
            </a:xfrm>
            <a:custGeom>
              <a:avLst/>
              <a:gdLst/>
              <a:ahLst/>
              <a:cxnLst>
                <a:cxn ang="0">
                  <a:pos x="5"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4" y="0"/>
                  </a:lnTo>
                  <a:lnTo>
                    <a:pt x="0" y="3"/>
                  </a:lnTo>
                  <a:lnTo>
                    <a:pt x="0" y="9"/>
                  </a:lnTo>
                  <a:lnTo>
                    <a:pt x="2" y="9"/>
                  </a:lnTo>
                  <a:lnTo>
                    <a:pt x="4"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2" name="Freeform 29"/>
            <p:cNvSpPr>
              <a:spLocks/>
            </p:cNvSpPr>
            <p:nvPr/>
          </p:nvSpPr>
          <p:spPr bwMode="auto">
            <a:xfrm>
              <a:off x="1046" y="2978"/>
              <a:ext cx="11" cy="11"/>
            </a:xfrm>
            <a:custGeom>
              <a:avLst/>
              <a:gdLst/>
              <a:ahLst/>
              <a:cxnLst>
                <a:cxn ang="0">
                  <a:pos x="5" y="0"/>
                </a:cxn>
                <a:cxn ang="0">
                  <a:pos x="3" y="0"/>
                </a:cxn>
                <a:cxn ang="0">
                  <a:pos x="0" y="3"/>
                </a:cxn>
                <a:cxn ang="0">
                  <a:pos x="0" y="9"/>
                </a:cxn>
                <a:cxn ang="0">
                  <a:pos x="2"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2"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3" name="Freeform 30"/>
            <p:cNvSpPr>
              <a:spLocks/>
            </p:cNvSpPr>
            <p:nvPr/>
          </p:nvSpPr>
          <p:spPr bwMode="auto">
            <a:xfrm>
              <a:off x="1068" y="2978"/>
              <a:ext cx="10" cy="11"/>
            </a:xfrm>
            <a:custGeom>
              <a:avLst/>
              <a:gdLst/>
              <a:ahLst/>
              <a:cxnLst>
                <a:cxn ang="0">
                  <a:pos x="5" y="0"/>
                </a:cxn>
                <a:cxn ang="0">
                  <a:pos x="3" y="0"/>
                </a:cxn>
                <a:cxn ang="0">
                  <a:pos x="0" y="3"/>
                </a:cxn>
                <a:cxn ang="0">
                  <a:pos x="0" y="9"/>
                </a:cxn>
                <a:cxn ang="0">
                  <a:pos x="1" y="9"/>
                </a:cxn>
                <a:cxn ang="0">
                  <a:pos x="3" y="11"/>
                </a:cxn>
                <a:cxn ang="0">
                  <a:pos x="9" y="11"/>
                </a:cxn>
                <a:cxn ang="0">
                  <a:pos x="9" y="9"/>
                </a:cxn>
                <a:cxn ang="0">
                  <a:pos x="10" y="9"/>
                </a:cxn>
                <a:cxn ang="0">
                  <a:pos x="10" y="3"/>
                </a:cxn>
                <a:cxn ang="0">
                  <a:pos x="9" y="2"/>
                </a:cxn>
                <a:cxn ang="0">
                  <a:pos x="9" y="0"/>
                </a:cxn>
                <a:cxn ang="0">
                  <a:pos x="5" y="0"/>
                </a:cxn>
              </a:cxnLst>
              <a:rect l="0" t="0" r="r" b="b"/>
              <a:pathLst>
                <a:path w="10" h="11">
                  <a:moveTo>
                    <a:pt x="5" y="0"/>
                  </a:moveTo>
                  <a:lnTo>
                    <a:pt x="3" y="0"/>
                  </a:lnTo>
                  <a:lnTo>
                    <a:pt x="0" y="3"/>
                  </a:lnTo>
                  <a:lnTo>
                    <a:pt x="0" y="9"/>
                  </a:lnTo>
                  <a:lnTo>
                    <a:pt x="1" y="9"/>
                  </a:lnTo>
                  <a:lnTo>
                    <a:pt x="3" y="11"/>
                  </a:lnTo>
                  <a:lnTo>
                    <a:pt x="9" y="11"/>
                  </a:lnTo>
                  <a:lnTo>
                    <a:pt x="9" y="9"/>
                  </a:lnTo>
                  <a:lnTo>
                    <a:pt x="10" y="9"/>
                  </a:lnTo>
                  <a:lnTo>
                    <a:pt x="10"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4" name="Freeform 31"/>
            <p:cNvSpPr>
              <a:spLocks/>
            </p:cNvSpPr>
            <p:nvPr/>
          </p:nvSpPr>
          <p:spPr bwMode="auto">
            <a:xfrm>
              <a:off x="1089"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25" name="Freeform 32"/>
            <p:cNvSpPr>
              <a:spLocks/>
            </p:cNvSpPr>
            <p:nvPr/>
          </p:nvSpPr>
          <p:spPr bwMode="auto">
            <a:xfrm>
              <a:off x="1111" y="2978"/>
              <a:ext cx="11" cy="11"/>
            </a:xfrm>
            <a:custGeom>
              <a:avLst/>
              <a:gdLst/>
              <a:ahLst/>
              <a:cxnLst>
                <a:cxn ang="0">
                  <a:pos x="5"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4" y="0"/>
                  </a:lnTo>
                  <a:lnTo>
                    <a:pt x="0" y="3"/>
                  </a:lnTo>
                  <a:lnTo>
                    <a:pt x="0" y="9"/>
                  </a:lnTo>
                  <a:lnTo>
                    <a:pt x="2" y="9"/>
                  </a:lnTo>
                  <a:lnTo>
                    <a:pt x="4"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6" name="Freeform 33"/>
            <p:cNvSpPr>
              <a:spLocks/>
            </p:cNvSpPr>
            <p:nvPr/>
          </p:nvSpPr>
          <p:spPr bwMode="auto">
            <a:xfrm>
              <a:off x="1133" y="2978"/>
              <a:ext cx="11" cy="11"/>
            </a:xfrm>
            <a:custGeom>
              <a:avLst/>
              <a:gdLst/>
              <a:ahLst/>
              <a:cxnLst>
                <a:cxn ang="0">
                  <a:pos x="5" y="0"/>
                </a:cxn>
                <a:cxn ang="0">
                  <a:pos x="3" y="0"/>
                </a:cxn>
                <a:cxn ang="0">
                  <a:pos x="0" y="3"/>
                </a:cxn>
                <a:cxn ang="0">
                  <a:pos x="0" y="9"/>
                </a:cxn>
                <a:cxn ang="0">
                  <a:pos x="2"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2"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7" name="Freeform 34"/>
            <p:cNvSpPr>
              <a:spLocks/>
            </p:cNvSpPr>
            <p:nvPr/>
          </p:nvSpPr>
          <p:spPr bwMode="auto">
            <a:xfrm>
              <a:off x="1155" y="2978"/>
              <a:ext cx="10" cy="11"/>
            </a:xfrm>
            <a:custGeom>
              <a:avLst/>
              <a:gdLst/>
              <a:ahLst/>
              <a:cxnLst>
                <a:cxn ang="0">
                  <a:pos x="5" y="0"/>
                </a:cxn>
                <a:cxn ang="0">
                  <a:pos x="3" y="0"/>
                </a:cxn>
                <a:cxn ang="0">
                  <a:pos x="0" y="3"/>
                </a:cxn>
                <a:cxn ang="0">
                  <a:pos x="0" y="9"/>
                </a:cxn>
                <a:cxn ang="0">
                  <a:pos x="1" y="9"/>
                </a:cxn>
                <a:cxn ang="0">
                  <a:pos x="3" y="11"/>
                </a:cxn>
                <a:cxn ang="0">
                  <a:pos x="9" y="11"/>
                </a:cxn>
                <a:cxn ang="0">
                  <a:pos x="9" y="9"/>
                </a:cxn>
                <a:cxn ang="0">
                  <a:pos x="10" y="9"/>
                </a:cxn>
                <a:cxn ang="0">
                  <a:pos x="10" y="3"/>
                </a:cxn>
                <a:cxn ang="0">
                  <a:pos x="9" y="2"/>
                </a:cxn>
                <a:cxn ang="0">
                  <a:pos x="9" y="0"/>
                </a:cxn>
                <a:cxn ang="0">
                  <a:pos x="5" y="0"/>
                </a:cxn>
              </a:cxnLst>
              <a:rect l="0" t="0" r="r" b="b"/>
              <a:pathLst>
                <a:path w="10" h="11">
                  <a:moveTo>
                    <a:pt x="5" y="0"/>
                  </a:moveTo>
                  <a:lnTo>
                    <a:pt x="3" y="0"/>
                  </a:lnTo>
                  <a:lnTo>
                    <a:pt x="0" y="3"/>
                  </a:lnTo>
                  <a:lnTo>
                    <a:pt x="0" y="9"/>
                  </a:lnTo>
                  <a:lnTo>
                    <a:pt x="1" y="9"/>
                  </a:lnTo>
                  <a:lnTo>
                    <a:pt x="3" y="11"/>
                  </a:lnTo>
                  <a:lnTo>
                    <a:pt x="9" y="11"/>
                  </a:lnTo>
                  <a:lnTo>
                    <a:pt x="9" y="9"/>
                  </a:lnTo>
                  <a:lnTo>
                    <a:pt x="10" y="9"/>
                  </a:lnTo>
                  <a:lnTo>
                    <a:pt x="10"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8" name="Freeform 35"/>
            <p:cNvSpPr>
              <a:spLocks/>
            </p:cNvSpPr>
            <p:nvPr/>
          </p:nvSpPr>
          <p:spPr bwMode="auto">
            <a:xfrm>
              <a:off x="1176"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29" name="Freeform 36"/>
            <p:cNvSpPr>
              <a:spLocks/>
            </p:cNvSpPr>
            <p:nvPr/>
          </p:nvSpPr>
          <p:spPr bwMode="auto">
            <a:xfrm>
              <a:off x="1198"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0" name="Freeform 37"/>
            <p:cNvSpPr>
              <a:spLocks/>
            </p:cNvSpPr>
            <p:nvPr/>
          </p:nvSpPr>
          <p:spPr bwMode="auto">
            <a:xfrm>
              <a:off x="1220" y="2978"/>
              <a:ext cx="11" cy="11"/>
            </a:xfrm>
            <a:custGeom>
              <a:avLst/>
              <a:gdLst/>
              <a:ahLst/>
              <a:cxnLst>
                <a:cxn ang="0">
                  <a:pos x="5" y="0"/>
                </a:cxn>
                <a:cxn ang="0">
                  <a:pos x="3" y="0"/>
                </a:cxn>
                <a:cxn ang="0">
                  <a:pos x="0" y="3"/>
                </a:cxn>
                <a:cxn ang="0">
                  <a:pos x="0" y="9"/>
                </a:cxn>
                <a:cxn ang="0">
                  <a:pos x="2"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2"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1" name="Freeform 38"/>
            <p:cNvSpPr>
              <a:spLocks/>
            </p:cNvSpPr>
            <p:nvPr/>
          </p:nvSpPr>
          <p:spPr bwMode="auto">
            <a:xfrm>
              <a:off x="1242" y="2978"/>
              <a:ext cx="10" cy="11"/>
            </a:xfrm>
            <a:custGeom>
              <a:avLst/>
              <a:gdLst/>
              <a:ahLst/>
              <a:cxnLst>
                <a:cxn ang="0">
                  <a:pos x="5" y="0"/>
                </a:cxn>
                <a:cxn ang="0">
                  <a:pos x="3" y="0"/>
                </a:cxn>
                <a:cxn ang="0">
                  <a:pos x="0" y="3"/>
                </a:cxn>
                <a:cxn ang="0">
                  <a:pos x="0" y="9"/>
                </a:cxn>
                <a:cxn ang="0">
                  <a:pos x="1" y="9"/>
                </a:cxn>
                <a:cxn ang="0">
                  <a:pos x="3" y="11"/>
                </a:cxn>
                <a:cxn ang="0">
                  <a:pos x="9" y="11"/>
                </a:cxn>
                <a:cxn ang="0">
                  <a:pos x="9" y="9"/>
                </a:cxn>
                <a:cxn ang="0">
                  <a:pos x="10" y="9"/>
                </a:cxn>
                <a:cxn ang="0">
                  <a:pos x="10" y="3"/>
                </a:cxn>
                <a:cxn ang="0">
                  <a:pos x="9" y="2"/>
                </a:cxn>
                <a:cxn ang="0">
                  <a:pos x="9" y="0"/>
                </a:cxn>
                <a:cxn ang="0">
                  <a:pos x="5" y="0"/>
                </a:cxn>
              </a:cxnLst>
              <a:rect l="0" t="0" r="r" b="b"/>
              <a:pathLst>
                <a:path w="10" h="11">
                  <a:moveTo>
                    <a:pt x="5" y="0"/>
                  </a:moveTo>
                  <a:lnTo>
                    <a:pt x="3" y="0"/>
                  </a:lnTo>
                  <a:lnTo>
                    <a:pt x="0" y="3"/>
                  </a:lnTo>
                  <a:lnTo>
                    <a:pt x="0" y="9"/>
                  </a:lnTo>
                  <a:lnTo>
                    <a:pt x="1" y="9"/>
                  </a:lnTo>
                  <a:lnTo>
                    <a:pt x="3" y="11"/>
                  </a:lnTo>
                  <a:lnTo>
                    <a:pt x="9" y="11"/>
                  </a:lnTo>
                  <a:lnTo>
                    <a:pt x="9" y="9"/>
                  </a:lnTo>
                  <a:lnTo>
                    <a:pt x="10" y="9"/>
                  </a:lnTo>
                  <a:lnTo>
                    <a:pt x="10"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2" name="Freeform 39"/>
            <p:cNvSpPr>
              <a:spLocks/>
            </p:cNvSpPr>
            <p:nvPr/>
          </p:nvSpPr>
          <p:spPr bwMode="auto">
            <a:xfrm>
              <a:off x="1263"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3" name="Freeform 40"/>
            <p:cNvSpPr>
              <a:spLocks/>
            </p:cNvSpPr>
            <p:nvPr/>
          </p:nvSpPr>
          <p:spPr bwMode="auto">
            <a:xfrm>
              <a:off x="1285"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4" name="Freeform 41"/>
            <p:cNvSpPr>
              <a:spLocks/>
            </p:cNvSpPr>
            <p:nvPr/>
          </p:nvSpPr>
          <p:spPr bwMode="auto">
            <a:xfrm>
              <a:off x="1307" y="2978"/>
              <a:ext cx="11" cy="11"/>
            </a:xfrm>
            <a:custGeom>
              <a:avLst/>
              <a:gdLst/>
              <a:ahLst/>
              <a:cxnLst>
                <a:cxn ang="0">
                  <a:pos x="5" y="0"/>
                </a:cxn>
                <a:cxn ang="0">
                  <a:pos x="3" y="0"/>
                </a:cxn>
                <a:cxn ang="0">
                  <a:pos x="0" y="3"/>
                </a:cxn>
                <a:cxn ang="0">
                  <a:pos x="0" y="9"/>
                </a:cxn>
                <a:cxn ang="0">
                  <a:pos x="2"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2"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5" name="Freeform 42"/>
            <p:cNvSpPr>
              <a:spLocks/>
            </p:cNvSpPr>
            <p:nvPr/>
          </p:nvSpPr>
          <p:spPr bwMode="auto">
            <a:xfrm>
              <a:off x="1329" y="2978"/>
              <a:ext cx="10" cy="11"/>
            </a:xfrm>
            <a:custGeom>
              <a:avLst/>
              <a:gdLst/>
              <a:ahLst/>
              <a:cxnLst>
                <a:cxn ang="0">
                  <a:pos x="5" y="0"/>
                </a:cxn>
                <a:cxn ang="0">
                  <a:pos x="3" y="0"/>
                </a:cxn>
                <a:cxn ang="0">
                  <a:pos x="0" y="3"/>
                </a:cxn>
                <a:cxn ang="0">
                  <a:pos x="0" y="9"/>
                </a:cxn>
                <a:cxn ang="0">
                  <a:pos x="1" y="9"/>
                </a:cxn>
                <a:cxn ang="0">
                  <a:pos x="3" y="11"/>
                </a:cxn>
                <a:cxn ang="0">
                  <a:pos x="9" y="11"/>
                </a:cxn>
                <a:cxn ang="0">
                  <a:pos x="9" y="9"/>
                </a:cxn>
                <a:cxn ang="0">
                  <a:pos x="10" y="9"/>
                </a:cxn>
                <a:cxn ang="0">
                  <a:pos x="10" y="3"/>
                </a:cxn>
                <a:cxn ang="0">
                  <a:pos x="9" y="2"/>
                </a:cxn>
                <a:cxn ang="0">
                  <a:pos x="9" y="0"/>
                </a:cxn>
                <a:cxn ang="0">
                  <a:pos x="5" y="0"/>
                </a:cxn>
              </a:cxnLst>
              <a:rect l="0" t="0" r="r" b="b"/>
              <a:pathLst>
                <a:path w="10" h="11">
                  <a:moveTo>
                    <a:pt x="5" y="0"/>
                  </a:moveTo>
                  <a:lnTo>
                    <a:pt x="3" y="0"/>
                  </a:lnTo>
                  <a:lnTo>
                    <a:pt x="0" y="3"/>
                  </a:lnTo>
                  <a:lnTo>
                    <a:pt x="0" y="9"/>
                  </a:lnTo>
                  <a:lnTo>
                    <a:pt x="1" y="9"/>
                  </a:lnTo>
                  <a:lnTo>
                    <a:pt x="3" y="11"/>
                  </a:lnTo>
                  <a:lnTo>
                    <a:pt x="9" y="11"/>
                  </a:lnTo>
                  <a:lnTo>
                    <a:pt x="9" y="9"/>
                  </a:lnTo>
                  <a:lnTo>
                    <a:pt x="10" y="9"/>
                  </a:lnTo>
                  <a:lnTo>
                    <a:pt x="10"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6" name="Freeform 43"/>
            <p:cNvSpPr>
              <a:spLocks/>
            </p:cNvSpPr>
            <p:nvPr/>
          </p:nvSpPr>
          <p:spPr bwMode="auto">
            <a:xfrm>
              <a:off x="1350"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7" name="Freeform 44"/>
            <p:cNvSpPr>
              <a:spLocks/>
            </p:cNvSpPr>
            <p:nvPr/>
          </p:nvSpPr>
          <p:spPr bwMode="auto">
            <a:xfrm>
              <a:off x="1372"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8" name="Freeform 45"/>
            <p:cNvSpPr>
              <a:spLocks/>
            </p:cNvSpPr>
            <p:nvPr/>
          </p:nvSpPr>
          <p:spPr bwMode="auto">
            <a:xfrm>
              <a:off x="1394" y="2978"/>
              <a:ext cx="11" cy="11"/>
            </a:xfrm>
            <a:custGeom>
              <a:avLst/>
              <a:gdLst/>
              <a:ahLst/>
              <a:cxnLst>
                <a:cxn ang="0">
                  <a:pos x="5" y="0"/>
                </a:cxn>
                <a:cxn ang="0">
                  <a:pos x="3" y="0"/>
                </a:cxn>
                <a:cxn ang="0">
                  <a:pos x="0" y="3"/>
                </a:cxn>
                <a:cxn ang="0">
                  <a:pos x="0" y="9"/>
                </a:cxn>
                <a:cxn ang="0">
                  <a:pos x="2"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2"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9" name="Freeform 46"/>
            <p:cNvSpPr>
              <a:spLocks/>
            </p:cNvSpPr>
            <p:nvPr/>
          </p:nvSpPr>
          <p:spPr bwMode="auto">
            <a:xfrm>
              <a:off x="1416" y="2978"/>
              <a:ext cx="10" cy="11"/>
            </a:xfrm>
            <a:custGeom>
              <a:avLst/>
              <a:gdLst/>
              <a:ahLst/>
              <a:cxnLst>
                <a:cxn ang="0">
                  <a:pos x="5" y="0"/>
                </a:cxn>
                <a:cxn ang="0">
                  <a:pos x="3" y="0"/>
                </a:cxn>
                <a:cxn ang="0">
                  <a:pos x="0" y="3"/>
                </a:cxn>
                <a:cxn ang="0">
                  <a:pos x="0" y="9"/>
                </a:cxn>
                <a:cxn ang="0">
                  <a:pos x="1" y="9"/>
                </a:cxn>
                <a:cxn ang="0">
                  <a:pos x="3" y="11"/>
                </a:cxn>
                <a:cxn ang="0">
                  <a:pos x="9" y="11"/>
                </a:cxn>
                <a:cxn ang="0">
                  <a:pos x="9" y="9"/>
                </a:cxn>
                <a:cxn ang="0">
                  <a:pos x="10" y="9"/>
                </a:cxn>
                <a:cxn ang="0">
                  <a:pos x="10" y="3"/>
                </a:cxn>
                <a:cxn ang="0">
                  <a:pos x="9" y="2"/>
                </a:cxn>
                <a:cxn ang="0">
                  <a:pos x="9" y="0"/>
                </a:cxn>
                <a:cxn ang="0">
                  <a:pos x="5" y="0"/>
                </a:cxn>
              </a:cxnLst>
              <a:rect l="0" t="0" r="r" b="b"/>
              <a:pathLst>
                <a:path w="10" h="11">
                  <a:moveTo>
                    <a:pt x="5" y="0"/>
                  </a:moveTo>
                  <a:lnTo>
                    <a:pt x="3" y="0"/>
                  </a:lnTo>
                  <a:lnTo>
                    <a:pt x="0" y="3"/>
                  </a:lnTo>
                  <a:lnTo>
                    <a:pt x="0" y="9"/>
                  </a:lnTo>
                  <a:lnTo>
                    <a:pt x="1" y="9"/>
                  </a:lnTo>
                  <a:lnTo>
                    <a:pt x="3" y="11"/>
                  </a:lnTo>
                  <a:lnTo>
                    <a:pt x="9" y="11"/>
                  </a:lnTo>
                  <a:lnTo>
                    <a:pt x="9" y="9"/>
                  </a:lnTo>
                  <a:lnTo>
                    <a:pt x="10" y="9"/>
                  </a:lnTo>
                  <a:lnTo>
                    <a:pt x="10"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0" name="Freeform 47"/>
            <p:cNvSpPr>
              <a:spLocks/>
            </p:cNvSpPr>
            <p:nvPr/>
          </p:nvSpPr>
          <p:spPr bwMode="auto">
            <a:xfrm>
              <a:off x="1437"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41" name="Freeform 48"/>
            <p:cNvSpPr>
              <a:spLocks/>
            </p:cNvSpPr>
            <p:nvPr/>
          </p:nvSpPr>
          <p:spPr bwMode="auto">
            <a:xfrm>
              <a:off x="1459"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42" name="Freeform 49"/>
            <p:cNvSpPr>
              <a:spLocks/>
            </p:cNvSpPr>
            <p:nvPr/>
          </p:nvSpPr>
          <p:spPr bwMode="auto">
            <a:xfrm>
              <a:off x="1481" y="2978"/>
              <a:ext cx="11" cy="11"/>
            </a:xfrm>
            <a:custGeom>
              <a:avLst/>
              <a:gdLst/>
              <a:ahLst/>
              <a:cxnLst>
                <a:cxn ang="0">
                  <a:pos x="5" y="0"/>
                </a:cxn>
                <a:cxn ang="0">
                  <a:pos x="3" y="0"/>
                </a:cxn>
                <a:cxn ang="0">
                  <a:pos x="0" y="3"/>
                </a:cxn>
                <a:cxn ang="0">
                  <a:pos x="0" y="9"/>
                </a:cxn>
                <a:cxn ang="0">
                  <a:pos x="2"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2"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3" name="Freeform 50"/>
            <p:cNvSpPr>
              <a:spLocks/>
            </p:cNvSpPr>
            <p:nvPr/>
          </p:nvSpPr>
          <p:spPr bwMode="auto">
            <a:xfrm>
              <a:off x="1503" y="2978"/>
              <a:ext cx="10" cy="11"/>
            </a:xfrm>
            <a:custGeom>
              <a:avLst/>
              <a:gdLst/>
              <a:ahLst/>
              <a:cxnLst>
                <a:cxn ang="0">
                  <a:pos x="5" y="0"/>
                </a:cxn>
                <a:cxn ang="0">
                  <a:pos x="3" y="0"/>
                </a:cxn>
                <a:cxn ang="0">
                  <a:pos x="0" y="3"/>
                </a:cxn>
                <a:cxn ang="0">
                  <a:pos x="0" y="9"/>
                </a:cxn>
                <a:cxn ang="0">
                  <a:pos x="1" y="9"/>
                </a:cxn>
                <a:cxn ang="0">
                  <a:pos x="3" y="11"/>
                </a:cxn>
                <a:cxn ang="0">
                  <a:pos x="9" y="11"/>
                </a:cxn>
                <a:cxn ang="0">
                  <a:pos x="9" y="9"/>
                </a:cxn>
                <a:cxn ang="0">
                  <a:pos x="10" y="9"/>
                </a:cxn>
                <a:cxn ang="0">
                  <a:pos x="10" y="3"/>
                </a:cxn>
                <a:cxn ang="0">
                  <a:pos x="9" y="2"/>
                </a:cxn>
                <a:cxn ang="0">
                  <a:pos x="9" y="0"/>
                </a:cxn>
                <a:cxn ang="0">
                  <a:pos x="5" y="0"/>
                </a:cxn>
              </a:cxnLst>
              <a:rect l="0" t="0" r="r" b="b"/>
              <a:pathLst>
                <a:path w="10" h="11">
                  <a:moveTo>
                    <a:pt x="5" y="0"/>
                  </a:moveTo>
                  <a:lnTo>
                    <a:pt x="3" y="0"/>
                  </a:lnTo>
                  <a:lnTo>
                    <a:pt x="0" y="3"/>
                  </a:lnTo>
                  <a:lnTo>
                    <a:pt x="0" y="9"/>
                  </a:lnTo>
                  <a:lnTo>
                    <a:pt x="1" y="9"/>
                  </a:lnTo>
                  <a:lnTo>
                    <a:pt x="3" y="11"/>
                  </a:lnTo>
                  <a:lnTo>
                    <a:pt x="9" y="11"/>
                  </a:lnTo>
                  <a:lnTo>
                    <a:pt x="9" y="9"/>
                  </a:lnTo>
                  <a:lnTo>
                    <a:pt x="10" y="9"/>
                  </a:lnTo>
                  <a:lnTo>
                    <a:pt x="10"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4" name="Freeform 51"/>
            <p:cNvSpPr>
              <a:spLocks/>
            </p:cNvSpPr>
            <p:nvPr/>
          </p:nvSpPr>
          <p:spPr bwMode="auto">
            <a:xfrm>
              <a:off x="1524"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45" name="Freeform 52"/>
            <p:cNvSpPr>
              <a:spLocks/>
            </p:cNvSpPr>
            <p:nvPr/>
          </p:nvSpPr>
          <p:spPr bwMode="auto">
            <a:xfrm>
              <a:off x="1546"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46" name="Freeform 53"/>
            <p:cNvSpPr>
              <a:spLocks/>
            </p:cNvSpPr>
            <p:nvPr/>
          </p:nvSpPr>
          <p:spPr bwMode="auto">
            <a:xfrm>
              <a:off x="1568" y="2978"/>
              <a:ext cx="11" cy="11"/>
            </a:xfrm>
            <a:custGeom>
              <a:avLst/>
              <a:gdLst/>
              <a:ahLst/>
              <a:cxnLst>
                <a:cxn ang="0">
                  <a:pos x="5" y="0"/>
                </a:cxn>
                <a:cxn ang="0">
                  <a:pos x="3" y="0"/>
                </a:cxn>
                <a:cxn ang="0">
                  <a:pos x="0" y="3"/>
                </a:cxn>
                <a:cxn ang="0">
                  <a:pos x="0" y="9"/>
                </a:cxn>
                <a:cxn ang="0">
                  <a:pos x="2"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2"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7" name="Freeform 54"/>
            <p:cNvSpPr>
              <a:spLocks/>
            </p:cNvSpPr>
            <p:nvPr/>
          </p:nvSpPr>
          <p:spPr bwMode="auto">
            <a:xfrm>
              <a:off x="1590" y="2978"/>
              <a:ext cx="10" cy="11"/>
            </a:xfrm>
            <a:custGeom>
              <a:avLst/>
              <a:gdLst/>
              <a:ahLst/>
              <a:cxnLst>
                <a:cxn ang="0">
                  <a:pos x="5" y="0"/>
                </a:cxn>
                <a:cxn ang="0">
                  <a:pos x="3" y="0"/>
                </a:cxn>
                <a:cxn ang="0">
                  <a:pos x="0" y="3"/>
                </a:cxn>
                <a:cxn ang="0">
                  <a:pos x="0" y="9"/>
                </a:cxn>
                <a:cxn ang="0">
                  <a:pos x="1" y="9"/>
                </a:cxn>
                <a:cxn ang="0">
                  <a:pos x="3" y="11"/>
                </a:cxn>
                <a:cxn ang="0">
                  <a:pos x="9" y="11"/>
                </a:cxn>
                <a:cxn ang="0">
                  <a:pos x="9" y="9"/>
                </a:cxn>
                <a:cxn ang="0">
                  <a:pos x="10" y="9"/>
                </a:cxn>
                <a:cxn ang="0">
                  <a:pos x="10" y="3"/>
                </a:cxn>
                <a:cxn ang="0">
                  <a:pos x="9" y="2"/>
                </a:cxn>
                <a:cxn ang="0">
                  <a:pos x="9" y="0"/>
                </a:cxn>
                <a:cxn ang="0">
                  <a:pos x="5" y="0"/>
                </a:cxn>
              </a:cxnLst>
              <a:rect l="0" t="0" r="r" b="b"/>
              <a:pathLst>
                <a:path w="10" h="11">
                  <a:moveTo>
                    <a:pt x="5" y="0"/>
                  </a:moveTo>
                  <a:lnTo>
                    <a:pt x="3" y="0"/>
                  </a:lnTo>
                  <a:lnTo>
                    <a:pt x="0" y="3"/>
                  </a:lnTo>
                  <a:lnTo>
                    <a:pt x="0" y="9"/>
                  </a:lnTo>
                  <a:lnTo>
                    <a:pt x="1" y="9"/>
                  </a:lnTo>
                  <a:lnTo>
                    <a:pt x="3" y="11"/>
                  </a:lnTo>
                  <a:lnTo>
                    <a:pt x="9" y="11"/>
                  </a:lnTo>
                  <a:lnTo>
                    <a:pt x="9" y="9"/>
                  </a:lnTo>
                  <a:lnTo>
                    <a:pt x="10" y="9"/>
                  </a:lnTo>
                  <a:lnTo>
                    <a:pt x="10"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8" name="Freeform 55"/>
            <p:cNvSpPr>
              <a:spLocks/>
            </p:cNvSpPr>
            <p:nvPr/>
          </p:nvSpPr>
          <p:spPr bwMode="auto">
            <a:xfrm>
              <a:off x="1611"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49" name="Freeform 56"/>
            <p:cNvSpPr>
              <a:spLocks/>
            </p:cNvSpPr>
            <p:nvPr/>
          </p:nvSpPr>
          <p:spPr bwMode="auto">
            <a:xfrm>
              <a:off x="1633"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50" name="Freeform 57"/>
            <p:cNvSpPr>
              <a:spLocks/>
            </p:cNvSpPr>
            <p:nvPr/>
          </p:nvSpPr>
          <p:spPr bwMode="auto">
            <a:xfrm>
              <a:off x="1655" y="2978"/>
              <a:ext cx="11" cy="11"/>
            </a:xfrm>
            <a:custGeom>
              <a:avLst/>
              <a:gdLst/>
              <a:ahLst/>
              <a:cxnLst>
                <a:cxn ang="0">
                  <a:pos x="5" y="0"/>
                </a:cxn>
                <a:cxn ang="0">
                  <a:pos x="3" y="0"/>
                </a:cxn>
                <a:cxn ang="0">
                  <a:pos x="0" y="3"/>
                </a:cxn>
                <a:cxn ang="0">
                  <a:pos x="0" y="9"/>
                </a:cxn>
                <a:cxn ang="0">
                  <a:pos x="2"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2"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51" name="Freeform 58"/>
            <p:cNvSpPr>
              <a:spLocks/>
            </p:cNvSpPr>
            <p:nvPr/>
          </p:nvSpPr>
          <p:spPr bwMode="auto">
            <a:xfrm>
              <a:off x="1677" y="2978"/>
              <a:ext cx="11" cy="11"/>
            </a:xfrm>
            <a:custGeom>
              <a:avLst/>
              <a:gdLst/>
              <a:ahLst/>
              <a:cxnLst>
                <a:cxn ang="0">
                  <a:pos x="5" y="0"/>
                </a:cxn>
                <a:cxn ang="0">
                  <a:pos x="3" y="0"/>
                </a:cxn>
                <a:cxn ang="0">
                  <a:pos x="0" y="3"/>
                </a:cxn>
                <a:cxn ang="0">
                  <a:pos x="0" y="9"/>
                </a:cxn>
                <a:cxn ang="0">
                  <a:pos x="1"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1"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52" name="Freeform 59"/>
            <p:cNvSpPr>
              <a:spLocks/>
            </p:cNvSpPr>
            <p:nvPr/>
          </p:nvSpPr>
          <p:spPr bwMode="auto">
            <a:xfrm>
              <a:off x="1698"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53" name="Freeform 60"/>
            <p:cNvSpPr>
              <a:spLocks/>
            </p:cNvSpPr>
            <p:nvPr/>
          </p:nvSpPr>
          <p:spPr bwMode="auto">
            <a:xfrm>
              <a:off x="1720"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54" name="Freeform 61"/>
            <p:cNvSpPr>
              <a:spLocks/>
            </p:cNvSpPr>
            <p:nvPr/>
          </p:nvSpPr>
          <p:spPr bwMode="auto">
            <a:xfrm>
              <a:off x="1742" y="2978"/>
              <a:ext cx="11" cy="11"/>
            </a:xfrm>
            <a:custGeom>
              <a:avLst/>
              <a:gdLst/>
              <a:ahLst/>
              <a:cxnLst>
                <a:cxn ang="0">
                  <a:pos x="5"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4" y="0"/>
                  </a:lnTo>
                  <a:lnTo>
                    <a:pt x="0" y="3"/>
                  </a:lnTo>
                  <a:lnTo>
                    <a:pt x="0" y="9"/>
                  </a:lnTo>
                  <a:lnTo>
                    <a:pt x="2" y="9"/>
                  </a:lnTo>
                  <a:lnTo>
                    <a:pt x="4"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55" name="Freeform 62"/>
            <p:cNvSpPr>
              <a:spLocks/>
            </p:cNvSpPr>
            <p:nvPr/>
          </p:nvSpPr>
          <p:spPr bwMode="auto">
            <a:xfrm>
              <a:off x="1764" y="2978"/>
              <a:ext cx="11" cy="11"/>
            </a:xfrm>
            <a:custGeom>
              <a:avLst/>
              <a:gdLst/>
              <a:ahLst/>
              <a:cxnLst>
                <a:cxn ang="0">
                  <a:pos x="5" y="0"/>
                </a:cxn>
                <a:cxn ang="0">
                  <a:pos x="3" y="0"/>
                </a:cxn>
                <a:cxn ang="0">
                  <a:pos x="0" y="3"/>
                </a:cxn>
                <a:cxn ang="0">
                  <a:pos x="0" y="9"/>
                </a:cxn>
                <a:cxn ang="0">
                  <a:pos x="1"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1"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56" name="Freeform 63"/>
            <p:cNvSpPr>
              <a:spLocks/>
            </p:cNvSpPr>
            <p:nvPr/>
          </p:nvSpPr>
          <p:spPr bwMode="auto">
            <a:xfrm>
              <a:off x="1785"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57" name="Freeform 64"/>
            <p:cNvSpPr>
              <a:spLocks/>
            </p:cNvSpPr>
            <p:nvPr/>
          </p:nvSpPr>
          <p:spPr bwMode="auto">
            <a:xfrm>
              <a:off x="1807"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58" name="Freeform 65"/>
            <p:cNvSpPr>
              <a:spLocks/>
            </p:cNvSpPr>
            <p:nvPr/>
          </p:nvSpPr>
          <p:spPr bwMode="auto">
            <a:xfrm>
              <a:off x="1829" y="2978"/>
              <a:ext cx="11" cy="11"/>
            </a:xfrm>
            <a:custGeom>
              <a:avLst/>
              <a:gdLst/>
              <a:ahLst/>
              <a:cxnLst>
                <a:cxn ang="0">
                  <a:pos x="5"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4" y="0"/>
                  </a:lnTo>
                  <a:lnTo>
                    <a:pt x="0" y="3"/>
                  </a:lnTo>
                  <a:lnTo>
                    <a:pt x="0" y="9"/>
                  </a:lnTo>
                  <a:lnTo>
                    <a:pt x="2" y="9"/>
                  </a:lnTo>
                  <a:lnTo>
                    <a:pt x="4"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59" name="Freeform 66"/>
            <p:cNvSpPr>
              <a:spLocks/>
            </p:cNvSpPr>
            <p:nvPr/>
          </p:nvSpPr>
          <p:spPr bwMode="auto">
            <a:xfrm>
              <a:off x="1851" y="2978"/>
              <a:ext cx="11" cy="11"/>
            </a:xfrm>
            <a:custGeom>
              <a:avLst/>
              <a:gdLst/>
              <a:ahLst/>
              <a:cxnLst>
                <a:cxn ang="0">
                  <a:pos x="5" y="0"/>
                </a:cxn>
                <a:cxn ang="0">
                  <a:pos x="3" y="0"/>
                </a:cxn>
                <a:cxn ang="0">
                  <a:pos x="0" y="3"/>
                </a:cxn>
                <a:cxn ang="0">
                  <a:pos x="0" y="9"/>
                </a:cxn>
                <a:cxn ang="0">
                  <a:pos x="1"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1"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60" name="Freeform 67"/>
            <p:cNvSpPr>
              <a:spLocks/>
            </p:cNvSpPr>
            <p:nvPr/>
          </p:nvSpPr>
          <p:spPr bwMode="auto">
            <a:xfrm>
              <a:off x="1872"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61" name="Freeform 68"/>
            <p:cNvSpPr>
              <a:spLocks/>
            </p:cNvSpPr>
            <p:nvPr/>
          </p:nvSpPr>
          <p:spPr bwMode="auto">
            <a:xfrm>
              <a:off x="1894"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62" name="Freeform 69"/>
            <p:cNvSpPr>
              <a:spLocks/>
            </p:cNvSpPr>
            <p:nvPr/>
          </p:nvSpPr>
          <p:spPr bwMode="auto">
            <a:xfrm>
              <a:off x="1916" y="2978"/>
              <a:ext cx="11" cy="11"/>
            </a:xfrm>
            <a:custGeom>
              <a:avLst/>
              <a:gdLst/>
              <a:ahLst/>
              <a:cxnLst>
                <a:cxn ang="0">
                  <a:pos x="5"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4" y="0"/>
                  </a:lnTo>
                  <a:lnTo>
                    <a:pt x="0" y="3"/>
                  </a:lnTo>
                  <a:lnTo>
                    <a:pt x="0" y="9"/>
                  </a:lnTo>
                  <a:lnTo>
                    <a:pt x="2" y="9"/>
                  </a:lnTo>
                  <a:lnTo>
                    <a:pt x="4"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63" name="Freeform 70"/>
            <p:cNvSpPr>
              <a:spLocks/>
            </p:cNvSpPr>
            <p:nvPr/>
          </p:nvSpPr>
          <p:spPr bwMode="auto">
            <a:xfrm>
              <a:off x="1938" y="2978"/>
              <a:ext cx="11" cy="11"/>
            </a:xfrm>
            <a:custGeom>
              <a:avLst/>
              <a:gdLst/>
              <a:ahLst/>
              <a:cxnLst>
                <a:cxn ang="0">
                  <a:pos x="5" y="0"/>
                </a:cxn>
                <a:cxn ang="0">
                  <a:pos x="3" y="0"/>
                </a:cxn>
                <a:cxn ang="0">
                  <a:pos x="0" y="3"/>
                </a:cxn>
                <a:cxn ang="0">
                  <a:pos x="0" y="9"/>
                </a:cxn>
                <a:cxn ang="0">
                  <a:pos x="1"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1"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64" name="Freeform 71"/>
            <p:cNvSpPr>
              <a:spLocks/>
            </p:cNvSpPr>
            <p:nvPr/>
          </p:nvSpPr>
          <p:spPr bwMode="auto">
            <a:xfrm>
              <a:off x="1959"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65" name="Freeform 72"/>
            <p:cNvSpPr>
              <a:spLocks/>
            </p:cNvSpPr>
            <p:nvPr/>
          </p:nvSpPr>
          <p:spPr bwMode="auto">
            <a:xfrm>
              <a:off x="1981"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66" name="Freeform 73"/>
            <p:cNvSpPr>
              <a:spLocks/>
            </p:cNvSpPr>
            <p:nvPr/>
          </p:nvSpPr>
          <p:spPr bwMode="auto">
            <a:xfrm>
              <a:off x="2003" y="2978"/>
              <a:ext cx="11" cy="11"/>
            </a:xfrm>
            <a:custGeom>
              <a:avLst/>
              <a:gdLst/>
              <a:ahLst/>
              <a:cxnLst>
                <a:cxn ang="0">
                  <a:pos x="5"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4" y="0"/>
                  </a:lnTo>
                  <a:lnTo>
                    <a:pt x="0" y="3"/>
                  </a:lnTo>
                  <a:lnTo>
                    <a:pt x="0" y="9"/>
                  </a:lnTo>
                  <a:lnTo>
                    <a:pt x="2" y="9"/>
                  </a:lnTo>
                  <a:lnTo>
                    <a:pt x="4"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67" name="Freeform 74"/>
            <p:cNvSpPr>
              <a:spLocks/>
            </p:cNvSpPr>
            <p:nvPr/>
          </p:nvSpPr>
          <p:spPr bwMode="auto">
            <a:xfrm>
              <a:off x="2025" y="2978"/>
              <a:ext cx="11" cy="11"/>
            </a:xfrm>
            <a:custGeom>
              <a:avLst/>
              <a:gdLst/>
              <a:ahLst/>
              <a:cxnLst>
                <a:cxn ang="0">
                  <a:pos x="5" y="0"/>
                </a:cxn>
                <a:cxn ang="0">
                  <a:pos x="3" y="0"/>
                </a:cxn>
                <a:cxn ang="0">
                  <a:pos x="0" y="3"/>
                </a:cxn>
                <a:cxn ang="0">
                  <a:pos x="0" y="9"/>
                </a:cxn>
                <a:cxn ang="0">
                  <a:pos x="1"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1"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68" name="Freeform 75"/>
            <p:cNvSpPr>
              <a:spLocks/>
            </p:cNvSpPr>
            <p:nvPr/>
          </p:nvSpPr>
          <p:spPr bwMode="auto">
            <a:xfrm>
              <a:off x="2046"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69" name="Freeform 76"/>
            <p:cNvSpPr>
              <a:spLocks/>
            </p:cNvSpPr>
            <p:nvPr/>
          </p:nvSpPr>
          <p:spPr bwMode="auto">
            <a:xfrm>
              <a:off x="2068"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70" name="Freeform 77"/>
            <p:cNvSpPr>
              <a:spLocks/>
            </p:cNvSpPr>
            <p:nvPr/>
          </p:nvSpPr>
          <p:spPr bwMode="auto">
            <a:xfrm>
              <a:off x="2090" y="2978"/>
              <a:ext cx="11" cy="11"/>
            </a:xfrm>
            <a:custGeom>
              <a:avLst/>
              <a:gdLst/>
              <a:ahLst/>
              <a:cxnLst>
                <a:cxn ang="0">
                  <a:pos x="5"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4" y="0"/>
                  </a:lnTo>
                  <a:lnTo>
                    <a:pt x="0" y="3"/>
                  </a:lnTo>
                  <a:lnTo>
                    <a:pt x="0" y="9"/>
                  </a:lnTo>
                  <a:lnTo>
                    <a:pt x="2" y="9"/>
                  </a:lnTo>
                  <a:lnTo>
                    <a:pt x="4"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71" name="Freeform 78"/>
            <p:cNvSpPr>
              <a:spLocks/>
            </p:cNvSpPr>
            <p:nvPr/>
          </p:nvSpPr>
          <p:spPr bwMode="auto">
            <a:xfrm>
              <a:off x="2112" y="2978"/>
              <a:ext cx="11" cy="11"/>
            </a:xfrm>
            <a:custGeom>
              <a:avLst/>
              <a:gdLst/>
              <a:ahLst/>
              <a:cxnLst>
                <a:cxn ang="0">
                  <a:pos x="5" y="0"/>
                </a:cxn>
                <a:cxn ang="0">
                  <a:pos x="3" y="0"/>
                </a:cxn>
                <a:cxn ang="0">
                  <a:pos x="0" y="3"/>
                </a:cxn>
                <a:cxn ang="0">
                  <a:pos x="0" y="9"/>
                </a:cxn>
                <a:cxn ang="0">
                  <a:pos x="1"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1"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72" name="Freeform 79"/>
            <p:cNvSpPr>
              <a:spLocks/>
            </p:cNvSpPr>
            <p:nvPr/>
          </p:nvSpPr>
          <p:spPr bwMode="auto">
            <a:xfrm>
              <a:off x="2133"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73" name="Freeform 80"/>
            <p:cNvSpPr>
              <a:spLocks/>
            </p:cNvSpPr>
            <p:nvPr/>
          </p:nvSpPr>
          <p:spPr bwMode="auto">
            <a:xfrm>
              <a:off x="2155"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74" name="Freeform 81"/>
            <p:cNvSpPr>
              <a:spLocks/>
            </p:cNvSpPr>
            <p:nvPr/>
          </p:nvSpPr>
          <p:spPr bwMode="auto">
            <a:xfrm>
              <a:off x="2177" y="2978"/>
              <a:ext cx="11" cy="11"/>
            </a:xfrm>
            <a:custGeom>
              <a:avLst/>
              <a:gdLst/>
              <a:ahLst/>
              <a:cxnLst>
                <a:cxn ang="0">
                  <a:pos x="5"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4" y="0"/>
                  </a:lnTo>
                  <a:lnTo>
                    <a:pt x="0" y="3"/>
                  </a:lnTo>
                  <a:lnTo>
                    <a:pt x="0" y="9"/>
                  </a:lnTo>
                  <a:lnTo>
                    <a:pt x="2" y="9"/>
                  </a:lnTo>
                  <a:lnTo>
                    <a:pt x="4"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75" name="Freeform 82"/>
            <p:cNvSpPr>
              <a:spLocks/>
            </p:cNvSpPr>
            <p:nvPr/>
          </p:nvSpPr>
          <p:spPr bwMode="auto">
            <a:xfrm>
              <a:off x="2199" y="2978"/>
              <a:ext cx="11" cy="11"/>
            </a:xfrm>
            <a:custGeom>
              <a:avLst/>
              <a:gdLst/>
              <a:ahLst/>
              <a:cxnLst>
                <a:cxn ang="0">
                  <a:pos x="5" y="0"/>
                </a:cxn>
                <a:cxn ang="0">
                  <a:pos x="3" y="0"/>
                </a:cxn>
                <a:cxn ang="0">
                  <a:pos x="0" y="3"/>
                </a:cxn>
                <a:cxn ang="0">
                  <a:pos x="0" y="9"/>
                </a:cxn>
                <a:cxn ang="0">
                  <a:pos x="2"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2"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76" name="Freeform 83"/>
            <p:cNvSpPr>
              <a:spLocks/>
            </p:cNvSpPr>
            <p:nvPr/>
          </p:nvSpPr>
          <p:spPr bwMode="auto">
            <a:xfrm>
              <a:off x="2220" y="2978"/>
              <a:ext cx="11" cy="11"/>
            </a:xfrm>
            <a:custGeom>
              <a:avLst/>
              <a:gdLst/>
              <a:ahLst/>
              <a:cxnLst>
                <a:cxn ang="0">
                  <a:pos x="6" y="0"/>
                </a:cxn>
                <a:cxn ang="0">
                  <a:pos x="4" y="0"/>
                </a:cxn>
                <a:cxn ang="0">
                  <a:pos x="0" y="3"/>
                </a:cxn>
                <a:cxn ang="0">
                  <a:pos x="0" y="9"/>
                </a:cxn>
                <a:cxn ang="0">
                  <a:pos x="2" y="9"/>
                </a:cxn>
                <a:cxn ang="0">
                  <a:pos x="4" y="11"/>
                </a:cxn>
                <a:cxn ang="0">
                  <a:pos x="10" y="11"/>
                </a:cxn>
                <a:cxn ang="0">
                  <a:pos x="10" y="9"/>
                </a:cxn>
                <a:cxn ang="0">
                  <a:pos x="11" y="9"/>
                </a:cxn>
                <a:cxn ang="0">
                  <a:pos x="11" y="3"/>
                </a:cxn>
                <a:cxn ang="0">
                  <a:pos x="10" y="2"/>
                </a:cxn>
                <a:cxn ang="0">
                  <a:pos x="10" y="0"/>
                </a:cxn>
                <a:cxn ang="0">
                  <a:pos x="6" y="0"/>
                </a:cxn>
              </a:cxnLst>
              <a:rect l="0" t="0" r="r" b="b"/>
              <a:pathLst>
                <a:path w="11" h="11">
                  <a:moveTo>
                    <a:pt x="6" y="0"/>
                  </a:moveTo>
                  <a:lnTo>
                    <a:pt x="4" y="0"/>
                  </a:lnTo>
                  <a:lnTo>
                    <a:pt x="0" y="3"/>
                  </a:lnTo>
                  <a:lnTo>
                    <a:pt x="0" y="9"/>
                  </a:lnTo>
                  <a:lnTo>
                    <a:pt x="2" y="9"/>
                  </a:lnTo>
                  <a:lnTo>
                    <a:pt x="4" y="11"/>
                  </a:lnTo>
                  <a:lnTo>
                    <a:pt x="10" y="11"/>
                  </a:lnTo>
                  <a:lnTo>
                    <a:pt x="10" y="9"/>
                  </a:lnTo>
                  <a:lnTo>
                    <a:pt x="11" y="9"/>
                  </a:lnTo>
                  <a:lnTo>
                    <a:pt x="11" y="3"/>
                  </a:lnTo>
                  <a:lnTo>
                    <a:pt x="10" y="2"/>
                  </a:lnTo>
                  <a:lnTo>
                    <a:pt x="10" y="0"/>
                  </a:lnTo>
                  <a:lnTo>
                    <a:pt x="6" y="0"/>
                  </a:lnTo>
                  <a:close/>
                </a:path>
              </a:pathLst>
            </a:custGeom>
            <a:solidFill>
              <a:srgbClr val="FFFFFF"/>
            </a:solidFill>
            <a:ln w="9525">
              <a:noFill/>
              <a:round/>
              <a:headEnd/>
              <a:tailEnd/>
            </a:ln>
          </p:spPr>
          <p:txBody>
            <a:bodyPr/>
            <a:lstStyle/>
            <a:p>
              <a:endParaRPr lang="ar-IQ"/>
            </a:p>
          </p:txBody>
        </p:sp>
        <p:sp>
          <p:nvSpPr>
            <p:cNvPr id="77" name="Freeform 84"/>
            <p:cNvSpPr>
              <a:spLocks/>
            </p:cNvSpPr>
            <p:nvPr/>
          </p:nvSpPr>
          <p:spPr bwMode="auto">
            <a:xfrm>
              <a:off x="2242"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78" name="Freeform 85"/>
            <p:cNvSpPr>
              <a:spLocks/>
            </p:cNvSpPr>
            <p:nvPr/>
          </p:nvSpPr>
          <p:spPr bwMode="auto">
            <a:xfrm>
              <a:off x="2264" y="2978"/>
              <a:ext cx="11" cy="11"/>
            </a:xfrm>
            <a:custGeom>
              <a:avLst/>
              <a:gdLst/>
              <a:ahLst/>
              <a:cxnLst>
                <a:cxn ang="0">
                  <a:pos x="5"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4" y="0"/>
                  </a:lnTo>
                  <a:lnTo>
                    <a:pt x="0" y="3"/>
                  </a:lnTo>
                  <a:lnTo>
                    <a:pt x="0" y="9"/>
                  </a:lnTo>
                  <a:lnTo>
                    <a:pt x="2" y="9"/>
                  </a:lnTo>
                  <a:lnTo>
                    <a:pt x="4"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79" name="Freeform 86"/>
            <p:cNvSpPr>
              <a:spLocks/>
            </p:cNvSpPr>
            <p:nvPr/>
          </p:nvSpPr>
          <p:spPr bwMode="auto">
            <a:xfrm>
              <a:off x="2286" y="2978"/>
              <a:ext cx="11" cy="11"/>
            </a:xfrm>
            <a:custGeom>
              <a:avLst/>
              <a:gdLst/>
              <a:ahLst/>
              <a:cxnLst>
                <a:cxn ang="0">
                  <a:pos x="5" y="0"/>
                </a:cxn>
                <a:cxn ang="0">
                  <a:pos x="3" y="0"/>
                </a:cxn>
                <a:cxn ang="0">
                  <a:pos x="0" y="3"/>
                </a:cxn>
                <a:cxn ang="0">
                  <a:pos x="0" y="9"/>
                </a:cxn>
                <a:cxn ang="0">
                  <a:pos x="2"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2"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80" name="Freeform 87"/>
            <p:cNvSpPr>
              <a:spLocks/>
            </p:cNvSpPr>
            <p:nvPr/>
          </p:nvSpPr>
          <p:spPr bwMode="auto">
            <a:xfrm>
              <a:off x="2307" y="2978"/>
              <a:ext cx="11" cy="11"/>
            </a:xfrm>
            <a:custGeom>
              <a:avLst/>
              <a:gdLst/>
              <a:ahLst/>
              <a:cxnLst>
                <a:cxn ang="0">
                  <a:pos x="6" y="0"/>
                </a:cxn>
                <a:cxn ang="0">
                  <a:pos x="4" y="0"/>
                </a:cxn>
                <a:cxn ang="0">
                  <a:pos x="0" y="3"/>
                </a:cxn>
                <a:cxn ang="0">
                  <a:pos x="0" y="9"/>
                </a:cxn>
                <a:cxn ang="0">
                  <a:pos x="2" y="9"/>
                </a:cxn>
                <a:cxn ang="0">
                  <a:pos x="4" y="11"/>
                </a:cxn>
                <a:cxn ang="0">
                  <a:pos x="10" y="11"/>
                </a:cxn>
                <a:cxn ang="0">
                  <a:pos x="10" y="9"/>
                </a:cxn>
                <a:cxn ang="0">
                  <a:pos x="11" y="9"/>
                </a:cxn>
                <a:cxn ang="0">
                  <a:pos x="11" y="3"/>
                </a:cxn>
                <a:cxn ang="0">
                  <a:pos x="10" y="2"/>
                </a:cxn>
                <a:cxn ang="0">
                  <a:pos x="10" y="0"/>
                </a:cxn>
                <a:cxn ang="0">
                  <a:pos x="6" y="0"/>
                </a:cxn>
              </a:cxnLst>
              <a:rect l="0" t="0" r="r" b="b"/>
              <a:pathLst>
                <a:path w="11" h="11">
                  <a:moveTo>
                    <a:pt x="6" y="0"/>
                  </a:moveTo>
                  <a:lnTo>
                    <a:pt x="4" y="0"/>
                  </a:lnTo>
                  <a:lnTo>
                    <a:pt x="0" y="3"/>
                  </a:lnTo>
                  <a:lnTo>
                    <a:pt x="0" y="9"/>
                  </a:lnTo>
                  <a:lnTo>
                    <a:pt x="2" y="9"/>
                  </a:lnTo>
                  <a:lnTo>
                    <a:pt x="4" y="11"/>
                  </a:lnTo>
                  <a:lnTo>
                    <a:pt x="10" y="11"/>
                  </a:lnTo>
                  <a:lnTo>
                    <a:pt x="10" y="9"/>
                  </a:lnTo>
                  <a:lnTo>
                    <a:pt x="11" y="9"/>
                  </a:lnTo>
                  <a:lnTo>
                    <a:pt x="11" y="3"/>
                  </a:lnTo>
                  <a:lnTo>
                    <a:pt x="10" y="2"/>
                  </a:lnTo>
                  <a:lnTo>
                    <a:pt x="10" y="0"/>
                  </a:lnTo>
                  <a:lnTo>
                    <a:pt x="6" y="0"/>
                  </a:lnTo>
                  <a:close/>
                </a:path>
              </a:pathLst>
            </a:custGeom>
            <a:solidFill>
              <a:srgbClr val="FFFFFF"/>
            </a:solidFill>
            <a:ln w="9525">
              <a:noFill/>
              <a:round/>
              <a:headEnd/>
              <a:tailEnd/>
            </a:ln>
          </p:spPr>
          <p:txBody>
            <a:bodyPr/>
            <a:lstStyle/>
            <a:p>
              <a:endParaRPr lang="ar-IQ"/>
            </a:p>
          </p:txBody>
        </p:sp>
        <p:sp>
          <p:nvSpPr>
            <p:cNvPr id="81" name="Freeform 88"/>
            <p:cNvSpPr>
              <a:spLocks/>
            </p:cNvSpPr>
            <p:nvPr/>
          </p:nvSpPr>
          <p:spPr bwMode="auto">
            <a:xfrm>
              <a:off x="2329"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82" name="Freeform 89"/>
            <p:cNvSpPr>
              <a:spLocks/>
            </p:cNvSpPr>
            <p:nvPr/>
          </p:nvSpPr>
          <p:spPr bwMode="auto">
            <a:xfrm>
              <a:off x="2351" y="2978"/>
              <a:ext cx="11" cy="11"/>
            </a:xfrm>
            <a:custGeom>
              <a:avLst/>
              <a:gdLst/>
              <a:ahLst/>
              <a:cxnLst>
                <a:cxn ang="0">
                  <a:pos x="5"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4" y="0"/>
                  </a:lnTo>
                  <a:lnTo>
                    <a:pt x="0" y="3"/>
                  </a:lnTo>
                  <a:lnTo>
                    <a:pt x="0" y="9"/>
                  </a:lnTo>
                  <a:lnTo>
                    <a:pt x="2" y="9"/>
                  </a:lnTo>
                  <a:lnTo>
                    <a:pt x="4"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83" name="Freeform 90"/>
            <p:cNvSpPr>
              <a:spLocks/>
            </p:cNvSpPr>
            <p:nvPr/>
          </p:nvSpPr>
          <p:spPr bwMode="auto">
            <a:xfrm>
              <a:off x="2373" y="2978"/>
              <a:ext cx="11" cy="11"/>
            </a:xfrm>
            <a:custGeom>
              <a:avLst/>
              <a:gdLst/>
              <a:ahLst/>
              <a:cxnLst>
                <a:cxn ang="0">
                  <a:pos x="5" y="0"/>
                </a:cxn>
                <a:cxn ang="0">
                  <a:pos x="3" y="0"/>
                </a:cxn>
                <a:cxn ang="0">
                  <a:pos x="0" y="3"/>
                </a:cxn>
                <a:cxn ang="0">
                  <a:pos x="0" y="9"/>
                </a:cxn>
                <a:cxn ang="0">
                  <a:pos x="2"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2"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84" name="Freeform 91"/>
            <p:cNvSpPr>
              <a:spLocks/>
            </p:cNvSpPr>
            <p:nvPr/>
          </p:nvSpPr>
          <p:spPr bwMode="auto">
            <a:xfrm>
              <a:off x="2394" y="2978"/>
              <a:ext cx="11" cy="11"/>
            </a:xfrm>
            <a:custGeom>
              <a:avLst/>
              <a:gdLst/>
              <a:ahLst/>
              <a:cxnLst>
                <a:cxn ang="0">
                  <a:pos x="6" y="0"/>
                </a:cxn>
                <a:cxn ang="0">
                  <a:pos x="4" y="0"/>
                </a:cxn>
                <a:cxn ang="0">
                  <a:pos x="0" y="3"/>
                </a:cxn>
                <a:cxn ang="0">
                  <a:pos x="0" y="9"/>
                </a:cxn>
                <a:cxn ang="0">
                  <a:pos x="2" y="9"/>
                </a:cxn>
                <a:cxn ang="0">
                  <a:pos x="4" y="11"/>
                </a:cxn>
                <a:cxn ang="0">
                  <a:pos x="10" y="11"/>
                </a:cxn>
                <a:cxn ang="0">
                  <a:pos x="10" y="9"/>
                </a:cxn>
                <a:cxn ang="0">
                  <a:pos x="11" y="9"/>
                </a:cxn>
                <a:cxn ang="0">
                  <a:pos x="11" y="3"/>
                </a:cxn>
                <a:cxn ang="0">
                  <a:pos x="10" y="2"/>
                </a:cxn>
                <a:cxn ang="0">
                  <a:pos x="10" y="0"/>
                </a:cxn>
                <a:cxn ang="0">
                  <a:pos x="6" y="0"/>
                </a:cxn>
              </a:cxnLst>
              <a:rect l="0" t="0" r="r" b="b"/>
              <a:pathLst>
                <a:path w="11" h="11">
                  <a:moveTo>
                    <a:pt x="6" y="0"/>
                  </a:moveTo>
                  <a:lnTo>
                    <a:pt x="4" y="0"/>
                  </a:lnTo>
                  <a:lnTo>
                    <a:pt x="0" y="3"/>
                  </a:lnTo>
                  <a:lnTo>
                    <a:pt x="0" y="9"/>
                  </a:lnTo>
                  <a:lnTo>
                    <a:pt x="2" y="9"/>
                  </a:lnTo>
                  <a:lnTo>
                    <a:pt x="4" y="11"/>
                  </a:lnTo>
                  <a:lnTo>
                    <a:pt x="10" y="11"/>
                  </a:lnTo>
                  <a:lnTo>
                    <a:pt x="10" y="9"/>
                  </a:lnTo>
                  <a:lnTo>
                    <a:pt x="11" y="9"/>
                  </a:lnTo>
                  <a:lnTo>
                    <a:pt x="11" y="3"/>
                  </a:lnTo>
                  <a:lnTo>
                    <a:pt x="10" y="2"/>
                  </a:lnTo>
                  <a:lnTo>
                    <a:pt x="10" y="0"/>
                  </a:lnTo>
                  <a:lnTo>
                    <a:pt x="6" y="0"/>
                  </a:lnTo>
                  <a:close/>
                </a:path>
              </a:pathLst>
            </a:custGeom>
            <a:solidFill>
              <a:srgbClr val="FFFFFF"/>
            </a:solidFill>
            <a:ln w="9525">
              <a:noFill/>
              <a:round/>
              <a:headEnd/>
              <a:tailEnd/>
            </a:ln>
          </p:spPr>
          <p:txBody>
            <a:bodyPr/>
            <a:lstStyle/>
            <a:p>
              <a:endParaRPr lang="ar-IQ"/>
            </a:p>
          </p:txBody>
        </p:sp>
        <p:sp>
          <p:nvSpPr>
            <p:cNvPr id="85" name="Freeform 92"/>
            <p:cNvSpPr>
              <a:spLocks/>
            </p:cNvSpPr>
            <p:nvPr/>
          </p:nvSpPr>
          <p:spPr bwMode="auto">
            <a:xfrm>
              <a:off x="2416"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86" name="Freeform 93"/>
            <p:cNvSpPr>
              <a:spLocks/>
            </p:cNvSpPr>
            <p:nvPr/>
          </p:nvSpPr>
          <p:spPr bwMode="auto">
            <a:xfrm>
              <a:off x="2438" y="2978"/>
              <a:ext cx="11" cy="11"/>
            </a:xfrm>
            <a:custGeom>
              <a:avLst/>
              <a:gdLst/>
              <a:ahLst/>
              <a:cxnLst>
                <a:cxn ang="0">
                  <a:pos x="5"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4" y="0"/>
                  </a:lnTo>
                  <a:lnTo>
                    <a:pt x="0" y="3"/>
                  </a:lnTo>
                  <a:lnTo>
                    <a:pt x="0" y="9"/>
                  </a:lnTo>
                  <a:lnTo>
                    <a:pt x="2" y="9"/>
                  </a:lnTo>
                  <a:lnTo>
                    <a:pt x="4"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87" name="Freeform 94"/>
            <p:cNvSpPr>
              <a:spLocks/>
            </p:cNvSpPr>
            <p:nvPr/>
          </p:nvSpPr>
          <p:spPr bwMode="auto">
            <a:xfrm>
              <a:off x="2460" y="2978"/>
              <a:ext cx="11" cy="11"/>
            </a:xfrm>
            <a:custGeom>
              <a:avLst/>
              <a:gdLst/>
              <a:ahLst/>
              <a:cxnLst>
                <a:cxn ang="0">
                  <a:pos x="5" y="0"/>
                </a:cxn>
                <a:cxn ang="0">
                  <a:pos x="3" y="0"/>
                </a:cxn>
                <a:cxn ang="0">
                  <a:pos x="0" y="3"/>
                </a:cxn>
                <a:cxn ang="0">
                  <a:pos x="0" y="9"/>
                </a:cxn>
                <a:cxn ang="0">
                  <a:pos x="2"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2"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88" name="Freeform 95"/>
            <p:cNvSpPr>
              <a:spLocks/>
            </p:cNvSpPr>
            <p:nvPr/>
          </p:nvSpPr>
          <p:spPr bwMode="auto">
            <a:xfrm>
              <a:off x="2481" y="2978"/>
              <a:ext cx="11" cy="11"/>
            </a:xfrm>
            <a:custGeom>
              <a:avLst/>
              <a:gdLst/>
              <a:ahLst/>
              <a:cxnLst>
                <a:cxn ang="0">
                  <a:pos x="6" y="0"/>
                </a:cxn>
                <a:cxn ang="0">
                  <a:pos x="4" y="0"/>
                </a:cxn>
                <a:cxn ang="0">
                  <a:pos x="0" y="3"/>
                </a:cxn>
                <a:cxn ang="0">
                  <a:pos x="0" y="9"/>
                </a:cxn>
                <a:cxn ang="0">
                  <a:pos x="2" y="9"/>
                </a:cxn>
                <a:cxn ang="0">
                  <a:pos x="4" y="11"/>
                </a:cxn>
                <a:cxn ang="0">
                  <a:pos x="10" y="11"/>
                </a:cxn>
                <a:cxn ang="0">
                  <a:pos x="10" y="9"/>
                </a:cxn>
                <a:cxn ang="0">
                  <a:pos x="11" y="9"/>
                </a:cxn>
                <a:cxn ang="0">
                  <a:pos x="11" y="3"/>
                </a:cxn>
                <a:cxn ang="0">
                  <a:pos x="10" y="2"/>
                </a:cxn>
                <a:cxn ang="0">
                  <a:pos x="10" y="0"/>
                </a:cxn>
                <a:cxn ang="0">
                  <a:pos x="6" y="0"/>
                </a:cxn>
              </a:cxnLst>
              <a:rect l="0" t="0" r="r" b="b"/>
              <a:pathLst>
                <a:path w="11" h="11">
                  <a:moveTo>
                    <a:pt x="6" y="0"/>
                  </a:moveTo>
                  <a:lnTo>
                    <a:pt x="4" y="0"/>
                  </a:lnTo>
                  <a:lnTo>
                    <a:pt x="0" y="3"/>
                  </a:lnTo>
                  <a:lnTo>
                    <a:pt x="0" y="9"/>
                  </a:lnTo>
                  <a:lnTo>
                    <a:pt x="2" y="9"/>
                  </a:lnTo>
                  <a:lnTo>
                    <a:pt x="4" y="11"/>
                  </a:lnTo>
                  <a:lnTo>
                    <a:pt x="10" y="11"/>
                  </a:lnTo>
                  <a:lnTo>
                    <a:pt x="10" y="9"/>
                  </a:lnTo>
                  <a:lnTo>
                    <a:pt x="11" y="9"/>
                  </a:lnTo>
                  <a:lnTo>
                    <a:pt x="11" y="3"/>
                  </a:lnTo>
                  <a:lnTo>
                    <a:pt x="10" y="2"/>
                  </a:lnTo>
                  <a:lnTo>
                    <a:pt x="10" y="0"/>
                  </a:lnTo>
                  <a:lnTo>
                    <a:pt x="6" y="0"/>
                  </a:lnTo>
                  <a:close/>
                </a:path>
              </a:pathLst>
            </a:custGeom>
            <a:solidFill>
              <a:srgbClr val="FFFFFF"/>
            </a:solidFill>
            <a:ln w="9525">
              <a:noFill/>
              <a:round/>
              <a:headEnd/>
              <a:tailEnd/>
            </a:ln>
          </p:spPr>
          <p:txBody>
            <a:bodyPr/>
            <a:lstStyle/>
            <a:p>
              <a:endParaRPr lang="ar-IQ"/>
            </a:p>
          </p:txBody>
        </p:sp>
        <p:sp>
          <p:nvSpPr>
            <p:cNvPr id="89" name="Freeform 96"/>
            <p:cNvSpPr>
              <a:spLocks/>
            </p:cNvSpPr>
            <p:nvPr/>
          </p:nvSpPr>
          <p:spPr bwMode="auto">
            <a:xfrm>
              <a:off x="2503"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90" name="Freeform 97"/>
            <p:cNvSpPr>
              <a:spLocks/>
            </p:cNvSpPr>
            <p:nvPr/>
          </p:nvSpPr>
          <p:spPr bwMode="auto">
            <a:xfrm>
              <a:off x="2525" y="2978"/>
              <a:ext cx="11" cy="11"/>
            </a:xfrm>
            <a:custGeom>
              <a:avLst/>
              <a:gdLst/>
              <a:ahLst/>
              <a:cxnLst>
                <a:cxn ang="0">
                  <a:pos x="5"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4" y="0"/>
                  </a:lnTo>
                  <a:lnTo>
                    <a:pt x="0" y="3"/>
                  </a:lnTo>
                  <a:lnTo>
                    <a:pt x="0" y="9"/>
                  </a:lnTo>
                  <a:lnTo>
                    <a:pt x="2" y="9"/>
                  </a:lnTo>
                  <a:lnTo>
                    <a:pt x="4"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91" name="Freeform 98"/>
            <p:cNvSpPr>
              <a:spLocks/>
            </p:cNvSpPr>
            <p:nvPr/>
          </p:nvSpPr>
          <p:spPr bwMode="auto">
            <a:xfrm>
              <a:off x="2547" y="2978"/>
              <a:ext cx="11" cy="11"/>
            </a:xfrm>
            <a:custGeom>
              <a:avLst/>
              <a:gdLst/>
              <a:ahLst/>
              <a:cxnLst>
                <a:cxn ang="0">
                  <a:pos x="5" y="0"/>
                </a:cxn>
                <a:cxn ang="0">
                  <a:pos x="3" y="0"/>
                </a:cxn>
                <a:cxn ang="0">
                  <a:pos x="0" y="3"/>
                </a:cxn>
                <a:cxn ang="0">
                  <a:pos x="0" y="9"/>
                </a:cxn>
                <a:cxn ang="0">
                  <a:pos x="2"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2"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92" name="Freeform 99"/>
            <p:cNvSpPr>
              <a:spLocks/>
            </p:cNvSpPr>
            <p:nvPr/>
          </p:nvSpPr>
          <p:spPr bwMode="auto">
            <a:xfrm>
              <a:off x="2568" y="2978"/>
              <a:ext cx="11" cy="11"/>
            </a:xfrm>
            <a:custGeom>
              <a:avLst/>
              <a:gdLst/>
              <a:ahLst/>
              <a:cxnLst>
                <a:cxn ang="0">
                  <a:pos x="6" y="0"/>
                </a:cxn>
                <a:cxn ang="0">
                  <a:pos x="4" y="0"/>
                </a:cxn>
                <a:cxn ang="0">
                  <a:pos x="0" y="3"/>
                </a:cxn>
                <a:cxn ang="0">
                  <a:pos x="0" y="9"/>
                </a:cxn>
                <a:cxn ang="0">
                  <a:pos x="2" y="9"/>
                </a:cxn>
                <a:cxn ang="0">
                  <a:pos x="4" y="11"/>
                </a:cxn>
                <a:cxn ang="0">
                  <a:pos x="10" y="11"/>
                </a:cxn>
                <a:cxn ang="0">
                  <a:pos x="10" y="9"/>
                </a:cxn>
                <a:cxn ang="0">
                  <a:pos x="11" y="9"/>
                </a:cxn>
                <a:cxn ang="0">
                  <a:pos x="11" y="3"/>
                </a:cxn>
                <a:cxn ang="0">
                  <a:pos x="10" y="2"/>
                </a:cxn>
                <a:cxn ang="0">
                  <a:pos x="10" y="0"/>
                </a:cxn>
                <a:cxn ang="0">
                  <a:pos x="6" y="0"/>
                </a:cxn>
              </a:cxnLst>
              <a:rect l="0" t="0" r="r" b="b"/>
              <a:pathLst>
                <a:path w="11" h="11">
                  <a:moveTo>
                    <a:pt x="6" y="0"/>
                  </a:moveTo>
                  <a:lnTo>
                    <a:pt x="4" y="0"/>
                  </a:lnTo>
                  <a:lnTo>
                    <a:pt x="0" y="3"/>
                  </a:lnTo>
                  <a:lnTo>
                    <a:pt x="0" y="9"/>
                  </a:lnTo>
                  <a:lnTo>
                    <a:pt x="2" y="9"/>
                  </a:lnTo>
                  <a:lnTo>
                    <a:pt x="4" y="11"/>
                  </a:lnTo>
                  <a:lnTo>
                    <a:pt x="10" y="11"/>
                  </a:lnTo>
                  <a:lnTo>
                    <a:pt x="10" y="9"/>
                  </a:lnTo>
                  <a:lnTo>
                    <a:pt x="11" y="9"/>
                  </a:lnTo>
                  <a:lnTo>
                    <a:pt x="11" y="3"/>
                  </a:lnTo>
                  <a:lnTo>
                    <a:pt x="10" y="2"/>
                  </a:lnTo>
                  <a:lnTo>
                    <a:pt x="10" y="0"/>
                  </a:lnTo>
                  <a:lnTo>
                    <a:pt x="6" y="0"/>
                  </a:lnTo>
                  <a:close/>
                </a:path>
              </a:pathLst>
            </a:custGeom>
            <a:solidFill>
              <a:srgbClr val="FFFFFF"/>
            </a:solidFill>
            <a:ln w="9525">
              <a:noFill/>
              <a:round/>
              <a:headEnd/>
              <a:tailEnd/>
            </a:ln>
          </p:spPr>
          <p:txBody>
            <a:bodyPr/>
            <a:lstStyle/>
            <a:p>
              <a:endParaRPr lang="ar-IQ"/>
            </a:p>
          </p:txBody>
        </p:sp>
        <p:sp>
          <p:nvSpPr>
            <p:cNvPr id="93" name="Freeform 100"/>
            <p:cNvSpPr>
              <a:spLocks/>
            </p:cNvSpPr>
            <p:nvPr/>
          </p:nvSpPr>
          <p:spPr bwMode="auto">
            <a:xfrm>
              <a:off x="2590"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94" name="Freeform 101"/>
            <p:cNvSpPr>
              <a:spLocks/>
            </p:cNvSpPr>
            <p:nvPr/>
          </p:nvSpPr>
          <p:spPr bwMode="auto">
            <a:xfrm>
              <a:off x="2612" y="2978"/>
              <a:ext cx="11" cy="11"/>
            </a:xfrm>
            <a:custGeom>
              <a:avLst/>
              <a:gdLst/>
              <a:ahLst/>
              <a:cxnLst>
                <a:cxn ang="0">
                  <a:pos x="5"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4" y="0"/>
                  </a:lnTo>
                  <a:lnTo>
                    <a:pt x="0" y="3"/>
                  </a:lnTo>
                  <a:lnTo>
                    <a:pt x="0" y="9"/>
                  </a:lnTo>
                  <a:lnTo>
                    <a:pt x="2" y="9"/>
                  </a:lnTo>
                  <a:lnTo>
                    <a:pt x="4"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95" name="Freeform 102"/>
            <p:cNvSpPr>
              <a:spLocks/>
            </p:cNvSpPr>
            <p:nvPr/>
          </p:nvSpPr>
          <p:spPr bwMode="auto">
            <a:xfrm>
              <a:off x="2634" y="2978"/>
              <a:ext cx="11" cy="11"/>
            </a:xfrm>
            <a:custGeom>
              <a:avLst/>
              <a:gdLst/>
              <a:ahLst/>
              <a:cxnLst>
                <a:cxn ang="0">
                  <a:pos x="5" y="0"/>
                </a:cxn>
                <a:cxn ang="0">
                  <a:pos x="3" y="0"/>
                </a:cxn>
                <a:cxn ang="0">
                  <a:pos x="0" y="3"/>
                </a:cxn>
                <a:cxn ang="0">
                  <a:pos x="0" y="9"/>
                </a:cxn>
                <a:cxn ang="0">
                  <a:pos x="2"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2"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96" name="Freeform 103"/>
            <p:cNvSpPr>
              <a:spLocks/>
            </p:cNvSpPr>
            <p:nvPr/>
          </p:nvSpPr>
          <p:spPr bwMode="auto">
            <a:xfrm>
              <a:off x="2656" y="2978"/>
              <a:ext cx="10" cy="11"/>
            </a:xfrm>
            <a:custGeom>
              <a:avLst/>
              <a:gdLst/>
              <a:ahLst/>
              <a:cxnLst>
                <a:cxn ang="0">
                  <a:pos x="5" y="0"/>
                </a:cxn>
                <a:cxn ang="0">
                  <a:pos x="3" y="0"/>
                </a:cxn>
                <a:cxn ang="0">
                  <a:pos x="0" y="3"/>
                </a:cxn>
                <a:cxn ang="0">
                  <a:pos x="0" y="9"/>
                </a:cxn>
                <a:cxn ang="0">
                  <a:pos x="1" y="9"/>
                </a:cxn>
                <a:cxn ang="0">
                  <a:pos x="3" y="11"/>
                </a:cxn>
                <a:cxn ang="0">
                  <a:pos x="9" y="11"/>
                </a:cxn>
                <a:cxn ang="0">
                  <a:pos x="9" y="9"/>
                </a:cxn>
                <a:cxn ang="0">
                  <a:pos x="10" y="9"/>
                </a:cxn>
                <a:cxn ang="0">
                  <a:pos x="10" y="3"/>
                </a:cxn>
                <a:cxn ang="0">
                  <a:pos x="9" y="2"/>
                </a:cxn>
                <a:cxn ang="0">
                  <a:pos x="9" y="0"/>
                </a:cxn>
                <a:cxn ang="0">
                  <a:pos x="5" y="0"/>
                </a:cxn>
              </a:cxnLst>
              <a:rect l="0" t="0" r="r" b="b"/>
              <a:pathLst>
                <a:path w="10" h="11">
                  <a:moveTo>
                    <a:pt x="5" y="0"/>
                  </a:moveTo>
                  <a:lnTo>
                    <a:pt x="3" y="0"/>
                  </a:lnTo>
                  <a:lnTo>
                    <a:pt x="0" y="3"/>
                  </a:lnTo>
                  <a:lnTo>
                    <a:pt x="0" y="9"/>
                  </a:lnTo>
                  <a:lnTo>
                    <a:pt x="1" y="9"/>
                  </a:lnTo>
                  <a:lnTo>
                    <a:pt x="3" y="11"/>
                  </a:lnTo>
                  <a:lnTo>
                    <a:pt x="9" y="11"/>
                  </a:lnTo>
                  <a:lnTo>
                    <a:pt x="9" y="9"/>
                  </a:lnTo>
                  <a:lnTo>
                    <a:pt x="10" y="9"/>
                  </a:lnTo>
                  <a:lnTo>
                    <a:pt x="10"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97" name="Freeform 104"/>
            <p:cNvSpPr>
              <a:spLocks/>
            </p:cNvSpPr>
            <p:nvPr/>
          </p:nvSpPr>
          <p:spPr bwMode="auto">
            <a:xfrm>
              <a:off x="2677"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98" name="Freeform 105"/>
            <p:cNvSpPr>
              <a:spLocks/>
            </p:cNvSpPr>
            <p:nvPr/>
          </p:nvSpPr>
          <p:spPr bwMode="auto">
            <a:xfrm>
              <a:off x="2699" y="2978"/>
              <a:ext cx="11" cy="11"/>
            </a:xfrm>
            <a:custGeom>
              <a:avLst/>
              <a:gdLst/>
              <a:ahLst/>
              <a:cxnLst>
                <a:cxn ang="0">
                  <a:pos x="5"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4" y="0"/>
                  </a:lnTo>
                  <a:lnTo>
                    <a:pt x="0" y="3"/>
                  </a:lnTo>
                  <a:lnTo>
                    <a:pt x="0" y="9"/>
                  </a:lnTo>
                  <a:lnTo>
                    <a:pt x="2" y="9"/>
                  </a:lnTo>
                  <a:lnTo>
                    <a:pt x="4"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99" name="Freeform 106"/>
            <p:cNvSpPr>
              <a:spLocks/>
            </p:cNvSpPr>
            <p:nvPr/>
          </p:nvSpPr>
          <p:spPr bwMode="auto">
            <a:xfrm>
              <a:off x="2721" y="2978"/>
              <a:ext cx="11" cy="11"/>
            </a:xfrm>
            <a:custGeom>
              <a:avLst/>
              <a:gdLst/>
              <a:ahLst/>
              <a:cxnLst>
                <a:cxn ang="0">
                  <a:pos x="5" y="0"/>
                </a:cxn>
                <a:cxn ang="0">
                  <a:pos x="3" y="0"/>
                </a:cxn>
                <a:cxn ang="0">
                  <a:pos x="0" y="3"/>
                </a:cxn>
                <a:cxn ang="0">
                  <a:pos x="0" y="9"/>
                </a:cxn>
                <a:cxn ang="0">
                  <a:pos x="2"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2"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00" name="Freeform 107"/>
            <p:cNvSpPr>
              <a:spLocks/>
            </p:cNvSpPr>
            <p:nvPr/>
          </p:nvSpPr>
          <p:spPr bwMode="auto">
            <a:xfrm>
              <a:off x="2743" y="2978"/>
              <a:ext cx="10" cy="11"/>
            </a:xfrm>
            <a:custGeom>
              <a:avLst/>
              <a:gdLst/>
              <a:ahLst/>
              <a:cxnLst>
                <a:cxn ang="0">
                  <a:pos x="5" y="0"/>
                </a:cxn>
                <a:cxn ang="0">
                  <a:pos x="3" y="0"/>
                </a:cxn>
                <a:cxn ang="0">
                  <a:pos x="0" y="3"/>
                </a:cxn>
                <a:cxn ang="0">
                  <a:pos x="0" y="9"/>
                </a:cxn>
                <a:cxn ang="0">
                  <a:pos x="1" y="9"/>
                </a:cxn>
                <a:cxn ang="0">
                  <a:pos x="3" y="11"/>
                </a:cxn>
                <a:cxn ang="0">
                  <a:pos x="9" y="11"/>
                </a:cxn>
                <a:cxn ang="0">
                  <a:pos x="9" y="9"/>
                </a:cxn>
                <a:cxn ang="0">
                  <a:pos x="10" y="9"/>
                </a:cxn>
                <a:cxn ang="0">
                  <a:pos x="10" y="3"/>
                </a:cxn>
                <a:cxn ang="0">
                  <a:pos x="9" y="2"/>
                </a:cxn>
                <a:cxn ang="0">
                  <a:pos x="9" y="0"/>
                </a:cxn>
                <a:cxn ang="0">
                  <a:pos x="5" y="0"/>
                </a:cxn>
              </a:cxnLst>
              <a:rect l="0" t="0" r="r" b="b"/>
              <a:pathLst>
                <a:path w="10" h="11">
                  <a:moveTo>
                    <a:pt x="5" y="0"/>
                  </a:moveTo>
                  <a:lnTo>
                    <a:pt x="3" y="0"/>
                  </a:lnTo>
                  <a:lnTo>
                    <a:pt x="0" y="3"/>
                  </a:lnTo>
                  <a:lnTo>
                    <a:pt x="0" y="9"/>
                  </a:lnTo>
                  <a:lnTo>
                    <a:pt x="1" y="9"/>
                  </a:lnTo>
                  <a:lnTo>
                    <a:pt x="3" y="11"/>
                  </a:lnTo>
                  <a:lnTo>
                    <a:pt x="9" y="11"/>
                  </a:lnTo>
                  <a:lnTo>
                    <a:pt x="9" y="9"/>
                  </a:lnTo>
                  <a:lnTo>
                    <a:pt x="10" y="9"/>
                  </a:lnTo>
                  <a:lnTo>
                    <a:pt x="10"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01" name="Freeform 108"/>
            <p:cNvSpPr>
              <a:spLocks/>
            </p:cNvSpPr>
            <p:nvPr/>
          </p:nvSpPr>
          <p:spPr bwMode="auto">
            <a:xfrm>
              <a:off x="2764"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02" name="Freeform 109"/>
            <p:cNvSpPr>
              <a:spLocks/>
            </p:cNvSpPr>
            <p:nvPr/>
          </p:nvSpPr>
          <p:spPr bwMode="auto">
            <a:xfrm>
              <a:off x="2786" y="2978"/>
              <a:ext cx="11" cy="11"/>
            </a:xfrm>
            <a:custGeom>
              <a:avLst/>
              <a:gdLst/>
              <a:ahLst/>
              <a:cxnLst>
                <a:cxn ang="0">
                  <a:pos x="5"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4" y="0"/>
                  </a:lnTo>
                  <a:lnTo>
                    <a:pt x="0" y="3"/>
                  </a:lnTo>
                  <a:lnTo>
                    <a:pt x="0" y="9"/>
                  </a:lnTo>
                  <a:lnTo>
                    <a:pt x="2" y="9"/>
                  </a:lnTo>
                  <a:lnTo>
                    <a:pt x="4"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03" name="Freeform 110"/>
            <p:cNvSpPr>
              <a:spLocks/>
            </p:cNvSpPr>
            <p:nvPr/>
          </p:nvSpPr>
          <p:spPr bwMode="auto">
            <a:xfrm>
              <a:off x="2808" y="2978"/>
              <a:ext cx="11" cy="11"/>
            </a:xfrm>
            <a:custGeom>
              <a:avLst/>
              <a:gdLst/>
              <a:ahLst/>
              <a:cxnLst>
                <a:cxn ang="0">
                  <a:pos x="5" y="0"/>
                </a:cxn>
                <a:cxn ang="0">
                  <a:pos x="3" y="0"/>
                </a:cxn>
                <a:cxn ang="0">
                  <a:pos x="0" y="3"/>
                </a:cxn>
                <a:cxn ang="0">
                  <a:pos x="0" y="9"/>
                </a:cxn>
                <a:cxn ang="0">
                  <a:pos x="2"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2"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04" name="Freeform 111"/>
            <p:cNvSpPr>
              <a:spLocks/>
            </p:cNvSpPr>
            <p:nvPr/>
          </p:nvSpPr>
          <p:spPr bwMode="auto">
            <a:xfrm>
              <a:off x="2830" y="2978"/>
              <a:ext cx="10" cy="11"/>
            </a:xfrm>
            <a:custGeom>
              <a:avLst/>
              <a:gdLst/>
              <a:ahLst/>
              <a:cxnLst>
                <a:cxn ang="0">
                  <a:pos x="5" y="0"/>
                </a:cxn>
                <a:cxn ang="0">
                  <a:pos x="3" y="0"/>
                </a:cxn>
                <a:cxn ang="0">
                  <a:pos x="0" y="3"/>
                </a:cxn>
                <a:cxn ang="0">
                  <a:pos x="0" y="9"/>
                </a:cxn>
                <a:cxn ang="0">
                  <a:pos x="1" y="9"/>
                </a:cxn>
                <a:cxn ang="0">
                  <a:pos x="3" y="11"/>
                </a:cxn>
                <a:cxn ang="0">
                  <a:pos x="9" y="11"/>
                </a:cxn>
                <a:cxn ang="0">
                  <a:pos x="9" y="9"/>
                </a:cxn>
                <a:cxn ang="0">
                  <a:pos x="10" y="9"/>
                </a:cxn>
                <a:cxn ang="0">
                  <a:pos x="10" y="3"/>
                </a:cxn>
                <a:cxn ang="0">
                  <a:pos x="9" y="2"/>
                </a:cxn>
                <a:cxn ang="0">
                  <a:pos x="9" y="0"/>
                </a:cxn>
                <a:cxn ang="0">
                  <a:pos x="5" y="0"/>
                </a:cxn>
              </a:cxnLst>
              <a:rect l="0" t="0" r="r" b="b"/>
              <a:pathLst>
                <a:path w="10" h="11">
                  <a:moveTo>
                    <a:pt x="5" y="0"/>
                  </a:moveTo>
                  <a:lnTo>
                    <a:pt x="3" y="0"/>
                  </a:lnTo>
                  <a:lnTo>
                    <a:pt x="0" y="3"/>
                  </a:lnTo>
                  <a:lnTo>
                    <a:pt x="0" y="9"/>
                  </a:lnTo>
                  <a:lnTo>
                    <a:pt x="1" y="9"/>
                  </a:lnTo>
                  <a:lnTo>
                    <a:pt x="3" y="11"/>
                  </a:lnTo>
                  <a:lnTo>
                    <a:pt x="9" y="11"/>
                  </a:lnTo>
                  <a:lnTo>
                    <a:pt x="9" y="9"/>
                  </a:lnTo>
                  <a:lnTo>
                    <a:pt x="10" y="9"/>
                  </a:lnTo>
                  <a:lnTo>
                    <a:pt x="10"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05" name="Freeform 112"/>
            <p:cNvSpPr>
              <a:spLocks/>
            </p:cNvSpPr>
            <p:nvPr/>
          </p:nvSpPr>
          <p:spPr bwMode="auto">
            <a:xfrm>
              <a:off x="2851"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06" name="Freeform 113"/>
            <p:cNvSpPr>
              <a:spLocks/>
            </p:cNvSpPr>
            <p:nvPr/>
          </p:nvSpPr>
          <p:spPr bwMode="auto">
            <a:xfrm>
              <a:off x="2873" y="2978"/>
              <a:ext cx="11" cy="11"/>
            </a:xfrm>
            <a:custGeom>
              <a:avLst/>
              <a:gdLst/>
              <a:ahLst/>
              <a:cxnLst>
                <a:cxn ang="0">
                  <a:pos x="5"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4" y="0"/>
                  </a:lnTo>
                  <a:lnTo>
                    <a:pt x="0" y="3"/>
                  </a:lnTo>
                  <a:lnTo>
                    <a:pt x="0" y="9"/>
                  </a:lnTo>
                  <a:lnTo>
                    <a:pt x="2" y="9"/>
                  </a:lnTo>
                  <a:lnTo>
                    <a:pt x="4"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07" name="Freeform 114"/>
            <p:cNvSpPr>
              <a:spLocks/>
            </p:cNvSpPr>
            <p:nvPr/>
          </p:nvSpPr>
          <p:spPr bwMode="auto">
            <a:xfrm>
              <a:off x="2895" y="2978"/>
              <a:ext cx="11" cy="11"/>
            </a:xfrm>
            <a:custGeom>
              <a:avLst/>
              <a:gdLst/>
              <a:ahLst/>
              <a:cxnLst>
                <a:cxn ang="0">
                  <a:pos x="5" y="0"/>
                </a:cxn>
                <a:cxn ang="0">
                  <a:pos x="3" y="0"/>
                </a:cxn>
                <a:cxn ang="0">
                  <a:pos x="0" y="3"/>
                </a:cxn>
                <a:cxn ang="0">
                  <a:pos x="0" y="9"/>
                </a:cxn>
                <a:cxn ang="0">
                  <a:pos x="2"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2"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08" name="Freeform 115"/>
            <p:cNvSpPr>
              <a:spLocks/>
            </p:cNvSpPr>
            <p:nvPr/>
          </p:nvSpPr>
          <p:spPr bwMode="auto">
            <a:xfrm>
              <a:off x="2917" y="2978"/>
              <a:ext cx="10" cy="11"/>
            </a:xfrm>
            <a:custGeom>
              <a:avLst/>
              <a:gdLst/>
              <a:ahLst/>
              <a:cxnLst>
                <a:cxn ang="0">
                  <a:pos x="5" y="0"/>
                </a:cxn>
                <a:cxn ang="0">
                  <a:pos x="3" y="0"/>
                </a:cxn>
                <a:cxn ang="0">
                  <a:pos x="0" y="3"/>
                </a:cxn>
                <a:cxn ang="0">
                  <a:pos x="0" y="9"/>
                </a:cxn>
                <a:cxn ang="0">
                  <a:pos x="1" y="9"/>
                </a:cxn>
                <a:cxn ang="0">
                  <a:pos x="3" y="11"/>
                </a:cxn>
                <a:cxn ang="0">
                  <a:pos x="9" y="11"/>
                </a:cxn>
                <a:cxn ang="0">
                  <a:pos x="9" y="9"/>
                </a:cxn>
                <a:cxn ang="0">
                  <a:pos x="10" y="9"/>
                </a:cxn>
                <a:cxn ang="0">
                  <a:pos x="10" y="3"/>
                </a:cxn>
                <a:cxn ang="0">
                  <a:pos x="9" y="2"/>
                </a:cxn>
                <a:cxn ang="0">
                  <a:pos x="9" y="0"/>
                </a:cxn>
                <a:cxn ang="0">
                  <a:pos x="5" y="0"/>
                </a:cxn>
              </a:cxnLst>
              <a:rect l="0" t="0" r="r" b="b"/>
              <a:pathLst>
                <a:path w="10" h="11">
                  <a:moveTo>
                    <a:pt x="5" y="0"/>
                  </a:moveTo>
                  <a:lnTo>
                    <a:pt x="3" y="0"/>
                  </a:lnTo>
                  <a:lnTo>
                    <a:pt x="0" y="3"/>
                  </a:lnTo>
                  <a:lnTo>
                    <a:pt x="0" y="9"/>
                  </a:lnTo>
                  <a:lnTo>
                    <a:pt x="1" y="9"/>
                  </a:lnTo>
                  <a:lnTo>
                    <a:pt x="3" y="11"/>
                  </a:lnTo>
                  <a:lnTo>
                    <a:pt x="9" y="11"/>
                  </a:lnTo>
                  <a:lnTo>
                    <a:pt x="9" y="9"/>
                  </a:lnTo>
                  <a:lnTo>
                    <a:pt x="10" y="9"/>
                  </a:lnTo>
                  <a:lnTo>
                    <a:pt x="10"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09" name="Freeform 116"/>
            <p:cNvSpPr>
              <a:spLocks/>
            </p:cNvSpPr>
            <p:nvPr/>
          </p:nvSpPr>
          <p:spPr bwMode="auto">
            <a:xfrm>
              <a:off x="2938"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10" name="Freeform 117"/>
            <p:cNvSpPr>
              <a:spLocks/>
            </p:cNvSpPr>
            <p:nvPr/>
          </p:nvSpPr>
          <p:spPr bwMode="auto">
            <a:xfrm>
              <a:off x="2960" y="2978"/>
              <a:ext cx="11" cy="11"/>
            </a:xfrm>
            <a:custGeom>
              <a:avLst/>
              <a:gdLst/>
              <a:ahLst/>
              <a:cxnLst>
                <a:cxn ang="0">
                  <a:pos x="5"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4" y="0"/>
                  </a:lnTo>
                  <a:lnTo>
                    <a:pt x="0" y="3"/>
                  </a:lnTo>
                  <a:lnTo>
                    <a:pt x="0" y="9"/>
                  </a:lnTo>
                  <a:lnTo>
                    <a:pt x="2" y="9"/>
                  </a:lnTo>
                  <a:lnTo>
                    <a:pt x="4"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11" name="Freeform 118"/>
            <p:cNvSpPr>
              <a:spLocks/>
            </p:cNvSpPr>
            <p:nvPr/>
          </p:nvSpPr>
          <p:spPr bwMode="auto">
            <a:xfrm>
              <a:off x="2982" y="2978"/>
              <a:ext cx="11" cy="11"/>
            </a:xfrm>
            <a:custGeom>
              <a:avLst/>
              <a:gdLst/>
              <a:ahLst/>
              <a:cxnLst>
                <a:cxn ang="0">
                  <a:pos x="5" y="0"/>
                </a:cxn>
                <a:cxn ang="0">
                  <a:pos x="3" y="0"/>
                </a:cxn>
                <a:cxn ang="0">
                  <a:pos x="0" y="3"/>
                </a:cxn>
                <a:cxn ang="0">
                  <a:pos x="0" y="9"/>
                </a:cxn>
                <a:cxn ang="0">
                  <a:pos x="2"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2"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12" name="Freeform 119"/>
            <p:cNvSpPr>
              <a:spLocks/>
            </p:cNvSpPr>
            <p:nvPr/>
          </p:nvSpPr>
          <p:spPr bwMode="auto">
            <a:xfrm>
              <a:off x="3004" y="2978"/>
              <a:ext cx="10" cy="11"/>
            </a:xfrm>
            <a:custGeom>
              <a:avLst/>
              <a:gdLst/>
              <a:ahLst/>
              <a:cxnLst>
                <a:cxn ang="0">
                  <a:pos x="5" y="0"/>
                </a:cxn>
                <a:cxn ang="0">
                  <a:pos x="3" y="0"/>
                </a:cxn>
                <a:cxn ang="0">
                  <a:pos x="0" y="3"/>
                </a:cxn>
                <a:cxn ang="0">
                  <a:pos x="0" y="9"/>
                </a:cxn>
                <a:cxn ang="0">
                  <a:pos x="1" y="9"/>
                </a:cxn>
                <a:cxn ang="0">
                  <a:pos x="3" y="11"/>
                </a:cxn>
                <a:cxn ang="0">
                  <a:pos x="9" y="11"/>
                </a:cxn>
                <a:cxn ang="0">
                  <a:pos x="9" y="9"/>
                </a:cxn>
                <a:cxn ang="0">
                  <a:pos x="10" y="9"/>
                </a:cxn>
                <a:cxn ang="0">
                  <a:pos x="10" y="3"/>
                </a:cxn>
                <a:cxn ang="0">
                  <a:pos x="9" y="2"/>
                </a:cxn>
                <a:cxn ang="0">
                  <a:pos x="9" y="0"/>
                </a:cxn>
                <a:cxn ang="0">
                  <a:pos x="5" y="0"/>
                </a:cxn>
              </a:cxnLst>
              <a:rect l="0" t="0" r="r" b="b"/>
              <a:pathLst>
                <a:path w="10" h="11">
                  <a:moveTo>
                    <a:pt x="5" y="0"/>
                  </a:moveTo>
                  <a:lnTo>
                    <a:pt x="3" y="0"/>
                  </a:lnTo>
                  <a:lnTo>
                    <a:pt x="0" y="3"/>
                  </a:lnTo>
                  <a:lnTo>
                    <a:pt x="0" y="9"/>
                  </a:lnTo>
                  <a:lnTo>
                    <a:pt x="1" y="9"/>
                  </a:lnTo>
                  <a:lnTo>
                    <a:pt x="3" y="11"/>
                  </a:lnTo>
                  <a:lnTo>
                    <a:pt x="9" y="11"/>
                  </a:lnTo>
                  <a:lnTo>
                    <a:pt x="9" y="9"/>
                  </a:lnTo>
                  <a:lnTo>
                    <a:pt x="10" y="9"/>
                  </a:lnTo>
                  <a:lnTo>
                    <a:pt x="10"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13" name="Freeform 120"/>
            <p:cNvSpPr>
              <a:spLocks/>
            </p:cNvSpPr>
            <p:nvPr/>
          </p:nvSpPr>
          <p:spPr bwMode="auto">
            <a:xfrm>
              <a:off x="3025"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14" name="Freeform 121"/>
            <p:cNvSpPr>
              <a:spLocks/>
            </p:cNvSpPr>
            <p:nvPr/>
          </p:nvSpPr>
          <p:spPr bwMode="auto">
            <a:xfrm>
              <a:off x="3047" y="2978"/>
              <a:ext cx="11" cy="11"/>
            </a:xfrm>
            <a:custGeom>
              <a:avLst/>
              <a:gdLst/>
              <a:ahLst/>
              <a:cxnLst>
                <a:cxn ang="0">
                  <a:pos x="5"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4" y="0"/>
                  </a:lnTo>
                  <a:lnTo>
                    <a:pt x="0" y="3"/>
                  </a:lnTo>
                  <a:lnTo>
                    <a:pt x="0" y="9"/>
                  </a:lnTo>
                  <a:lnTo>
                    <a:pt x="2" y="9"/>
                  </a:lnTo>
                  <a:lnTo>
                    <a:pt x="4"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15" name="Freeform 122"/>
            <p:cNvSpPr>
              <a:spLocks/>
            </p:cNvSpPr>
            <p:nvPr/>
          </p:nvSpPr>
          <p:spPr bwMode="auto">
            <a:xfrm>
              <a:off x="3069" y="2978"/>
              <a:ext cx="11" cy="11"/>
            </a:xfrm>
            <a:custGeom>
              <a:avLst/>
              <a:gdLst/>
              <a:ahLst/>
              <a:cxnLst>
                <a:cxn ang="0">
                  <a:pos x="5" y="0"/>
                </a:cxn>
                <a:cxn ang="0">
                  <a:pos x="3" y="0"/>
                </a:cxn>
                <a:cxn ang="0">
                  <a:pos x="0" y="3"/>
                </a:cxn>
                <a:cxn ang="0">
                  <a:pos x="0" y="9"/>
                </a:cxn>
                <a:cxn ang="0">
                  <a:pos x="2"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2"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16" name="Freeform 123"/>
            <p:cNvSpPr>
              <a:spLocks/>
            </p:cNvSpPr>
            <p:nvPr/>
          </p:nvSpPr>
          <p:spPr bwMode="auto">
            <a:xfrm>
              <a:off x="3091" y="2978"/>
              <a:ext cx="10" cy="11"/>
            </a:xfrm>
            <a:custGeom>
              <a:avLst/>
              <a:gdLst/>
              <a:ahLst/>
              <a:cxnLst>
                <a:cxn ang="0">
                  <a:pos x="5" y="0"/>
                </a:cxn>
                <a:cxn ang="0">
                  <a:pos x="3" y="0"/>
                </a:cxn>
                <a:cxn ang="0">
                  <a:pos x="0" y="3"/>
                </a:cxn>
                <a:cxn ang="0">
                  <a:pos x="0" y="9"/>
                </a:cxn>
                <a:cxn ang="0">
                  <a:pos x="1" y="9"/>
                </a:cxn>
                <a:cxn ang="0">
                  <a:pos x="3" y="11"/>
                </a:cxn>
                <a:cxn ang="0">
                  <a:pos x="9" y="11"/>
                </a:cxn>
                <a:cxn ang="0">
                  <a:pos x="9" y="9"/>
                </a:cxn>
                <a:cxn ang="0">
                  <a:pos x="10" y="9"/>
                </a:cxn>
                <a:cxn ang="0">
                  <a:pos x="10" y="3"/>
                </a:cxn>
                <a:cxn ang="0">
                  <a:pos x="9" y="2"/>
                </a:cxn>
                <a:cxn ang="0">
                  <a:pos x="9" y="0"/>
                </a:cxn>
                <a:cxn ang="0">
                  <a:pos x="5" y="0"/>
                </a:cxn>
              </a:cxnLst>
              <a:rect l="0" t="0" r="r" b="b"/>
              <a:pathLst>
                <a:path w="10" h="11">
                  <a:moveTo>
                    <a:pt x="5" y="0"/>
                  </a:moveTo>
                  <a:lnTo>
                    <a:pt x="3" y="0"/>
                  </a:lnTo>
                  <a:lnTo>
                    <a:pt x="0" y="3"/>
                  </a:lnTo>
                  <a:lnTo>
                    <a:pt x="0" y="9"/>
                  </a:lnTo>
                  <a:lnTo>
                    <a:pt x="1" y="9"/>
                  </a:lnTo>
                  <a:lnTo>
                    <a:pt x="3" y="11"/>
                  </a:lnTo>
                  <a:lnTo>
                    <a:pt x="9" y="11"/>
                  </a:lnTo>
                  <a:lnTo>
                    <a:pt x="9" y="9"/>
                  </a:lnTo>
                  <a:lnTo>
                    <a:pt x="10" y="9"/>
                  </a:lnTo>
                  <a:lnTo>
                    <a:pt x="10"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17" name="Freeform 124"/>
            <p:cNvSpPr>
              <a:spLocks/>
            </p:cNvSpPr>
            <p:nvPr/>
          </p:nvSpPr>
          <p:spPr bwMode="auto">
            <a:xfrm>
              <a:off x="3112"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18" name="Freeform 125"/>
            <p:cNvSpPr>
              <a:spLocks/>
            </p:cNvSpPr>
            <p:nvPr/>
          </p:nvSpPr>
          <p:spPr bwMode="auto">
            <a:xfrm>
              <a:off x="3134" y="2978"/>
              <a:ext cx="11" cy="11"/>
            </a:xfrm>
            <a:custGeom>
              <a:avLst/>
              <a:gdLst/>
              <a:ahLst/>
              <a:cxnLst>
                <a:cxn ang="0">
                  <a:pos x="5"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4" y="0"/>
                  </a:lnTo>
                  <a:lnTo>
                    <a:pt x="0" y="3"/>
                  </a:lnTo>
                  <a:lnTo>
                    <a:pt x="0" y="9"/>
                  </a:lnTo>
                  <a:lnTo>
                    <a:pt x="2" y="9"/>
                  </a:lnTo>
                  <a:lnTo>
                    <a:pt x="4"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19" name="Freeform 126"/>
            <p:cNvSpPr>
              <a:spLocks/>
            </p:cNvSpPr>
            <p:nvPr/>
          </p:nvSpPr>
          <p:spPr bwMode="auto">
            <a:xfrm>
              <a:off x="3156" y="2978"/>
              <a:ext cx="11" cy="11"/>
            </a:xfrm>
            <a:custGeom>
              <a:avLst/>
              <a:gdLst/>
              <a:ahLst/>
              <a:cxnLst>
                <a:cxn ang="0">
                  <a:pos x="5" y="0"/>
                </a:cxn>
                <a:cxn ang="0">
                  <a:pos x="3" y="0"/>
                </a:cxn>
                <a:cxn ang="0">
                  <a:pos x="0" y="3"/>
                </a:cxn>
                <a:cxn ang="0">
                  <a:pos x="0" y="9"/>
                </a:cxn>
                <a:cxn ang="0">
                  <a:pos x="2"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2"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20" name="Freeform 127"/>
            <p:cNvSpPr>
              <a:spLocks/>
            </p:cNvSpPr>
            <p:nvPr/>
          </p:nvSpPr>
          <p:spPr bwMode="auto">
            <a:xfrm>
              <a:off x="3178" y="2978"/>
              <a:ext cx="10" cy="11"/>
            </a:xfrm>
            <a:custGeom>
              <a:avLst/>
              <a:gdLst/>
              <a:ahLst/>
              <a:cxnLst>
                <a:cxn ang="0">
                  <a:pos x="5" y="0"/>
                </a:cxn>
                <a:cxn ang="0">
                  <a:pos x="3" y="0"/>
                </a:cxn>
                <a:cxn ang="0">
                  <a:pos x="0" y="3"/>
                </a:cxn>
                <a:cxn ang="0">
                  <a:pos x="0" y="9"/>
                </a:cxn>
                <a:cxn ang="0">
                  <a:pos x="1" y="9"/>
                </a:cxn>
                <a:cxn ang="0">
                  <a:pos x="3" y="11"/>
                </a:cxn>
                <a:cxn ang="0">
                  <a:pos x="9" y="11"/>
                </a:cxn>
                <a:cxn ang="0">
                  <a:pos x="9" y="9"/>
                </a:cxn>
                <a:cxn ang="0">
                  <a:pos x="10" y="9"/>
                </a:cxn>
                <a:cxn ang="0">
                  <a:pos x="10" y="3"/>
                </a:cxn>
                <a:cxn ang="0">
                  <a:pos x="9" y="2"/>
                </a:cxn>
                <a:cxn ang="0">
                  <a:pos x="9" y="0"/>
                </a:cxn>
                <a:cxn ang="0">
                  <a:pos x="5" y="0"/>
                </a:cxn>
              </a:cxnLst>
              <a:rect l="0" t="0" r="r" b="b"/>
              <a:pathLst>
                <a:path w="10" h="11">
                  <a:moveTo>
                    <a:pt x="5" y="0"/>
                  </a:moveTo>
                  <a:lnTo>
                    <a:pt x="3" y="0"/>
                  </a:lnTo>
                  <a:lnTo>
                    <a:pt x="0" y="3"/>
                  </a:lnTo>
                  <a:lnTo>
                    <a:pt x="0" y="9"/>
                  </a:lnTo>
                  <a:lnTo>
                    <a:pt x="1" y="9"/>
                  </a:lnTo>
                  <a:lnTo>
                    <a:pt x="3" y="11"/>
                  </a:lnTo>
                  <a:lnTo>
                    <a:pt x="9" y="11"/>
                  </a:lnTo>
                  <a:lnTo>
                    <a:pt x="9" y="9"/>
                  </a:lnTo>
                  <a:lnTo>
                    <a:pt x="10" y="9"/>
                  </a:lnTo>
                  <a:lnTo>
                    <a:pt x="10"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21" name="Freeform 128"/>
            <p:cNvSpPr>
              <a:spLocks/>
            </p:cNvSpPr>
            <p:nvPr/>
          </p:nvSpPr>
          <p:spPr bwMode="auto">
            <a:xfrm>
              <a:off x="3199"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22" name="Freeform 129"/>
            <p:cNvSpPr>
              <a:spLocks/>
            </p:cNvSpPr>
            <p:nvPr/>
          </p:nvSpPr>
          <p:spPr bwMode="auto">
            <a:xfrm>
              <a:off x="3221"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23" name="Freeform 130"/>
            <p:cNvSpPr>
              <a:spLocks/>
            </p:cNvSpPr>
            <p:nvPr/>
          </p:nvSpPr>
          <p:spPr bwMode="auto">
            <a:xfrm>
              <a:off x="3243" y="2978"/>
              <a:ext cx="11" cy="11"/>
            </a:xfrm>
            <a:custGeom>
              <a:avLst/>
              <a:gdLst/>
              <a:ahLst/>
              <a:cxnLst>
                <a:cxn ang="0">
                  <a:pos x="5" y="0"/>
                </a:cxn>
                <a:cxn ang="0">
                  <a:pos x="3" y="0"/>
                </a:cxn>
                <a:cxn ang="0">
                  <a:pos x="0" y="3"/>
                </a:cxn>
                <a:cxn ang="0">
                  <a:pos x="0" y="9"/>
                </a:cxn>
                <a:cxn ang="0">
                  <a:pos x="2"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2"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24" name="Freeform 131"/>
            <p:cNvSpPr>
              <a:spLocks/>
            </p:cNvSpPr>
            <p:nvPr/>
          </p:nvSpPr>
          <p:spPr bwMode="auto">
            <a:xfrm>
              <a:off x="3265" y="2978"/>
              <a:ext cx="10" cy="11"/>
            </a:xfrm>
            <a:custGeom>
              <a:avLst/>
              <a:gdLst/>
              <a:ahLst/>
              <a:cxnLst>
                <a:cxn ang="0">
                  <a:pos x="5" y="0"/>
                </a:cxn>
                <a:cxn ang="0">
                  <a:pos x="3" y="0"/>
                </a:cxn>
                <a:cxn ang="0">
                  <a:pos x="0" y="3"/>
                </a:cxn>
                <a:cxn ang="0">
                  <a:pos x="0" y="9"/>
                </a:cxn>
                <a:cxn ang="0">
                  <a:pos x="1" y="9"/>
                </a:cxn>
                <a:cxn ang="0">
                  <a:pos x="3" y="11"/>
                </a:cxn>
                <a:cxn ang="0">
                  <a:pos x="9" y="11"/>
                </a:cxn>
                <a:cxn ang="0">
                  <a:pos x="9" y="9"/>
                </a:cxn>
                <a:cxn ang="0">
                  <a:pos x="10" y="9"/>
                </a:cxn>
                <a:cxn ang="0">
                  <a:pos x="10" y="3"/>
                </a:cxn>
                <a:cxn ang="0">
                  <a:pos x="9" y="2"/>
                </a:cxn>
                <a:cxn ang="0">
                  <a:pos x="9" y="0"/>
                </a:cxn>
                <a:cxn ang="0">
                  <a:pos x="5" y="0"/>
                </a:cxn>
              </a:cxnLst>
              <a:rect l="0" t="0" r="r" b="b"/>
              <a:pathLst>
                <a:path w="10" h="11">
                  <a:moveTo>
                    <a:pt x="5" y="0"/>
                  </a:moveTo>
                  <a:lnTo>
                    <a:pt x="3" y="0"/>
                  </a:lnTo>
                  <a:lnTo>
                    <a:pt x="0" y="3"/>
                  </a:lnTo>
                  <a:lnTo>
                    <a:pt x="0" y="9"/>
                  </a:lnTo>
                  <a:lnTo>
                    <a:pt x="1" y="9"/>
                  </a:lnTo>
                  <a:lnTo>
                    <a:pt x="3" y="11"/>
                  </a:lnTo>
                  <a:lnTo>
                    <a:pt x="9" y="11"/>
                  </a:lnTo>
                  <a:lnTo>
                    <a:pt x="9" y="9"/>
                  </a:lnTo>
                  <a:lnTo>
                    <a:pt x="10" y="9"/>
                  </a:lnTo>
                  <a:lnTo>
                    <a:pt x="10"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25" name="Freeform 132"/>
            <p:cNvSpPr>
              <a:spLocks/>
            </p:cNvSpPr>
            <p:nvPr/>
          </p:nvSpPr>
          <p:spPr bwMode="auto">
            <a:xfrm>
              <a:off x="3286"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26" name="Freeform 133"/>
            <p:cNvSpPr>
              <a:spLocks/>
            </p:cNvSpPr>
            <p:nvPr/>
          </p:nvSpPr>
          <p:spPr bwMode="auto">
            <a:xfrm>
              <a:off x="3308"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27" name="Freeform 134"/>
            <p:cNvSpPr>
              <a:spLocks/>
            </p:cNvSpPr>
            <p:nvPr/>
          </p:nvSpPr>
          <p:spPr bwMode="auto">
            <a:xfrm>
              <a:off x="3330" y="2978"/>
              <a:ext cx="11" cy="11"/>
            </a:xfrm>
            <a:custGeom>
              <a:avLst/>
              <a:gdLst/>
              <a:ahLst/>
              <a:cxnLst>
                <a:cxn ang="0">
                  <a:pos x="5" y="0"/>
                </a:cxn>
                <a:cxn ang="0">
                  <a:pos x="3" y="0"/>
                </a:cxn>
                <a:cxn ang="0">
                  <a:pos x="0" y="3"/>
                </a:cxn>
                <a:cxn ang="0">
                  <a:pos x="0" y="9"/>
                </a:cxn>
                <a:cxn ang="0">
                  <a:pos x="2"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2"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28" name="Freeform 135"/>
            <p:cNvSpPr>
              <a:spLocks/>
            </p:cNvSpPr>
            <p:nvPr/>
          </p:nvSpPr>
          <p:spPr bwMode="auto">
            <a:xfrm>
              <a:off x="3352" y="2978"/>
              <a:ext cx="10" cy="11"/>
            </a:xfrm>
            <a:custGeom>
              <a:avLst/>
              <a:gdLst/>
              <a:ahLst/>
              <a:cxnLst>
                <a:cxn ang="0">
                  <a:pos x="5" y="0"/>
                </a:cxn>
                <a:cxn ang="0">
                  <a:pos x="3" y="0"/>
                </a:cxn>
                <a:cxn ang="0">
                  <a:pos x="0" y="3"/>
                </a:cxn>
                <a:cxn ang="0">
                  <a:pos x="0" y="9"/>
                </a:cxn>
                <a:cxn ang="0">
                  <a:pos x="1" y="9"/>
                </a:cxn>
                <a:cxn ang="0">
                  <a:pos x="3" y="11"/>
                </a:cxn>
                <a:cxn ang="0">
                  <a:pos x="9" y="11"/>
                </a:cxn>
                <a:cxn ang="0">
                  <a:pos x="9" y="9"/>
                </a:cxn>
                <a:cxn ang="0">
                  <a:pos x="10" y="9"/>
                </a:cxn>
                <a:cxn ang="0">
                  <a:pos x="10" y="3"/>
                </a:cxn>
                <a:cxn ang="0">
                  <a:pos x="9" y="2"/>
                </a:cxn>
                <a:cxn ang="0">
                  <a:pos x="9" y="0"/>
                </a:cxn>
                <a:cxn ang="0">
                  <a:pos x="5" y="0"/>
                </a:cxn>
              </a:cxnLst>
              <a:rect l="0" t="0" r="r" b="b"/>
              <a:pathLst>
                <a:path w="10" h="11">
                  <a:moveTo>
                    <a:pt x="5" y="0"/>
                  </a:moveTo>
                  <a:lnTo>
                    <a:pt x="3" y="0"/>
                  </a:lnTo>
                  <a:lnTo>
                    <a:pt x="0" y="3"/>
                  </a:lnTo>
                  <a:lnTo>
                    <a:pt x="0" y="9"/>
                  </a:lnTo>
                  <a:lnTo>
                    <a:pt x="1" y="9"/>
                  </a:lnTo>
                  <a:lnTo>
                    <a:pt x="3" y="11"/>
                  </a:lnTo>
                  <a:lnTo>
                    <a:pt x="9" y="11"/>
                  </a:lnTo>
                  <a:lnTo>
                    <a:pt x="9" y="9"/>
                  </a:lnTo>
                  <a:lnTo>
                    <a:pt x="10" y="9"/>
                  </a:lnTo>
                  <a:lnTo>
                    <a:pt x="10"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29" name="Freeform 136"/>
            <p:cNvSpPr>
              <a:spLocks/>
            </p:cNvSpPr>
            <p:nvPr/>
          </p:nvSpPr>
          <p:spPr bwMode="auto">
            <a:xfrm>
              <a:off x="3373"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30" name="Freeform 137"/>
            <p:cNvSpPr>
              <a:spLocks/>
            </p:cNvSpPr>
            <p:nvPr/>
          </p:nvSpPr>
          <p:spPr bwMode="auto">
            <a:xfrm>
              <a:off x="3395"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31" name="Freeform 138"/>
            <p:cNvSpPr>
              <a:spLocks/>
            </p:cNvSpPr>
            <p:nvPr/>
          </p:nvSpPr>
          <p:spPr bwMode="auto">
            <a:xfrm>
              <a:off x="3417" y="2978"/>
              <a:ext cx="11" cy="11"/>
            </a:xfrm>
            <a:custGeom>
              <a:avLst/>
              <a:gdLst/>
              <a:ahLst/>
              <a:cxnLst>
                <a:cxn ang="0">
                  <a:pos x="5" y="0"/>
                </a:cxn>
                <a:cxn ang="0">
                  <a:pos x="3" y="0"/>
                </a:cxn>
                <a:cxn ang="0">
                  <a:pos x="0" y="3"/>
                </a:cxn>
                <a:cxn ang="0">
                  <a:pos x="0" y="9"/>
                </a:cxn>
                <a:cxn ang="0">
                  <a:pos x="2"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2"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32" name="Freeform 139"/>
            <p:cNvSpPr>
              <a:spLocks/>
            </p:cNvSpPr>
            <p:nvPr/>
          </p:nvSpPr>
          <p:spPr bwMode="auto">
            <a:xfrm>
              <a:off x="3439" y="2978"/>
              <a:ext cx="10" cy="11"/>
            </a:xfrm>
            <a:custGeom>
              <a:avLst/>
              <a:gdLst/>
              <a:ahLst/>
              <a:cxnLst>
                <a:cxn ang="0">
                  <a:pos x="5" y="0"/>
                </a:cxn>
                <a:cxn ang="0">
                  <a:pos x="3" y="0"/>
                </a:cxn>
                <a:cxn ang="0">
                  <a:pos x="0" y="3"/>
                </a:cxn>
                <a:cxn ang="0">
                  <a:pos x="0" y="9"/>
                </a:cxn>
                <a:cxn ang="0">
                  <a:pos x="1" y="9"/>
                </a:cxn>
                <a:cxn ang="0">
                  <a:pos x="3" y="11"/>
                </a:cxn>
                <a:cxn ang="0">
                  <a:pos x="9" y="11"/>
                </a:cxn>
                <a:cxn ang="0">
                  <a:pos x="9" y="9"/>
                </a:cxn>
                <a:cxn ang="0">
                  <a:pos x="10" y="9"/>
                </a:cxn>
                <a:cxn ang="0">
                  <a:pos x="10" y="3"/>
                </a:cxn>
                <a:cxn ang="0">
                  <a:pos x="9" y="2"/>
                </a:cxn>
                <a:cxn ang="0">
                  <a:pos x="9" y="0"/>
                </a:cxn>
                <a:cxn ang="0">
                  <a:pos x="5" y="0"/>
                </a:cxn>
              </a:cxnLst>
              <a:rect l="0" t="0" r="r" b="b"/>
              <a:pathLst>
                <a:path w="10" h="11">
                  <a:moveTo>
                    <a:pt x="5" y="0"/>
                  </a:moveTo>
                  <a:lnTo>
                    <a:pt x="3" y="0"/>
                  </a:lnTo>
                  <a:lnTo>
                    <a:pt x="0" y="3"/>
                  </a:lnTo>
                  <a:lnTo>
                    <a:pt x="0" y="9"/>
                  </a:lnTo>
                  <a:lnTo>
                    <a:pt x="1" y="9"/>
                  </a:lnTo>
                  <a:lnTo>
                    <a:pt x="3" y="11"/>
                  </a:lnTo>
                  <a:lnTo>
                    <a:pt x="9" y="11"/>
                  </a:lnTo>
                  <a:lnTo>
                    <a:pt x="9" y="9"/>
                  </a:lnTo>
                  <a:lnTo>
                    <a:pt x="10" y="9"/>
                  </a:lnTo>
                  <a:lnTo>
                    <a:pt x="10"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33" name="Freeform 140"/>
            <p:cNvSpPr>
              <a:spLocks/>
            </p:cNvSpPr>
            <p:nvPr/>
          </p:nvSpPr>
          <p:spPr bwMode="auto">
            <a:xfrm>
              <a:off x="3460"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34" name="Freeform 141"/>
            <p:cNvSpPr>
              <a:spLocks/>
            </p:cNvSpPr>
            <p:nvPr/>
          </p:nvSpPr>
          <p:spPr bwMode="auto">
            <a:xfrm>
              <a:off x="3482"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35" name="Freeform 142"/>
            <p:cNvSpPr>
              <a:spLocks/>
            </p:cNvSpPr>
            <p:nvPr/>
          </p:nvSpPr>
          <p:spPr bwMode="auto">
            <a:xfrm>
              <a:off x="3504" y="2978"/>
              <a:ext cx="11" cy="11"/>
            </a:xfrm>
            <a:custGeom>
              <a:avLst/>
              <a:gdLst/>
              <a:ahLst/>
              <a:cxnLst>
                <a:cxn ang="0">
                  <a:pos x="5" y="0"/>
                </a:cxn>
                <a:cxn ang="0">
                  <a:pos x="3" y="0"/>
                </a:cxn>
                <a:cxn ang="0">
                  <a:pos x="0" y="3"/>
                </a:cxn>
                <a:cxn ang="0">
                  <a:pos x="0" y="9"/>
                </a:cxn>
                <a:cxn ang="0">
                  <a:pos x="2"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2"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36" name="Freeform 143"/>
            <p:cNvSpPr>
              <a:spLocks/>
            </p:cNvSpPr>
            <p:nvPr/>
          </p:nvSpPr>
          <p:spPr bwMode="auto">
            <a:xfrm>
              <a:off x="3526" y="2978"/>
              <a:ext cx="10" cy="11"/>
            </a:xfrm>
            <a:custGeom>
              <a:avLst/>
              <a:gdLst/>
              <a:ahLst/>
              <a:cxnLst>
                <a:cxn ang="0">
                  <a:pos x="5" y="0"/>
                </a:cxn>
                <a:cxn ang="0">
                  <a:pos x="3" y="0"/>
                </a:cxn>
                <a:cxn ang="0">
                  <a:pos x="0" y="3"/>
                </a:cxn>
                <a:cxn ang="0">
                  <a:pos x="0" y="9"/>
                </a:cxn>
                <a:cxn ang="0">
                  <a:pos x="1" y="9"/>
                </a:cxn>
                <a:cxn ang="0">
                  <a:pos x="3" y="11"/>
                </a:cxn>
                <a:cxn ang="0">
                  <a:pos x="9" y="11"/>
                </a:cxn>
                <a:cxn ang="0">
                  <a:pos x="9" y="9"/>
                </a:cxn>
                <a:cxn ang="0">
                  <a:pos x="10" y="9"/>
                </a:cxn>
                <a:cxn ang="0">
                  <a:pos x="10" y="3"/>
                </a:cxn>
                <a:cxn ang="0">
                  <a:pos x="9" y="2"/>
                </a:cxn>
                <a:cxn ang="0">
                  <a:pos x="9" y="0"/>
                </a:cxn>
                <a:cxn ang="0">
                  <a:pos x="5" y="0"/>
                </a:cxn>
              </a:cxnLst>
              <a:rect l="0" t="0" r="r" b="b"/>
              <a:pathLst>
                <a:path w="10" h="11">
                  <a:moveTo>
                    <a:pt x="5" y="0"/>
                  </a:moveTo>
                  <a:lnTo>
                    <a:pt x="3" y="0"/>
                  </a:lnTo>
                  <a:lnTo>
                    <a:pt x="0" y="3"/>
                  </a:lnTo>
                  <a:lnTo>
                    <a:pt x="0" y="9"/>
                  </a:lnTo>
                  <a:lnTo>
                    <a:pt x="1" y="9"/>
                  </a:lnTo>
                  <a:lnTo>
                    <a:pt x="3" y="11"/>
                  </a:lnTo>
                  <a:lnTo>
                    <a:pt x="9" y="11"/>
                  </a:lnTo>
                  <a:lnTo>
                    <a:pt x="9" y="9"/>
                  </a:lnTo>
                  <a:lnTo>
                    <a:pt x="10" y="9"/>
                  </a:lnTo>
                  <a:lnTo>
                    <a:pt x="10"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37" name="Freeform 144"/>
            <p:cNvSpPr>
              <a:spLocks/>
            </p:cNvSpPr>
            <p:nvPr/>
          </p:nvSpPr>
          <p:spPr bwMode="auto">
            <a:xfrm>
              <a:off x="3547"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38" name="Freeform 145"/>
            <p:cNvSpPr>
              <a:spLocks/>
            </p:cNvSpPr>
            <p:nvPr/>
          </p:nvSpPr>
          <p:spPr bwMode="auto">
            <a:xfrm>
              <a:off x="3569"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39" name="Freeform 146"/>
            <p:cNvSpPr>
              <a:spLocks/>
            </p:cNvSpPr>
            <p:nvPr/>
          </p:nvSpPr>
          <p:spPr bwMode="auto">
            <a:xfrm>
              <a:off x="3591" y="2978"/>
              <a:ext cx="11" cy="11"/>
            </a:xfrm>
            <a:custGeom>
              <a:avLst/>
              <a:gdLst/>
              <a:ahLst/>
              <a:cxnLst>
                <a:cxn ang="0">
                  <a:pos x="5" y="0"/>
                </a:cxn>
                <a:cxn ang="0">
                  <a:pos x="3" y="0"/>
                </a:cxn>
                <a:cxn ang="0">
                  <a:pos x="0" y="3"/>
                </a:cxn>
                <a:cxn ang="0">
                  <a:pos x="0" y="9"/>
                </a:cxn>
                <a:cxn ang="0">
                  <a:pos x="2"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2"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40" name="Freeform 147"/>
            <p:cNvSpPr>
              <a:spLocks/>
            </p:cNvSpPr>
            <p:nvPr/>
          </p:nvSpPr>
          <p:spPr bwMode="auto">
            <a:xfrm>
              <a:off x="3613" y="2978"/>
              <a:ext cx="10" cy="11"/>
            </a:xfrm>
            <a:custGeom>
              <a:avLst/>
              <a:gdLst/>
              <a:ahLst/>
              <a:cxnLst>
                <a:cxn ang="0">
                  <a:pos x="5" y="0"/>
                </a:cxn>
                <a:cxn ang="0">
                  <a:pos x="3" y="0"/>
                </a:cxn>
                <a:cxn ang="0">
                  <a:pos x="0" y="3"/>
                </a:cxn>
                <a:cxn ang="0">
                  <a:pos x="0" y="9"/>
                </a:cxn>
                <a:cxn ang="0">
                  <a:pos x="1" y="9"/>
                </a:cxn>
                <a:cxn ang="0">
                  <a:pos x="3" y="11"/>
                </a:cxn>
                <a:cxn ang="0">
                  <a:pos x="9" y="11"/>
                </a:cxn>
                <a:cxn ang="0">
                  <a:pos x="9" y="9"/>
                </a:cxn>
                <a:cxn ang="0">
                  <a:pos x="10" y="9"/>
                </a:cxn>
                <a:cxn ang="0">
                  <a:pos x="10" y="3"/>
                </a:cxn>
                <a:cxn ang="0">
                  <a:pos x="9" y="2"/>
                </a:cxn>
                <a:cxn ang="0">
                  <a:pos x="9" y="0"/>
                </a:cxn>
                <a:cxn ang="0">
                  <a:pos x="5" y="0"/>
                </a:cxn>
              </a:cxnLst>
              <a:rect l="0" t="0" r="r" b="b"/>
              <a:pathLst>
                <a:path w="10" h="11">
                  <a:moveTo>
                    <a:pt x="5" y="0"/>
                  </a:moveTo>
                  <a:lnTo>
                    <a:pt x="3" y="0"/>
                  </a:lnTo>
                  <a:lnTo>
                    <a:pt x="0" y="3"/>
                  </a:lnTo>
                  <a:lnTo>
                    <a:pt x="0" y="9"/>
                  </a:lnTo>
                  <a:lnTo>
                    <a:pt x="1" y="9"/>
                  </a:lnTo>
                  <a:lnTo>
                    <a:pt x="3" y="11"/>
                  </a:lnTo>
                  <a:lnTo>
                    <a:pt x="9" y="11"/>
                  </a:lnTo>
                  <a:lnTo>
                    <a:pt x="9" y="9"/>
                  </a:lnTo>
                  <a:lnTo>
                    <a:pt x="10" y="9"/>
                  </a:lnTo>
                  <a:lnTo>
                    <a:pt x="10"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41" name="Freeform 148"/>
            <p:cNvSpPr>
              <a:spLocks/>
            </p:cNvSpPr>
            <p:nvPr/>
          </p:nvSpPr>
          <p:spPr bwMode="auto">
            <a:xfrm>
              <a:off x="778" y="3302"/>
              <a:ext cx="10" cy="11"/>
            </a:xfrm>
            <a:custGeom>
              <a:avLst/>
              <a:gdLst/>
              <a:ahLst/>
              <a:cxnLst>
                <a:cxn ang="0">
                  <a:pos x="5" y="0"/>
                </a:cxn>
                <a:cxn ang="0">
                  <a:pos x="3" y="0"/>
                </a:cxn>
                <a:cxn ang="0">
                  <a:pos x="0" y="4"/>
                </a:cxn>
                <a:cxn ang="0">
                  <a:pos x="0" y="9"/>
                </a:cxn>
                <a:cxn ang="0">
                  <a:pos x="1" y="9"/>
                </a:cxn>
                <a:cxn ang="0">
                  <a:pos x="3" y="11"/>
                </a:cxn>
                <a:cxn ang="0">
                  <a:pos x="9" y="11"/>
                </a:cxn>
                <a:cxn ang="0">
                  <a:pos x="9" y="9"/>
                </a:cxn>
                <a:cxn ang="0">
                  <a:pos x="10" y="9"/>
                </a:cxn>
                <a:cxn ang="0">
                  <a:pos x="10" y="4"/>
                </a:cxn>
                <a:cxn ang="0">
                  <a:pos x="9" y="2"/>
                </a:cxn>
                <a:cxn ang="0">
                  <a:pos x="9" y="0"/>
                </a:cxn>
                <a:cxn ang="0">
                  <a:pos x="5" y="0"/>
                </a:cxn>
              </a:cxnLst>
              <a:rect l="0" t="0" r="r" b="b"/>
              <a:pathLst>
                <a:path w="10" h="11">
                  <a:moveTo>
                    <a:pt x="5" y="0"/>
                  </a:moveTo>
                  <a:lnTo>
                    <a:pt x="3" y="0"/>
                  </a:lnTo>
                  <a:lnTo>
                    <a:pt x="0" y="4"/>
                  </a:lnTo>
                  <a:lnTo>
                    <a:pt x="0" y="9"/>
                  </a:lnTo>
                  <a:lnTo>
                    <a:pt x="1" y="9"/>
                  </a:lnTo>
                  <a:lnTo>
                    <a:pt x="3" y="11"/>
                  </a:lnTo>
                  <a:lnTo>
                    <a:pt x="9" y="11"/>
                  </a:lnTo>
                  <a:lnTo>
                    <a:pt x="9" y="9"/>
                  </a:lnTo>
                  <a:lnTo>
                    <a:pt x="10" y="9"/>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42" name="Freeform 149"/>
            <p:cNvSpPr>
              <a:spLocks/>
            </p:cNvSpPr>
            <p:nvPr/>
          </p:nvSpPr>
          <p:spPr bwMode="auto">
            <a:xfrm>
              <a:off x="799"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43" name="Freeform 150"/>
            <p:cNvSpPr>
              <a:spLocks/>
            </p:cNvSpPr>
            <p:nvPr/>
          </p:nvSpPr>
          <p:spPr bwMode="auto">
            <a:xfrm>
              <a:off x="821" y="3302"/>
              <a:ext cx="11" cy="11"/>
            </a:xfrm>
            <a:custGeom>
              <a:avLst/>
              <a:gdLst/>
              <a:ahLst/>
              <a:cxnLst>
                <a:cxn ang="0">
                  <a:pos x="5"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4" y="0"/>
                  </a:lnTo>
                  <a:lnTo>
                    <a:pt x="0" y="4"/>
                  </a:lnTo>
                  <a:lnTo>
                    <a:pt x="0" y="9"/>
                  </a:lnTo>
                  <a:lnTo>
                    <a:pt x="2" y="9"/>
                  </a:lnTo>
                  <a:lnTo>
                    <a:pt x="4"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44" name="Freeform 151"/>
            <p:cNvSpPr>
              <a:spLocks/>
            </p:cNvSpPr>
            <p:nvPr/>
          </p:nvSpPr>
          <p:spPr bwMode="auto">
            <a:xfrm>
              <a:off x="843" y="3302"/>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45" name="Freeform 152"/>
            <p:cNvSpPr>
              <a:spLocks/>
            </p:cNvSpPr>
            <p:nvPr/>
          </p:nvSpPr>
          <p:spPr bwMode="auto">
            <a:xfrm>
              <a:off x="865" y="3302"/>
              <a:ext cx="10" cy="11"/>
            </a:xfrm>
            <a:custGeom>
              <a:avLst/>
              <a:gdLst/>
              <a:ahLst/>
              <a:cxnLst>
                <a:cxn ang="0">
                  <a:pos x="5" y="0"/>
                </a:cxn>
                <a:cxn ang="0">
                  <a:pos x="3" y="0"/>
                </a:cxn>
                <a:cxn ang="0">
                  <a:pos x="0" y="4"/>
                </a:cxn>
                <a:cxn ang="0">
                  <a:pos x="0" y="9"/>
                </a:cxn>
                <a:cxn ang="0">
                  <a:pos x="1" y="9"/>
                </a:cxn>
                <a:cxn ang="0">
                  <a:pos x="3" y="11"/>
                </a:cxn>
                <a:cxn ang="0">
                  <a:pos x="9" y="11"/>
                </a:cxn>
                <a:cxn ang="0">
                  <a:pos x="9" y="9"/>
                </a:cxn>
                <a:cxn ang="0">
                  <a:pos x="10" y="9"/>
                </a:cxn>
                <a:cxn ang="0">
                  <a:pos x="10" y="4"/>
                </a:cxn>
                <a:cxn ang="0">
                  <a:pos x="9" y="2"/>
                </a:cxn>
                <a:cxn ang="0">
                  <a:pos x="9" y="0"/>
                </a:cxn>
                <a:cxn ang="0">
                  <a:pos x="5" y="0"/>
                </a:cxn>
              </a:cxnLst>
              <a:rect l="0" t="0" r="r" b="b"/>
              <a:pathLst>
                <a:path w="10" h="11">
                  <a:moveTo>
                    <a:pt x="5" y="0"/>
                  </a:moveTo>
                  <a:lnTo>
                    <a:pt x="3" y="0"/>
                  </a:lnTo>
                  <a:lnTo>
                    <a:pt x="0" y="4"/>
                  </a:lnTo>
                  <a:lnTo>
                    <a:pt x="0" y="9"/>
                  </a:lnTo>
                  <a:lnTo>
                    <a:pt x="1" y="9"/>
                  </a:lnTo>
                  <a:lnTo>
                    <a:pt x="3" y="11"/>
                  </a:lnTo>
                  <a:lnTo>
                    <a:pt x="9" y="11"/>
                  </a:lnTo>
                  <a:lnTo>
                    <a:pt x="9" y="9"/>
                  </a:lnTo>
                  <a:lnTo>
                    <a:pt x="10" y="9"/>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46" name="Freeform 153"/>
            <p:cNvSpPr>
              <a:spLocks/>
            </p:cNvSpPr>
            <p:nvPr/>
          </p:nvSpPr>
          <p:spPr bwMode="auto">
            <a:xfrm>
              <a:off x="886"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47" name="Freeform 154"/>
            <p:cNvSpPr>
              <a:spLocks/>
            </p:cNvSpPr>
            <p:nvPr/>
          </p:nvSpPr>
          <p:spPr bwMode="auto">
            <a:xfrm>
              <a:off x="908" y="3302"/>
              <a:ext cx="11" cy="11"/>
            </a:xfrm>
            <a:custGeom>
              <a:avLst/>
              <a:gdLst/>
              <a:ahLst/>
              <a:cxnLst>
                <a:cxn ang="0">
                  <a:pos x="5"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4" y="0"/>
                  </a:lnTo>
                  <a:lnTo>
                    <a:pt x="0" y="4"/>
                  </a:lnTo>
                  <a:lnTo>
                    <a:pt x="0" y="9"/>
                  </a:lnTo>
                  <a:lnTo>
                    <a:pt x="2" y="9"/>
                  </a:lnTo>
                  <a:lnTo>
                    <a:pt x="4"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48" name="Freeform 155"/>
            <p:cNvSpPr>
              <a:spLocks/>
            </p:cNvSpPr>
            <p:nvPr/>
          </p:nvSpPr>
          <p:spPr bwMode="auto">
            <a:xfrm>
              <a:off x="930" y="3302"/>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49" name="Freeform 156"/>
            <p:cNvSpPr>
              <a:spLocks/>
            </p:cNvSpPr>
            <p:nvPr/>
          </p:nvSpPr>
          <p:spPr bwMode="auto">
            <a:xfrm>
              <a:off x="952" y="3302"/>
              <a:ext cx="10" cy="11"/>
            </a:xfrm>
            <a:custGeom>
              <a:avLst/>
              <a:gdLst/>
              <a:ahLst/>
              <a:cxnLst>
                <a:cxn ang="0">
                  <a:pos x="5" y="0"/>
                </a:cxn>
                <a:cxn ang="0">
                  <a:pos x="3" y="0"/>
                </a:cxn>
                <a:cxn ang="0">
                  <a:pos x="0" y="4"/>
                </a:cxn>
                <a:cxn ang="0">
                  <a:pos x="0" y="9"/>
                </a:cxn>
                <a:cxn ang="0">
                  <a:pos x="1" y="9"/>
                </a:cxn>
                <a:cxn ang="0">
                  <a:pos x="3" y="11"/>
                </a:cxn>
                <a:cxn ang="0">
                  <a:pos x="9" y="11"/>
                </a:cxn>
                <a:cxn ang="0">
                  <a:pos x="9" y="9"/>
                </a:cxn>
                <a:cxn ang="0">
                  <a:pos x="10" y="9"/>
                </a:cxn>
                <a:cxn ang="0">
                  <a:pos x="10" y="4"/>
                </a:cxn>
                <a:cxn ang="0">
                  <a:pos x="9" y="2"/>
                </a:cxn>
                <a:cxn ang="0">
                  <a:pos x="9" y="0"/>
                </a:cxn>
                <a:cxn ang="0">
                  <a:pos x="5" y="0"/>
                </a:cxn>
              </a:cxnLst>
              <a:rect l="0" t="0" r="r" b="b"/>
              <a:pathLst>
                <a:path w="10" h="11">
                  <a:moveTo>
                    <a:pt x="5" y="0"/>
                  </a:moveTo>
                  <a:lnTo>
                    <a:pt x="3" y="0"/>
                  </a:lnTo>
                  <a:lnTo>
                    <a:pt x="0" y="4"/>
                  </a:lnTo>
                  <a:lnTo>
                    <a:pt x="0" y="9"/>
                  </a:lnTo>
                  <a:lnTo>
                    <a:pt x="1" y="9"/>
                  </a:lnTo>
                  <a:lnTo>
                    <a:pt x="3" y="11"/>
                  </a:lnTo>
                  <a:lnTo>
                    <a:pt x="9" y="11"/>
                  </a:lnTo>
                  <a:lnTo>
                    <a:pt x="9" y="9"/>
                  </a:lnTo>
                  <a:lnTo>
                    <a:pt x="10" y="9"/>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50" name="Freeform 157"/>
            <p:cNvSpPr>
              <a:spLocks/>
            </p:cNvSpPr>
            <p:nvPr/>
          </p:nvSpPr>
          <p:spPr bwMode="auto">
            <a:xfrm>
              <a:off x="973"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51" name="Freeform 158"/>
            <p:cNvSpPr>
              <a:spLocks/>
            </p:cNvSpPr>
            <p:nvPr/>
          </p:nvSpPr>
          <p:spPr bwMode="auto">
            <a:xfrm>
              <a:off x="995" y="3302"/>
              <a:ext cx="11" cy="11"/>
            </a:xfrm>
            <a:custGeom>
              <a:avLst/>
              <a:gdLst/>
              <a:ahLst/>
              <a:cxnLst>
                <a:cxn ang="0">
                  <a:pos x="5"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4" y="0"/>
                  </a:lnTo>
                  <a:lnTo>
                    <a:pt x="0" y="4"/>
                  </a:lnTo>
                  <a:lnTo>
                    <a:pt x="0" y="9"/>
                  </a:lnTo>
                  <a:lnTo>
                    <a:pt x="2" y="9"/>
                  </a:lnTo>
                  <a:lnTo>
                    <a:pt x="4"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52" name="Freeform 159"/>
            <p:cNvSpPr>
              <a:spLocks/>
            </p:cNvSpPr>
            <p:nvPr/>
          </p:nvSpPr>
          <p:spPr bwMode="auto">
            <a:xfrm>
              <a:off x="1017" y="3302"/>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53" name="Freeform 160"/>
            <p:cNvSpPr>
              <a:spLocks/>
            </p:cNvSpPr>
            <p:nvPr/>
          </p:nvSpPr>
          <p:spPr bwMode="auto">
            <a:xfrm>
              <a:off x="1039" y="3302"/>
              <a:ext cx="10" cy="11"/>
            </a:xfrm>
            <a:custGeom>
              <a:avLst/>
              <a:gdLst/>
              <a:ahLst/>
              <a:cxnLst>
                <a:cxn ang="0">
                  <a:pos x="5" y="0"/>
                </a:cxn>
                <a:cxn ang="0">
                  <a:pos x="3" y="0"/>
                </a:cxn>
                <a:cxn ang="0">
                  <a:pos x="0" y="4"/>
                </a:cxn>
                <a:cxn ang="0">
                  <a:pos x="0" y="9"/>
                </a:cxn>
                <a:cxn ang="0">
                  <a:pos x="1" y="9"/>
                </a:cxn>
                <a:cxn ang="0">
                  <a:pos x="3" y="11"/>
                </a:cxn>
                <a:cxn ang="0">
                  <a:pos x="9" y="11"/>
                </a:cxn>
                <a:cxn ang="0">
                  <a:pos x="9" y="9"/>
                </a:cxn>
                <a:cxn ang="0">
                  <a:pos x="10" y="9"/>
                </a:cxn>
                <a:cxn ang="0">
                  <a:pos x="10" y="4"/>
                </a:cxn>
                <a:cxn ang="0">
                  <a:pos x="9" y="2"/>
                </a:cxn>
                <a:cxn ang="0">
                  <a:pos x="9" y="0"/>
                </a:cxn>
                <a:cxn ang="0">
                  <a:pos x="5" y="0"/>
                </a:cxn>
              </a:cxnLst>
              <a:rect l="0" t="0" r="r" b="b"/>
              <a:pathLst>
                <a:path w="10" h="11">
                  <a:moveTo>
                    <a:pt x="5" y="0"/>
                  </a:moveTo>
                  <a:lnTo>
                    <a:pt x="3" y="0"/>
                  </a:lnTo>
                  <a:lnTo>
                    <a:pt x="0" y="4"/>
                  </a:lnTo>
                  <a:lnTo>
                    <a:pt x="0" y="9"/>
                  </a:lnTo>
                  <a:lnTo>
                    <a:pt x="1" y="9"/>
                  </a:lnTo>
                  <a:lnTo>
                    <a:pt x="3" y="11"/>
                  </a:lnTo>
                  <a:lnTo>
                    <a:pt x="9" y="11"/>
                  </a:lnTo>
                  <a:lnTo>
                    <a:pt x="9" y="9"/>
                  </a:lnTo>
                  <a:lnTo>
                    <a:pt x="10" y="9"/>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54" name="Freeform 161"/>
            <p:cNvSpPr>
              <a:spLocks/>
            </p:cNvSpPr>
            <p:nvPr/>
          </p:nvSpPr>
          <p:spPr bwMode="auto">
            <a:xfrm>
              <a:off x="1060"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55" name="Freeform 162"/>
            <p:cNvSpPr>
              <a:spLocks/>
            </p:cNvSpPr>
            <p:nvPr/>
          </p:nvSpPr>
          <p:spPr bwMode="auto">
            <a:xfrm>
              <a:off x="1082" y="3302"/>
              <a:ext cx="11" cy="11"/>
            </a:xfrm>
            <a:custGeom>
              <a:avLst/>
              <a:gdLst/>
              <a:ahLst/>
              <a:cxnLst>
                <a:cxn ang="0">
                  <a:pos x="5"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4" y="0"/>
                  </a:lnTo>
                  <a:lnTo>
                    <a:pt x="0" y="4"/>
                  </a:lnTo>
                  <a:lnTo>
                    <a:pt x="0" y="9"/>
                  </a:lnTo>
                  <a:lnTo>
                    <a:pt x="2" y="9"/>
                  </a:lnTo>
                  <a:lnTo>
                    <a:pt x="4"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56" name="Freeform 163"/>
            <p:cNvSpPr>
              <a:spLocks/>
            </p:cNvSpPr>
            <p:nvPr/>
          </p:nvSpPr>
          <p:spPr bwMode="auto">
            <a:xfrm>
              <a:off x="1104" y="3302"/>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57" name="Freeform 164"/>
            <p:cNvSpPr>
              <a:spLocks/>
            </p:cNvSpPr>
            <p:nvPr/>
          </p:nvSpPr>
          <p:spPr bwMode="auto">
            <a:xfrm>
              <a:off x="1126" y="3302"/>
              <a:ext cx="10" cy="11"/>
            </a:xfrm>
            <a:custGeom>
              <a:avLst/>
              <a:gdLst/>
              <a:ahLst/>
              <a:cxnLst>
                <a:cxn ang="0">
                  <a:pos x="5" y="0"/>
                </a:cxn>
                <a:cxn ang="0">
                  <a:pos x="3" y="0"/>
                </a:cxn>
                <a:cxn ang="0">
                  <a:pos x="0" y="4"/>
                </a:cxn>
                <a:cxn ang="0">
                  <a:pos x="0" y="9"/>
                </a:cxn>
                <a:cxn ang="0">
                  <a:pos x="1" y="9"/>
                </a:cxn>
                <a:cxn ang="0">
                  <a:pos x="3" y="11"/>
                </a:cxn>
                <a:cxn ang="0">
                  <a:pos x="9" y="11"/>
                </a:cxn>
                <a:cxn ang="0">
                  <a:pos x="9" y="9"/>
                </a:cxn>
                <a:cxn ang="0">
                  <a:pos x="10" y="9"/>
                </a:cxn>
                <a:cxn ang="0">
                  <a:pos x="10" y="4"/>
                </a:cxn>
                <a:cxn ang="0">
                  <a:pos x="9" y="2"/>
                </a:cxn>
                <a:cxn ang="0">
                  <a:pos x="9" y="0"/>
                </a:cxn>
                <a:cxn ang="0">
                  <a:pos x="5" y="0"/>
                </a:cxn>
              </a:cxnLst>
              <a:rect l="0" t="0" r="r" b="b"/>
              <a:pathLst>
                <a:path w="10" h="11">
                  <a:moveTo>
                    <a:pt x="5" y="0"/>
                  </a:moveTo>
                  <a:lnTo>
                    <a:pt x="3" y="0"/>
                  </a:lnTo>
                  <a:lnTo>
                    <a:pt x="0" y="4"/>
                  </a:lnTo>
                  <a:lnTo>
                    <a:pt x="0" y="9"/>
                  </a:lnTo>
                  <a:lnTo>
                    <a:pt x="1" y="9"/>
                  </a:lnTo>
                  <a:lnTo>
                    <a:pt x="3" y="11"/>
                  </a:lnTo>
                  <a:lnTo>
                    <a:pt x="9" y="11"/>
                  </a:lnTo>
                  <a:lnTo>
                    <a:pt x="9" y="9"/>
                  </a:lnTo>
                  <a:lnTo>
                    <a:pt x="10" y="9"/>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58" name="Freeform 165"/>
            <p:cNvSpPr>
              <a:spLocks/>
            </p:cNvSpPr>
            <p:nvPr/>
          </p:nvSpPr>
          <p:spPr bwMode="auto">
            <a:xfrm>
              <a:off x="1147"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59" name="Freeform 166"/>
            <p:cNvSpPr>
              <a:spLocks/>
            </p:cNvSpPr>
            <p:nvPr/>
          </p:nvSpPr>
          <p:spPr bwMode="auto">
            <a:xfrm>
              <a:off x="1169" y="3302"/>
              <a:ext cx="11" cy="11"/>
            </a:xfrm>
            <a:custGeom>
              <a:avLst/>
              <a:gdLst/>
              <a:ahLst/>
              <a:cxnLst>
                <a:cxn ang="0">
                  <a:pos x="5"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4" y="0"/>
                  </a:lnTo>
                  <a:lnTo>
                    <a:pt x="0" y="4"/>
                  </a:lnTo>
                  <a:lnTo>
                    <a:pt x="0" y="9"/>
                  </a:lnTo>
                  <a:lnTo>
                    <a:pt x="2" y="9"/>
                  </a:lnTo>
                  <a:lnTo>
                    <a:pt x="4"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60" name="Freeform 167"/>
            <p:cNvSpPr>
              <a:spLocks/>
            </p:cNvSpPr>
            <p:nvPr/>
          </p:nvSpPr>
          <p:spPr bwMode="auto">
            <a:xfrm>
              <a:off x="1191" y="3302"/>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61" name="Freeform 168"/>
            <p:cNvSpPr>
              <a:spLocks/>
            </p:cNvSpPr>
            <p:nvPr/>
          </p:nvSpPr>
          <p:spPr bwMode="auto">
            <a:xfrm>
              <a:off x="1213" y="3302"/>
              <a:ext cx="10" cy="11"/>
            </a:xfrm>
            <a:custGeom>
              <a:avLst/>
              <a:gdLst/>
              <a:ahLst/>
              <a:cxnLst>
                <a:cxn ang="0">
                  <a:pos x="5" y="0"/>
                </a:cxn>
                <a:cxn ang="0">
                  <a:pos x="3" y="0"/>
                </a:cxn>
                <a:cxn ang="0">
                  <a:pos x="0" y="4"/>
                </a:cxn>
                <a:cxn ang="0">
                  <a:pos x="0" y="9"/>
                </a:cxn>
                <a:cxn ang="0">
                  <a:pos x="1" y="9"/>
                </a:cxn>
                <a:cxn ang="0">
                  <a:pos x="3" y="11"/>
                </a:cxn>
                <a:cxn ang="0">
                  <a:pos x="9" y="11"/>
                </a:cxn>
                <a:cxn ang="0">
                  <a:pos x="9" y="9"/>
                </a:cxn>
                <a:cxn ang="0">
                  <a:pos x="10" y="9"/>
                </a:cxn>
                <a:cxn ang="0">
                  <a:pos x="10" y="4"/>
                </a:cxn>
                <a:cxn ang="0">
                  <a:pos x="9" y="2"/>
                </a:cxn>
                <a:cxn ang="0">
                  <a:pos x="9" y="0"/>
                </a:cxn>
                <a:cxn ang="0">
                  <a:pos x="5" y="0"/>
                </a:cxn>
              </a:cxnLst>
              <a:rect l="0" t="0" r="r" b="b"/>
              <a:pathLst>
                <a:path w="10" h="11">
                  <a:moveTo>
                    <a:pt x="5" y="0"/>
                  </a:moveTo>
                  <a:lnTo>
                    <a:pt x="3" y="0"/>
                  </a:lnTo>
                  <a:lnTo>
                    <a:pt x="0" y="4"/>
                  </a:lnTo>
                  <a:lnTo>
                    <a:pt x="0" y="9"/>
                  </a:lnTo>
                  <a:lnTo>
                    <a:pt x="1" y="9"/>
                  </a:lnTo>
                  <a:lnTo>
                    <a:pt x="3" y="11"/>
                  </a:lnTo>
                  <a:lnTo>
                    <a:pt x="9" y="11"/>
                  </a:lnTo>
                  <a:lnTo>
                    <a:pt x="9" y="9"/>
                  </a:lnTo>
                  <a:lnTo>
                    <a:pt x="10" y="9"/>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62" name="Freeform 169"/>
            <p:cNvSpPr>
              <a:spLocks/>
            </p:cNvSpPr>
            <p:nvPr/>
          </p:nvSpPr>
          <p:spPr bwMode="auto">
            <a:xfrm>
              <a:off x="1234"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63" name="Freeform 170"/>
            <p:cNvSpPr>
              <a:spLocks/>
            </p:cNvSpPr>
            <p:nvPr/>
          </p:nvSpPr>
          <p:spPr bwMode="auto">
            <a:xfrm>
              <a:off x="1256"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64" name="Freeform 171"/>
            <p:cNvSpPr>
              <a:spLocks/>
            </p:cNvSpPr>
            <p:nvPr/>
          </p:nvSpPr>
          <p:spPr bwMode="auto">
            <a:xfrm>
              <a:off x="1278" y="3302"/>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65" name="Freeform 172"/>
            <p:cNvSpPr>
              <a:spLocks/>
            </p:cNvSpPr>
            <p:nvPr/>
          </p:nvSpPr>
          <p:spPr bwMode="auto">
            <a:xfrm>
              <a:off x="1300" y="3302"/>
              <a:ext cx="10" cy="11"/>
            </a:xfrm>
            <a:custGeom>
              <a:avLst/>
              <a:gdLst/>
              <a:ahLst/>
              <a:cxnLst>
                <a:cxn ang="0">
                  <a:pos x="5" y="0"/>
                </a:cxn>
                <a:cxn ang="0">
                  <a:pos x="3" y="0"/>
                </a:cxn>
                <a:cxn ang="0">
                  <a:pos x="0" y="4"/>
                </a:cxn>
                <a:cxn ang="0">
                  <a:pos x="0" y="9"/>
                </a:cxn>
                <a:cxn ang="0">
                  <a:pos x="1" y="9"/>
                </a:cxn>
                <a:cxn ang="0">
                  <a:pos x="3" y="11"/>
                </a:cxn>
                <a:cxn ang="0">
                  <a:pos x="9" y="11"/>
                </a:cxn>
                <a:cxn ang="0">
                  <a:pos x="9" y="9"/>
                </a:cxn>
                <a:cxn ang="0">
                  <a:pos x="10" y="9"/>
                </a:cxn>
                <a:cxn ang="0">
                  <a:pos x="10" y="4"/>
                </a:cxn>
                <a:cxn ang="0">
                  <a:pos x="9" y="2"/>
                </a:cxn>
                <a:cxn ang="0">
                  <a:pos x="9" y="0"/>
                </a:cxn>
                <a:cxn ang="0">
                  <a:pos x="5" y="0"/>
                </a:cxn>
              </a:cxnLst>
              <a:rect l="0" t="0" r="r" b="b"/>
              <a:pathLst>
                <a:path w="10" h="11">
                  <a:moveTo>
                    <a:pt x="5" y="0"/>
                  </a:moveTo>
                  <a:lnTo>
                    <a:pt x="3" y="0"/>
                  </a:lnTo>
                  <a:lnTo>
                    <a:pt x="0" y="4"/>
                  </a:lnTo>
                  <a:lnTo>
                    <a:pt x="0" y="9"/>
                  </a:lnTo>
                  <a:lnTo>
                    <a:pt x="1" y="9"/>
                  </a:lnTo>
                  <a:lnTo>
                    <a:pt x="3" y="11"/>
                  </a:lnTo>
                  <a:lnTo>
                    <a:pt x="9" y="11"/>
                  </a:lnTo>
                  <a:lnTo>
                    <a:pt x="9" y="9"/>
                  </a:lnTo>
                  <a:lnTo>
                    <a:pt x="10" y="9"/>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66" name="Freeform 173"/>
            <p:cNvSpPr>
              <a:spLocks/>
            </p:cNvSpPr>
            <p:nvPr/>
          </p:nvSpPr>
          <p:spPr bwMode="auto">
            <a:xfrm>
              <a:off x="1321"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67" name="Freeform 174"/>
            <p:cNvSpPr>
              <a:spLocks/>
            </p:cNvSpPr>
            <p:nvPr/>
          </p:nvSpPr>
          <p:spPr bwMode="auto">
            <a:xfrm>
              <a:off x="1343"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68" name="Freeform 175"/>
            <p:cNvSpPr>
              <a:spLocks/>
            </p:cNvSpPr>
            <p:nvPr/>
          </p:nvSpPr>
          <p:spPr bwMode="auto">
            <a:xfrm>
              <a:off x="1365" y="3302"/>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69" name="Freeform 176"/>
            <p:cNvSpPr>
              <a:spLocks/>
            </p:cNvSpPr>
            <p:nvPr/>
          </p:nvSpPr>
          <p:spPr bwMode="auto">
            <a:xfrm>
              <a:off x="1387" y="3302"/>
              <a:ext cx="10" cy="11"/>
            </a:xfrm>
            <a:custGeom>
              <a:avLst/>
              <a:gdLst/>
              <a:ahLst/>
              <a:cxnLst>
                <a:cxn ang="0">
                  <a:pos x="5" y="0"/>
                </a:cxn>
                <a:cxn ang="0">
                  <a:pos x="3" y="0"/>
                </a:cxn>
                <a:cxn ang="0">
                  <a:pos x="0" y="4"/>
                </a:cxn>
                <a:cxn ang="0">
                  <a:pos x="0" y="9"/>
                </a:cxn>
                <a:cxn ang="0">
                  <a:pos x="1" y="9"/>
                </a:cxn>
                <a:cxn ang="0">
                  <a:pos x="3" y="11"/>
                </a:cxn>
                <a:cxn ang="0">
                  <a:pos x="9" y="11"/>
                </a:cxn>
                <a:cxn ang="0">
                  <a:pos x="9" y="9"/>
                </a:cxn>
                <a:cxn ang="0">
                  <a:pos x="10" y="9"/>
                </a:cxn>
                <a:cxn ang="0">
                  <a:pos x="10" y="4"/>
                </a:cxn>
                <a:cxn ang="0">
                  <a:pos x="9" y="2"/>
                </a:cxn>
                <a:cxn ang="0">
                  <a:pos x="9" y="0"/>
                </a:cxn>
                <a:cxn ang="0">
                  <a:pos x="5" y="0"/>
                </a:cxn>
              </a:cxnLst>
              <a:rect l="0" t="0" r="r" b="b"/>
              <a:pathLst>
                <a:path w="10" h="11">
                  <a:moveTo>
                    <a:pt x="5" y="0"/>
                  </a:moveTo>
                  <a:lnTo>
                    <a:pt x="3" y="0"/>
                  </a:lnTo>
                  <a:lnTo>
                    <a:pt x="0" y="4"/>
                  </a:lnTo>
                  <a:lnTo>
                    <a:pt x="0" y="9"/>
                  </a:lnTo>
                  <a:lnTo>
                    <a:pt x="1" y="9"/>
                  </a:lnTo>
                  <a:lnTo>
                    <a:pt x="3" y="11"/>
                  </a:lnTo>
                  <a:lnTo>
                    <a:pt x="9" y="11"/>
                  </a:lnTo>
                  <a:lnTo>
                    <a:pt x="9" y="9"/>
                  </a:lnTo>
                  <a:lnTo>
                    <a:pt x="10" y="9"/>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70" name="Freeform 177"/>
            <p:cNvSpPr>
              <a:spLocks/>
            </p:cNvSpPr>
            <p:nvPr/>
          </p:nvSpPr>
          <p:spPr bwMode="auto">
            <a:xfrm>
              <a:off x="1408"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71" name="Freeform 178"/>
            <p:cNvSpPr>
              <a:spLocks/>
            </p:cNvSpPr>
            <p:nvPr/>
          </p:nvSpPr>
          <p:spPr bwMode="auto">
            <a:xfrm>
              <a:off x="1430"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72" name="Freeform 179"/>
            <p:cNvSpPr>
              <a:spLocks/>
            </p:cNvSpPr>
            <p:nvPr/>
          </p:nvSpPr>
          <p:spPr bwMode="auto">
            <a:xfrm>
              <a:off x="1452" y="3302"/>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73" name="Freeform 180"/>
            <p:cNvSpPr>
              <a:spLocks/>
            </p:cNvSpPr>
            <p:nvPr/>
          </p:nvSpPr>
          <p:spPr bwMode="auto">
            <a:xfrm>
              <a:off x="1474" y="3302"/>
              <a:ext cx="10" cy="11"/>
            </a:xfrm>
            <a:custGeom>
              <a:avLst/>
              <a:gdLst/>
              <a:ahLst/>
              <a:cxnLst>
                <a:cxn ang="0">
                  <a:pos x="5" y="0"/>
                </a:cxn>
                <a:cxn ang="0">
                  <a:pos x="3" y="0"/>
                </a:cxn>
                <a:cxn ang="0">
                  <a:pos x="0" y="4"/>
                </a:cxn>
                <a:cxn ang="0">
                  <a:pos x="0" y="9"/>
                </a:cxn>
                <a:cxn ang="0">
                  <a:pos x="1" y="9"/>
                </a:cxn>
                <a:cxn ang="0">
                  <a:pos x="3" y="11"/>
                </a:cxn>
                <a:cxn ang="0">
                  <a:pos x="9" y="11"/>
                </a:cxn>
                <a:cxn ang="0">
                  <a:pos x="9" y="9"/>
                </a:cxn>
                <a:cxn ang="0">
                  <a:pos x="10" y="9"/>
                </a:cxn>
                <a:cxn ang="0">
                  <a:pos x="10" y="4"/>
                </a:cxn>
                <a:cxn ang="0">
                  <a:pos x="9" y="2"/>
                </a:cxn>
                <a:cxn ang="0">
                  <a:pos x="9" y="0"/>
                </a:cxn>
                <a:cxn ang="0">
                  <a:pos x="5" y="0"/>
                </a:cxn>
              </a:cxnLst>
              <a:rect l="0" t="0" r="r" b="b"/>
              <a:pathLst>
                <a:path w="10" h="11">
                  <a:moveTo>
                    <a:pt x="5" y="0"/>
                  </a:moveTo>
                  <a:lnTo>
                    <a:pt x="3" y="0"/>
                  </a:lnTo>
                  <a:lnTo>
                    <a:pt x="0" y="4"/>
                  </a:lnTo>
                  <a:lnTo>
                    <a:pt x="0" y="9"/>
                  </a:lnTo>
                  <a:lnTo>
                    <a:pt x="1" y="9"/>
                  </a:lnTo>
                  <a:lnTo>
                    <a:pt x="3" y="11"/>
                  </a:lnTo>
                  <a:lnTo>
                    <a:pt x="9" y="11"/>
                  </a:lnTo>
                  <a:lnTo>
                    <a:pt x="9" y="9"/>
                  </a:lnTo>
                  <a:lnTo>
                    <a:pt x="10" y="9"/>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74" name="Freeform 181"/>
            <p:cNvSpPr>
              <a:spLocks/>
            </p:cNvSpPr>
            <p:nvPr/>
          </p:nvSpPr>
          <p:spPr bwMode="auto">
            <a:xfrm>
              <a:off x="1495"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75" name="Freeform 182"/>
            <p:cNvSpPr>
              <a:spLocks/>
            </p:cNvSpPr>
            <p:nvPr/>
          </p:nvSpPr>
          <p:spPr bwMode="auto">
            <a:xfrm>
              <a:off x="1517"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76" name="Freeform 183"/>
            <p:cNvSpPr>
              <a:spLocks/>
            </p:cNvSpPr>
            <p:nvPr/>
          </p:nvSpPr>
          <p:spPr bwMode="auto">
            <a:xfrm>
              <a:off x="1539" y="3302"/>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77" name="Freeform 184"/>
            <p:cNvSpPr>
              <a:spLocks/>
            </p:cNvSpPr>
            <p:nvPr/>
          </p:nvSpPr>
          <p:spPr bwMode="auto">
            <a:xfrm>
              <a:off x="1561" y="3302"/>
              <a:ext cx="10" cy="11"/>
            </a:xfrm>
            <a:custGeom>
              <a:avLst/>
              <a:gdLst/>
              <a:ahLst/>
              <a:cxnLst>
                <a:cxn ang="0">
                  <a:pos x="5" y="0"/>
                </a:cxn>
                <a:cxn ang="0">
                  <a:pos x="3" y="0"/>
                </a:cxn>
                <a:cxn ang="0">
                  <a:pos x="0" y="4"/>
                </a:cxn>
                <a:cxn ang="0">
                  <a:pos x="0" y="9"/>
                </a:cxn>
                <a:cxn ang="0">
                  <a:pos x="1" y="9"/>
                </a:cxn>
                <a:cxn ang="0">
                  <a:pos x="3" y="11"/>
                </a:cxn>
                <a:cxn ang="0">
                  <a:pos x="9" y="11"/>
                </a:cxn>
                <a:cxn ang="0">
                  <a:pos x="9" y="9"/>
                </a:cxn>
                <a:cxn ang="0">
                  <a:pos x="10" y="9"/>
                </a:cxn>
                <a:cxn ang="0">
                  <a:pos x="10" y="4"/>
                </a:cxn>
                <a:cxn ang="0">
                  <a:pos x="9" y="2"/>
                </a:cxn>
                <a:cxn ang="0">
                  <a:pos x="9" y="0"/>
                </a:cxn>
                <a:cxn ang="0">
                  <a:pos x="5" y="0"/>
                </a:cxn>
              </a:cxnLst>
              <a:rect l="0" t="0" r="r" b="b"/>
              <a:pathLst>
                <a:path w="10" h="11">
                  <a:moveTo>
                    <a:pt x="5" y="0"/>
                  </a:moveTo>
                  <a:lnTo>
                    <a:pt x="3" y="0"/>
                  </a:lnTo>
                  <a:lnTo>
                    <a:pt x="0" y="4"/>
                  </a:lnTo>
                  <a:lnTo>
                    <a:pt x="0" y="9"/>
                  </a:lnTo>
                  <a:lnTo>
                    <a:pt x="1" y="9"/>
                  </a:lnTo>
                  <a:lnTo>
                    <a:pt x="3" y="11"/>
                  </a:lnTo>
                  <a:lnTo>
                    <a:pt x="9" y="11"/>
                  </a:lnTo>
                  <a:lnTo>
                    <a:pt x="9" y="9"/>
                  </a:lnTo>
                  <a:lnTo>
                    <a:pt x="10" y="9"/>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78" name="Freeform 185"/>
            <p:cNvSpPr>
              <a:spLocks/>
            </p:cNvSpPr>
            <p:nvPr/>
          </p:nvSpPr>
          <p:spPr bwMode="auto">
            <a:xfrm>
              <a:off x="1582"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79" name="Freeform 186"/>
            <p:cNvSpPr>
              <a:spLocks/>
            </p:cNvSpPr>
            <p:nvPr/>
          </p:nvSpPr>
          <p:spPr bwMode="auto">
            <a:xfrm>
              <a:off x="1604"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80" name="Freeform 187"/>
            <p:cNvSpPr>
              <a:spLocks/>
            </p:cNvSpPr>
            <p:nvPr/>
          </p:nvSpPr>
          <p:spPr bwMode="auto">
            <a:xfrm>
              <a:off x="1626" y="3302"/>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81" name="Freeform 188"/>
            <p:cNvSpPr>
              <a:spLocks/>
            </p:cNvSpPr>
            <p:nvPr/>
          </p:nvSpPr>
          <p:spPr bwMode="auto">
            <a:xfrm>
              <a:off x="1648" y="3302"/>
              <a:ext cx="10" cy="11"/>
            </a:xfrm>
            <a:custGeom>
              <a:avLst/>
              <a:gdLst/>
              <a:ahLst/>
              <a:cxnLst>
                <a:cxn ang="0">
                  <a:pos x="5" y="0"/>
                </a:cxn>
                <a:cxn ang="0">
                  <a:pos x="3" y="0"/>
                </a:cxn>
                <a:cxn ang="0">
                  <a:pos x="0" y="4"/>
                </a:cxn>
                <a:cxn ang="0">
                  <a:pos x="0" y="9"/>
                </a:cxn>
                <a:cxn ang="0">
                  <a:pos x="1" y="9"/>
                </a:cxn>
                <a:cxn ang="0">
                  <a:pos x="3" y="11"/>
                </a:cxn>
                <a:cxn ang="0">
                  <a:pos x="9" y="11"/>
                </a:cxn>
                <a:cxn ang="0">
                  <a:pos x="9" y="9"/>
                </a:cxn>
                <a:cxn ang="0">
                  <a:pos x="10" y="9"/>
                </a:cxn>
                <a:cxn ang="0">
                  <a:pos x="10" y="4"/>
                </a:cxn>
                <a:cxn ang="0">
                  <a:pos x="9" y="2"/>
                </a:cxn>
                <a:cxn ang="0">
                  <a:pos x="9" y="0"/>
                </a:cxn>
                <a:cxn ang="0">
                  <a:pos x="5" y="0"/>
                </a:cxn>
              </a:cxnLst>
              <a:rect l="0" t="0" r="r" b="b"/>
              <a:pathLst>
                <a:path w="10" h="11">
                  <a:moveTo>
                    <a:pt x="5" y="0"/>
                  </a:moveTo>
                  <a:lnTo>
                    <a:pt x="3" y="0"/>
                  </a:lnTo>
                  <a:lnTo>
                    <a:pt x="0" y="4"/>
                  </a:lnTo>
                  <a:lnTo>
                    <a:pt x="0" y="9"/>
                  </a:lnTo>
                  <a:lnTo>
                    <a:pt x="1" y="9"/>
                  </a:lnTo>
                  <a:lnTo>
                    <a:pt x="3" y="11"/>
                  </a:lnTo>
                  <a:lnTo>
                    <a:pt x="9" y="11"/>
                  </a:lnTo>
                  <a:lnTo>
                    <a:pt x="9" y="9"/>
                  </a:lnTo>
                  <a:lnTo>
                    <a:pt x="10" y="9"/>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82" name="Freeform 189"/>
            <p:cNvSpPr>
              <a:spLocks/>
            </p:cNvSpPr>
            <p:nvPr/>
          </p:nvSpPr>
          <p:spPr bwMode="auto">
            <a:xfrm>
              <a:off x="1669"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83" name="Freeform 190"/>
            <p:cNvSpPr>
              <a:spLocks/>
            </p:cNvSpPr>
            <p:nvPr/>
          </p:nvSpPr>
          <p:spPr bwMode="auto">
            <a:xfrm>
              <a:off x="1691"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84" name="Freeform 191"/>
            <p:cNvSpPr>
              <a:spLocks/>
            </p:cNvSpPr>
            <p:nvPr/>
          </p:nvSpPr>
          <p:spPr bwMode="auto">
            <a:xfrm>
              <a:off x="1713" y="3302"/>
              <a:ext cx="11" cy="11"/>
            </a:xfrm>
            <a:custGeom>
              <a:avLst/>
              <a:gdLst/>
              <a:ahLst/>
              <a:cxnLst>
                <a:cxn ang="0">
                  <a:pos x="5"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4" y="0"/>
                  </a:lnTo>
                  <a:lnTo>
                    <a:pt x="0" y="4"/>
                  </a:lnTo>
                  <a:lnTo>
                    <a:pt x="0" y="9"/>
                  </a:lnTo>
                  <a:lnTo>
                    <a:pt x="2" y="9"/>
                  </a:lnTo>
                  <a:lnTo>
                    <a:pt x="4"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85" name="Freeform 192"/>
            <p:cNvSpPr>
              <a:spLocks/>
            </p:cNvSpPr>
            <p:nvPr/>
          </p:nvSpPr>
          <p:spPr bwMode="auto">
            <a:xfrm>
              <a:off x="1735" y="3302"/>
              <a:ext cx="11" cy="11"/>
            </a:xfrm>
            <a:custGeom>
              <a:avLst/>
              <a:gdLst/>
              <a:ahLst/>
              <a:cxnLst>
                <a:cxn ang="0">
                  <a:pos x="5" y="0"/>
                </a:cxn>
                <a:cxn ang="0">
                  <a:pos x="3" y="0"/>
                </a:cxn>
                <a:cxn ang="0">
                  <a:pos x="0" y="4"/>
                </a:cxn>
                <a:cxn ang="0">
                  <a:pos x="0" y="9"/>
                </a:cxn>
                <a:cxn ang="0">
                  <a:pos x="1"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1"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86" name="Freeform 193"/>
            <p:cNvSpPr>
              <a:spLocks/>
            </p:cNvSpPr>
            <p:nvPr/>
          </p:nvSpPr>
          <p:spPr bwMode="auto">
            <a:xfrm>
              <a:off x="1756"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87" name="Freeform 194"/>
            <p:cNvSpPr>
              <a:spLocks/>
            </p:cNvSpPr>
            <p:nvPr/>
          </p:nvSpPr>
          <p:spPr bwMode="auto">
            <a:xfrm>
              <a:off x="1778"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88" name="Freeform 195"/>
            <p:cNvSpPr>
              <a:spLocks/>
            </p:cNvSpPr>
            <p:nvPr/>
          </p:nvSpPr>
          <p:spPr bwMode="auto">
            <a:xfrm>
              <a:off x="1800" y="3302"/>
              <a:ext cx="11" cy="11"/>
            </a:xfrm>
            <a:custGeom>
              <a:avLst/>
              <a:gdLst/>
              <a:ahLst/>
              <a:cxnLst>
                <a:cxn ang="0">
                  <a:pos x="5"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4" y="0"/>
                  </a:lnTo>
                  <a:lnTo>
                    <a:pt x="0" y="4"/>
                  </a:lnTo>
                  <a:lnTo>
                    <a:pt x="0" y="9"/>
                  </a:lnTo>
                  <a:lnTo>
                    <a:pt x="2" y="9"/>
                  </a:lnTo>
                  <a:lnTo>
                    <a:pt x="4"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89" name="Freeform 196"/>
            <p:cNvSpPr>
              <a:spLocks/>
            </p:cNvSpPr>
            <p:nvPr/>
          </p:nvSpPr>
          <p:spPr bwMode="auto">
            <a:xfrm>
              <a:off x="1822" y="3302"/>
              <a:ext cx="11" cy="11"/>
            </a:xfrm>
            <a:custGeom>
              <a:avLst/>
              <a:gdLst/>
              <a:ahLst/>
              <a:cxnLst>
                <a:cxn ang="0">
                  <a:pos x="5" y="0"/>
                </a:cxn>
                <a:cxn ang="0">
                  <a:pos x="3" y="0"/>
                </a:cxn>
                <a:cxn ang="0">
                  <a:pos x="0" y="4"/>
                </a:cxn>
                <a:cxn ang="0">
                  <a:pos x="0" y="9"/>
                </a:cxn>
                <a:cxn ang="0">
                  <a:pos x="1"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1"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90" name="Freeform 197"/>
            <p:cNvSpPr>
              <a:spLocks/>
            </p:cNvSpPr>
            <p:nvPr/>
          </p:nvSpPr>
          <p:spPr bwMode="auto">
            <a:xfrm>
              <a:off x="1843"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91" name="Freeform 198"/>
            <p:cNvSpPr>
              <a:spLocks/>
            </p:cNvSpPr>
            <p:nvPr/>
          </p:nvSpPr>
          <p:spPr bwMode="auto">
            <a:xfrm>
              <a:off x="1865"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92" name="Freeform 199"/>
            <p:cNvSpPr>
              <a:spLocks/>
            </p:cNvSpPr>
            <p:nvPr/>
          </p:nvSpPr>
          <p:spPr bwMode="auto">
            <a:xfrm>
              <a:off x="1887" y="3302"/>
              <a:ext cx="11" cy="11"/>
            </a:xfrm>
            <a:custGeom>
              <a:avLst/>
              <a:gdLst/>
              <a:ahLst/>
              <a:cxnLst>
                <a:cxn ang="0">
                  <a:pos x="5"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4" y="0"/>
                  </a:lnTo>
                  <a:lnTo>
                    <a:pt x="0" y="4"/>
                  </a:lnTo>
                  <a:lnTo>
                    <a:pt x="0" y="9"/>
                  </a:lnTo>
                  <a:lnTo>
                    <a:pt x="2" y="9"/>
                  </a:lnTo>
                  <a:lnTo>
                    <a:pt x="4"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93" name="Freeform 200"/>
            <p:cNvSpPr>
              <a:spLocks/>
            </p:cNvSpPr>
            <p:nvPr/>
          </p:nvSpPr>
          <p:spPr bwMode="auto">
            <a:xfrm>
              <a:off x="1909" y="3302"/>
              <a:ext cx="11" cy="11"/>
            </a:xfrm>
            <a:custGeom>
              <a:avLst/>
              <a:gdLst/>
              <a:ahLst/>
              <a:cxnLst>
                <a:cxn ang="0">
                  <a:pos x="5" y="0"/>
                </a:cxn>
                <a:cxn ang="0">
                  <a:pos x="3" y="0"/>
                </a:cxn>
                <a:cxn ang="0">
                  <a:pos x="0" y="4"/>
                </a:cxn>
                <a:cxn ang="0">
                  <a:pos x="0" y="9"/>
                </a:cxn>
                <a:cxn ang="0">
                  <a:pos x="1"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1"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94" name="Freeform 201"/>
            <p:cNvSpPr>
              <a:spLocks/>
            </p:cNvSpPr>
            <p:nvPr/>
          </p:nvSpPr>
          <p:spPr bwMode="auto">
            <a:xfrm>
              <a:off x="1930"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95" name="Freeform 202"/>
            <p:cNvSpPr>
              <a:spLocks/>
            </p:cNvSpPr>
            <p:nvPr/>
          </p:nvSpPr>
          <p:spPr bwMode="auto">
            <a:xfrm>
              <a:off x="1952"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96" name="Freeform 203"/>
            <p:cNvSpPr>
              <a:spLocks/>
            </p:cNvSpPr>
            <p:nvPr/>
          </p:nvSpPr>
          <p:spPr bwMode="auto">
            <a:xfrm>
              <a:off x="1974" y="3302"/>
              <a:ext cx="11" cy="11"/>
            </a:xfrm>
            <a:custGeom>
              <a:avLst/>
              <a:gdLst/>
              <a:ahLst/>
              <a:cxnLst>
                <a:cxn ang="0">
                  <a:pos x="5"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4" y="0"/>
                  </a:lnTo>
                  <a:lnTo>
                    <a:pt x="0" y="4"/>
                  </a:lnTo>
                  <a:lnTo>
                    <a:pt x="0" y="9"/>
                  </a:lnTo>
                  <a:lnTo>
                    <a:pt x="2" y="9"/>
                  </a:lnTo>
                  <a:lnTo>
                    <a:pt x="4"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97" name="Freeform 204"/>
            <p:cNvSpPr>
              <a:spLocks/>
            </p:cNvSpPr>
            <p:nvPr/>
          </p:nvSpPr>
          <p:spPr bwMode="auto">
            <a:xfrm>
              <a:off x="1996" y="3302"/>
              <a:ext cx="11" cy="11"/>
            </a:xfrm>
            <a:custGeom>
              <a:avLst/>
              <a:gdLst/>
              <a:ahLst/>
              <a:cxnLst>
                <a:cxn ang="0">
                  <a:pos x="5" y="0"/>
                </a:cxn>
                <a:cxn ang="0">
                  <a:pos x="3" y="0"/>
                </a:cxn>
                <a:cxn ang="0">
                  <a:pos x="0" y="4"/>
                </a:cxn>
                <a:cxn ang="0">
                  <a:pos x="0" y="9"/>
                </a:cxn>
                <a:cxn ang="0">
                  <a:pos x="1"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1"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198" name="Freeform 205"/>
            <p:cNvSpPr>
              <a:spLocks/>
            </p:cNvSpPr>
            <p:nvPr/>
          </p:nvSpPr>
          <p:spPr bwMode="auto">
            <a:xfrm>
              <a:off x="2017"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199" name="Freeform 206"/>
            <p:cNvSpPr>
              <a:spLocks/>
            </p:cNvSpPr>
            <p:nvPr/>
          </p:nvSpPr>
          <p:spPr bwMode="auto">
            <a:xfrm>
              <a:off x="2039"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200" name="Freeform 207"/>
            <p:cNvSpPr>
              <a:spLocks/>
            </p:cNvSpPr>
            <p:nvPr/>
          </p:nvSpPr>
          <p:spPr bwMode="auto">
            <a:xfrm>
              <a:off x="2061" y="3302"/>
              <a:ext cx="11" cy="11"/>
            </a:xfrm>
            <a:custGeom>
              <a:avLst/>
              <a:gdLst/>
              <a:ahLst/>
              <a:cxnLst>
                <a:cxn ang="0">
                  <a:pos x="5"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4" y="0"/>
                  </a:lnTo>
                  <a:lnTo>
                    <a:pt x="0" y="4"/>
                  </a:lnTo>
                  <a:lnTo>
                    <a:pt x="0" y="9"/>
                  </a:lnTo>
                  <a:lnTo>
                    <a:pt x="2" y="9"/>
                  </a:lnTo>
                  <a:lnTo>
                    <a:pt x="4"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01" name="Freeform 208"/>
            <p:cNvSpPr>
              <a:spLocks/>
            </p:cNvSpPr>
            <p:nvPr/>
          </p:nvSpPr>
          <p:spPr bwMode="auto">
            <a:xfrm>
              <a:off x="2083" y="3302"/>
              <a:ext cx="11" cy="11"/>
            </a:xfrm>
            <a:custGeom>
              <a:avLst/>
              <a:gdLst/>
              <a:ahLst/>
              <a:cxnLst>
                <a:cxn ang="0">
                  <a:pos x="5" y="0"/>
                </a:cxn>
                <a:cxn ang="0">
                  <a:pos x="3" y="0"/>
                </a:cxn>
                <a:cxn ang="0">
                  <a:pos x="0" y="4"/>
                </a:cxn>
                <a:cxn ang="0">
                  <a:pos x="0" y="9"/>
                </a:cxn>
                <a:cxn ang="0">
                  <a:pos x="1"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1"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02" name="Freeform 209"/>
            <p:cNvSpPr>
              <a:spLocks/>
            </p:cNvSpPr>
            <p:nvPr/>
          </p:nvSpPr>
          <p:spPr bwMode="auto">
            <a:xfrm>
              <a:off x="2104"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203" name="Freeform 210"/>
            <p:cNvSpPr>
              <a:spLocks/>
            </p:cNvSpPr>
            <p:nvPr/>
          </p:nvSpPr>
          <p:spPr bwMode="auto">
            <a:xfrm>
              <a:off x="2126"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204" name="Freeform 211"/>
            <p:cNvSpPr>
              <a:spLocks/>
            </p:cNvSpPr>
            <p:nvPr/>
          </p:nvSpPr>
          <p:spPr bwMode="auto">
            <a:xfrm>
              <a:off x="2148" y="3302"/>
              <a:ext cx="11" cy="11"/>
            </a:xfrm>
            <a:custGeom>
              <a:avLst/>
              <a:gdLst/>
              <a:ahLst/>
              <a:cxnLst>
                <a:cxn ang="0">
                  <a:pos x="5"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4" y="0"/>
                  </a:lnTo>
                  <a:lnTo>
                    <a:pt x="0" y="4"/>
                  </a:lnTo>
                  <a:lnTo>
                    <a:pt x="0" y="9"/>
                  </a:lnTo>
                  <a:lnTo>
                    <a:pt x="2" y="9"/>
                  </a:lnTo>
                  <a:lnTo>
                    <a:pt x="4"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05" name="Freeform 212"/>
            <p:cNvSpPr>
              <a:spLocks/>
            </p:cNvSpPr>
            <p:nvPr/>
          </p:nvSpPr>
          <p:spPr bwMode="auto">
            <a:xfrm>
              <a:off x="2170" y="3302"/>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06" name="Freeform 213"/>
            <p:cNvSpPr>
              <a:spLocks/>
            </p:cNvSpPr>
            <p:nvPr/>
          </p:nvSpPr>
          <p:spPr bwMode="auto">
            <a:xfrm>
              <a:off x="2191" y="3302"/>
              <a:ext cx="11" cy="11"/>
            </a:xfrm>
            <a:custGeom>
              <a:avLst/>
              <a:gdLst/>
              <a:ahLst/>
              <a:cxnLst>
                <a:cxn ang="0">
                  <a:pos x="6" y="0"/>
                </a:cxn>
                <a:cxn ang="0">
                  <a:pos x="4" y="0"/>
                </a:cxn>
                <a:cxn ang="0">
                  <a:pos x="0" y="4"/>
                </a:cxn>
                <a:cxn ang="0">
                  <a:pos x="0" y="9"/>
                </a:cxn>
                <a:cxn ang="0">
                  <a:pos x="2" y="9"/>
                </a:cxn>
                <a:cxn ang="0">
                  <a:pos x="4" y="11"/>
                </a:cxn>
                <a:cxn ang="0">
                  <a:pos x="10" y="11"/>
                </a:cxn>
                <a:cxn ang="0">
                  <a:pos x="10" y="9"/>
                </a:cxn>
                <a:cxn ang="0">
                  <a:pos x="11" y="9"/>
                </a:cxn>
                <a:cxn ang="0">
                  <a:pos x="11" y="4"/>
                </a:cxn>
                <a:cxn ang="0">
                  <a:pos x="10" y="2"/>
                </a:cxn>
                <a:cxn ang="0">
                  <a:pos x="10" y="0"/>
                </a:cxn>
                <a:cxn ang="0">
                  <a:pos x="6" y="0"/>
                </a:cxn>
              </a:cxnLst>
              <a:rect l="0" t="0" r="r" b="b"/>
              <a:pathLst>
                <a:path w="11" h="11">
                  <a:moveTo>
                    <a:pt x="6" y="0"/>
                  </a:moveTo>
                  <a:lnTo>
                    <a:pt x="4" y="0"/>
                  </a:lnTo>
                  <a:lnTo>
                    <a:pt x="0" y="4"/>
                  </a:lnTo>
                  <a:lnTo>
                    <a:pt x="0" y="9"/>
                  </a:lnTo>
                  <a:lnTo>
                    <a:pt x="2" y="9"/>
                  </a:lnTo>
                  <a:lnTo>
                    <a:pt x="4" y="11"/>
                  </a:lnTo>
                  <a:lnTo>
                    <a:pt x="10" y="11"/>
                  </a:lnTo>
                  <a:lnTo>
                    <a:pt x="10" y="9"/>
                  </a:lnTo>
                  <a:lnTo>
                    <a:pt x="11" y="9"/>
                  </a:lnTo>
                  <a:lnTo>
                    <a:pt x="11" y="4"/>
                  </a:lnTo>
                  <a:lnTo>
                    <a:pt x="10" y="2"/>
                  </a:lnTo>
                  <a:lnTo>
                    <a:pt x="10" y="0"/>
                  </a:lnTo>
                  <a:lnTo>
                    <a:pt x="6" y="0"/>
                  </a:lnTo>
                  <a:close/>
                </a:path>
              </a:pathLst>
            </a:custGeom>
            <a:solidFill>
              <a:srgbClr val="FFFFFF"/>
            </a:solidFill>
            <a:ln w="9525">
              <a:noFill/>
              <a:round/>
              <a:headEnd/>
              <a:tailEnd/>
            </a:ln>
          </p:spPr>
          <p:txBody>
            <a:bodyPr/>
            <a:lstStyle/>
            <a:p>
              <a:endParaRPr lang="ar-IQ"/>
            </a:p>
          </p:txBody>
        </p:sp>
        <p:sp>
          <p:nvSpPr>
            <p:cNvPr id="207" name="Freeform 214"/>
            <p:cNvSpPr>
              <a:spLocks/>
            </p:cNvSpPr>
            <p:nvPr/>
          </p:nvSpPr>
          <p:spPr bwMode="auto">
            <a:xfrm>
              <a:off x="2213"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208" name="Freeform 215"/>
            <p:cNvSpPr>
              <a:spLocks/>
            </p:cNvSpPr>
            <p:nvPr/>
          </p:nvSpPr>
          <p:spPr bwMode="auto">
            <a:xfrm>
              <a:off x="2235" y="3302"/>
              <a:ext cx="11" cy="11"/>
            </a:xfrm>
            <a:custGeom>
              <a:avLst/>
              <a:gdLst/>
              <a:ahLst/>
              <a:cxnLst>
                <a:cxn ang="0">
                  <a:pos x="5"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4" y="0"/>
                  </a:lnTo>
                  <a:lnTo>
                    <a:pt x="0" y="4"/>
                  </a:lnTo>
                  <a:lnTo>
                    <a:pt x="0" y="9"/>
                  </a:lnTo>
                  <a:lnTo>
                    <a:pt x="2" y="9"/>
                  </a:lnTo>
                  <a:lnTo>
                    <a:pt x="4"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09" name="Freeform 216"/>
            <p:cNvSpPr>
              <a:spLocks/>
            </p:cNvSpPr>
            <p:nvPr/>
          </p:nvSpPr>
          <p:spPr bwMode="auto">
            <a:xfrm>
              <a:off x="2257" y="3302"/>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10" name="Freeform 217"/>
            <p:cNvSpPr>
              <a:spLocks/>
            </p:cNvSpPr>
            <p:nvPr/>
          </p:nvSpPr>
          <p:spPr bwMode="auto">
            <a:xfrm>
              <a:off x="2278" y="3302"/>
              <a:ext cx="11" cy="11"/>
            </a:xfrm>
            <a:custGeom>
              <a:avLst/>
              <a:gdLst/>
              <a:ahLst/>
              <a:cxnLst>
                <a:cxn ang="0">
                  <a:pos x="6" y="0"/>
                </a:cxn>
                <a:cxn ang="0">
                  <a:pos x="4" y="0"/>
                </a:cxn>
                <a:cxn ang="0">
                  <a:pos x="0" y="4"/>
                </a:cxn>
                <a:cxn ang="0">
                  <a:pos x="0" y="9"/>
                </a:cxn>
                <a:cxn ang="0">
                  <a:pos x="2" y="9"/>
                </a:cxn>
                <a:cxn ang="0">
                  <a:pos x="4" y="11"/>
                </a:cxn>
                <a:cxn ang="0">
                  <a:pos x="10" y="11"/>
                </a:cxn>
                <a:cxn ang="0">
                  <a:pos x="10" y="9"/>
                </a:cxn>
                <a:cxn ang="0">
                  <a:pos x="11" y="9"/>
                </a:cxn>
                <a:cxn ang="0">
                  <a:pos x="11" y="4"/>
                </a:cxn>
                <a:cxn ang="0">
                  <a:pos x="10" y="2"/>
                </a:cxn>
                <a:cxn ang="0">
                  <a:pos x="10" y="0"/>
                </a:cxn>
                <a:cxn ang="0">
                  <a:pos x="6" y="0"/>
                </a:cxn>
              </a:cxnLst>
              <a:rect l="0" t="0" r="r" b="b"/>
              <a:pathLst>
                <a:path w="11" h="11">
                  <a:moveTo>
                    <a:pt x="6" y="0"/>
                  </a:moveTo>
                  <a:lnTo>
                    <a:pt x="4" y="0"/>
                  </a:lnTo>
                  <a:lnTo>
                    <a:pt x="0" y="4"/>
                  </a:lnTo>
                  <a:lnTo>
                    <a:pt x="0" y="9"/>
                  </a:lnTo>
                  <a:lnTo>
                    <a:pt x="2" y="9"/>
                  </a:lnTo>
                  <a:lnTo>
                    <a:pt x="4" y="11"/>
                  </a:lnTo>
                  <a:lnTo>
                    <a:pt x="10" y="11"/>
                  </a:lnTo>
                  <a:lnTo>
                    <a:pt x="10" y="9"/>
                  </a:lnTo>
                  <a:lnTo>
                    <a:pt x="11" y="9"/>
                  </a:lnTo>
                  <a:lnTo>
                    <a:pt x="11" y="4"/>
                  </a:lnTo>
                  <a:lnTo>
                    <a:pt x="10" y="2"/>
                  </a:lnTo>
                  <a:lnTo>
                    <a:pt x="10" y="0"/>
                  </a:lnTo>
                  <a:lnTo>
                    <a:pt x="6" y="0"/>
                  </a:lnTo>
                  <a:close/>
                </a:path>
              </a:pathLst>
            </a:custGeom>
            <a:solidFill>
              <a:srgbClr val="FFFFFF"/>
            </a:solidFill>
            <a:ln w="9525">
              <a:noFill/>
              <a:round/>
              <a:headEnd/>
              <a:tailEnd/>
            </a:ln>
          </p:spPr>
          <p:txBody>
            <a:bodyPr/>
            <a:lstStyle/>
            <a:p>
              <a:endParaRPr lang="ar-IQ"/>
            </a:p>
          </p:txBody>
        </p:sp>
        <p:sp>
          <p:nvSpPr>
            <p:cNvPr id="211" name="Freeform 218"/>
            <p:cNvSpPr>
              <a:spLocks/>
            </p:cNvSpPr>
            <p:nvPr/>
          </p:nvSpPr>
          <p:spPr bwMode="auto">
            <a:xfrm>
              <a:off x="2300"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212" name="Freeform 219"/>
            <p:cNvSpPr>
              <a:spLocks/>
            </p:cNvSpPr>
            <p:nvPr/>
          </p:nvSpPr>
          <p:spPr bwMode="auto">
            <a:xfrm>
              <a:off x="2322" y="3302"/>
              <a:ext cx="11" cy="11"/>
            </a:xfrm>
            <a:custGeom>
              <a:avLst/>
              <a:gdLst/>
              <a:ahLst/>
              <a:cxnLst>
                <a:cxn ang="0">
                  <a:pos x="5"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4" y="0"/>
                  </a:lnTo>
                  <a:lnTo>
                    <a:pt x="0" y="4"/>
                  </a:lnTo>
                  <a:lnTo>
                    <a:pt x="0" y="9"/>
                  </a:lnTo>
                  <a:lnTo>
                    <a:pt x="2" y="9"/>
                  </a:lnTo>
                  <a:lnTo>
                    <a:pt x="4"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13" name="Freeform 220"/>
            <p:cNvSpPr>
              <a:spLocks/>
            </p:cNvSpPr>
            <p:nvPr/>
          </p:nvSpPr>
          <p:spPr bwMode="auto">
            <a:xfrm>
              <a:off x="2344" y="3302"/>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14" name="Freeform 221"/>
            <p:cNvSpPr>
              <a:spLocks/>
            </p:cNvSpPr>
            <p:nvPr/>
          </p:nvSpPr>
          <p:spPr bwMode="auto">
            <a:xfrm>
              <a:off x="2365" y="3302"/>
              <a:ext cx="11" cy="11"/>
            </a:xfrm>
            <a:custGeom>
              <a:avLst/>
              <a:gdLst/>
              <a:ahLst/>
              <a:cxnLst>
                <a:cxn ang="0">
                  <a:pos x="6" y="0"/>
                </a:cxn>
                <a:cxn ang="0">
                  <a:pos x="4" y="0"/>
                </a:cxn>
                <a:cxn ang="0">
                  <a:pos x="0" y="4"/>
                </a:cxn>
                <a:cxn ang="0">
                  <a:pos x="0" y="9"/>
                </a:cxn>
                <a:cxn ang="0">
                  <a:pos x="2" y="9"/>
                </a:cxn>
                <a:cxn ang="0">
                  <a:pos x="4" y="11"/>
                </a:cxn>
                <a:cxn ang="0">
                  <a:pos x="10" y="11"/>
                </a:cxn>
                <a:cxn ang="0">
                  <a:pos x="10" y="9"/>
                </a:cxn>
                <a:cxn ang="0">
                  <a:pos x="11" y="9"/>
                </a:cxn>
                <a:cxn ang="0">
                  <a:pos x="11" y="4"/>
                </a:cxn>
                <a:cxn ang="0">
                  <a:pos x="10" y="2"/>
                </a:cxn>
                <a:cxn ang="0">
                  <a:pos x="10" y="0"/>
                </a:cxn>
                <a:cxn ang="0">
                  <a:pos x="6" y="0"/>
                </a:cxn>
              </a:cxnLst>
              <a:rect l="0" t="0" r="r" b="b"/>
              <a:pathLst>
                <a:path w="11" h="11">
                  <a:moveTo>
                    <a:pt x="6" y="0"/>
                  </a:moveTo>
                  <a:lnTo>
                    <a:pt x="4" y="0"/>
                  </a:lnTo>
                  <a:lnTo>
                    <a:pt x="0" y="4"/>
                  </a:lnTo>
                  <a:lnTo>
                    <a:pt x="0" y="9"/>
                  </a:lnTo>
                  <a:lnTo>
                    <a:pt x="2" y="9"/>
                  </a:lnTo>
                  <a:lnTo>
                    <a:pt x="4" y="11"/>
                  </a:lnTo>
                  <a:lnTo>
                    <a:pt x="10" y="11"/>
                  </a:lnTo>
                  <a:lnTo>
                    <a:pt x="10" y="9"/>
                  </a:lnTo>
                  <a:lnTo>
                    <a:pt x="11" y="9"/>
                  </a:lnTo>
                  <a:lnTo>
                    <a:pt x="11" y="4"/>
                  </a:lnTo>
                  <a:lnTo>
                    <a:pt x="10" y="2"/>
                  </a:lnTo>
                  <a:lnTo>
                    <a:pt x="10" y="0"/>
                  </a:lnTo>
                  <a:lnTo>
                    <a:pt x="6" y="0"/>
                  </a:lnTo>
                  <a:close/>
                </a:path>
              </a:pathLst>
            </a:custGeom>
            <a:solidFill>
              <a:srgbClr val="FFFFFF"/>
            </a:solidFill>
            <a:ln w="9525">
              <a:noFill/>
              <a:round/>
              <a:headEnd/>
              <a:tailEnd/>
            </a:ln>
          </p:spPr>
          <p:txBody>
            <a:bodyPr/>
            <a:lstStyle/>
            <a:p>
              <a:endParaRPr lang="ar-IQ"/>
            </a:p>
          </p:txBody>
        </p:sp>
        <p:sp>
          <p:nvSpPr>
            <p:cNvPr id="215" name="Freeform 222"/>
            <p:cNvSpPr>
              <a:spLocks/>
            </p:cNvSpPr>
            <p:nvPr/>
          </p:nvSpPr>
          <p:spPr bwMode="auto">
            <a:xfrm>
              <a:off x="2387"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216" name="Freeform 223"/>
            <p:cNvSpPr>
              <a:spLocks/>
            </p:cNvSpPr>
            <p:nvPr/>
          </p:nvSpPr>
          <p:spPr bwMode="auto">
            <a:xfrm>
              <a:off x="2409" y="3302"/>
              <a:ext cx="11" cy="11"/>
            </a:xfrm>
            <a:custGeom>
              <a:avLst/>
              <a:gdLst/>
              <a:ahLst/>
              <a:cxnLst>
                <a:cxn ang="0">
                  <a:pos x="5"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4" y="0"/>
                  </a:lnTo>
                  <a:lnTo>
                    <a:pt x="0" y="4"/>
                  </a:lnTo>
                  <a:lnTo>
                    <a:pt x="0" y="9"/>
                  </a:lnTo>
                  <a:lnTo>
                    <a:pt x="2" y="9"/>
                  </a:lnTo>
                  <a:lnTo>
                    <a:pt x="4"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17" name="Freeform 224"/>
            <p:cNvSpPr>
              <a:spLocks/>
            </p:cNvSpPr>
            <p:nvPr/>
          </p:nvSpPr>
          <p:spPr bwMode="auto">
            <a:xfrm>
              <a:off x="2431" y="3302"/>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18" name="Freeform 225"/>
            <p:cNvSpPr>
              <a:spLocks/>
            </p:cNvSpPr>
            <p:nvPr/>
          </p:nvSpPr>
          <p:spPr bwMode="auto">
            <a:xfrm>
              <a:off x="2452" y="3302"/>
              <a:ext cx="11" cy="11"/>
            </a:xfrm>
            <a:custGeom>
              <a:avLst/>
              <a:gdLst/>
              <a:ahLst/>
              <a:cxnLst>
                <a:cxn ang="0">
                  <a:pos x="6" y="0"/>
                </a:cxn>
                <a:cxn ang="0">
                  <a:pos x="4" y="0"/>
                </a:cxn>
                <a:cxn ang="0">
                  <a:pos x="0" y="4"/>
                </a:cxn>
                <a:cxn ang="0">
                  <a:pos x="0" y="9"/>
                </a:cxn>
                <a:cxn ang="0">
                  <a:pos x="2" y="9"/>
                </a:cxn>
                <a:cxn ang="0">
                  <a:pos x="4" y="11"/>
                </a:cxn>
                <a:cxn ang="0">
                  <a:pos x="10" y="11"/>
                </a:cxn>
                <a:cxn ang="0">
                  <a:pos x="10" y="9"/>
                </a:cxn>
                <a:cxn ang="0">
                  <a:pos x="11" y="9"/>
                </a:cxn>
                <a:cxn ang="0">
                  <a:pos x="11" y="4"/>
                </a:cxn>
                <a:cxn ang="0">
                  <a:pos x="10" y="2"/>
                </a:cxn>
                <a:cxn ang="0">
                  <a:pos x="10" y="0"/>
                </a:cxn>
                <a:cxn ang="0">
                  <a:pos x="6" y="0"/>
                </a:cxn>
              </a:cxnLst>
              <a:rect l="0" t="0" r="r" b="b"/>
              <a:pathLst>
                <a:path w="11" h="11">
                  <a:moveTo>
                    <a:pt x="6" y="0"/>
                  </a:moveTo>
                  <a:lnTo>
                    <a:pt x="4" y="0"/>
                  </a:lnTo>
                  <a:lnTo>
                    <a:pt x="0" y="4"/>
                  </a:lnTo>
                  <a:lnTo>
                    <a:pt x="0" y="9"/>
                  </a:lnTo>
                  <a:lnTo>
                    <a:pt x="2" y="9"/>
                  </a:lnTo>
                  <a:lnTo>
                    <a:pt x="4" y="11"/>
                  </a:lnTo>
                  <a:lnTo>
                    <a:pt x="10" y="11"/>
                  </a:lnTo>
                  <a:lnTo>
                    <a:pt x="10" y="9"/>
                  </a:lnTo>
                  <a:lnTo>
                    <a:pt x="11" y="9"/>
                  </a:lnTo>
                  <a:lnTo>
                    <a:pt x="11" y="4"/>
                  </a:lnTo>
                  <a:lnTo>
                    <a:pt x="10" y="2"/>
                  </a:lnTo>
                  <a:lnTo>
                    <a:pt x="10" y="0"/>
                  </a:lnTo>
                  <a:lnTo>
                    <a:pt x="6" y="0"/>
                  </a:lnTo>
                  <a:close/>
                </a:path>
              </a:pathLst>
            </a:custGeom>
            <a:solidFill>
              <a:srgbClr val="FFFFFF"/>
            </a:solidFill>
            <a:ln w="9525">
              <a:noFill/>
              <a:round/>
              <a:headEnd/>
              <a:tailEnd/>
            </a:ln>
          </p:spPr>
          <p:txBody>
            <a:bodyPr/>
            <a:lstStyle/>
            <a:p>
              <a:endParaRPr lang="ar-IQ"/>
            </a:p>
          </p:txBody>
        </p:sp>
        <p:sp>
          <p:nvSpPr>
            <p:cNvPr id="219" name="Freeform 226"/>
            <p:cNvSpPr>
              <a:spLocks/>
            </p:cNvSpPr>
            <p:nvPr/>
          </p:nvSpPr>
          <p:spPr bwMode="auto">
            <a:xfrm>
              <a:off x="2474"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220" name="Freeform 227"/>
            <p:cNvSpPr>
              <a:spLocks/>
            </p:cNvSpPr>
            <p:nvPr/>
          </p:nvSpPr>
          <p:spPr bwMode="auto">
            <a:xfrm>
              <a:off x="2496" y="3302"/>
              <a:ext cx="11" cy="11"/>
            </a:xfrm>
            <a:custGeom>
              <a:avLst/>
              <a:gdLst/>
              <a:ahLst/>
              <a:cxnLst>
                <a:cxn ang="0">
                  <a:pos x="5"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4" y="0"/>
                  </a:lnTo>
                  <a:lnTo>
                    <a:pt x="0" y="4"/>
                  </a:lnTo>
                  <a:lnTo>
                    <a:pt x="0" y="9"/>
                  </a:lnTo>
                  <a:lnTo>
                    <a:pt x="2" y="9"/>
                  </a:lnTo>
                  <a:lnTo>
                    <a:pt x="4"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21" name="Freeform 228"/>
            <p:cNvSpPr>
              <a:spLocks/>
            </p:cNvSpPr>
            <p:nvPr/>
          </p:nvSpPr>
          <p:spPr bwMode="auto">
            <a:xfrm>
              <a:off x="2518" y="3302"/>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22" name="Freeform 229"/>
            <p:cNvSpPr>
              <a:spLocks/>
            </p:cNvSpPr>
            <p:nvPr/>
          </p:nvSpPr>
          <p:spPr bwMode="auto">
            <a:xfrm>
              <a:off x="2539" y="3302"/>
              <a:ext cx="11" cy="11"/>
            </a:xfrm>
            <a:custGeom>
              <a:avLst/>
              <a:gdLst/>
              <a:ahLst/>
              <a:cxnLst>
                <a:cxn ang="0">
                  <a:pos x="6" y="0"/>
                </a:cxn>
                <a:cxn ang="0">
                  <a:pos x="4" y="0"/>
                </a:cxn>
                <a:cxn ang="0">
                  <a:pos x="0" y="4"/>
                </a:cxn>
                <a:cxn ang="0">
                  <a:pos x="0" y="9"/>
                </a:cxn>
                <a:cxn ang="0">
                  <a:pos x="2" y="9"/>
                </a:cxn>
                <a:cxn ang="0">
                  <a:pos x="4" y="11"/>
                </a:cxn>
                <a:cxn ang="0">
                  <a:pos x="10" y="11"/>
                </a:cxn>
                <a:cxn ang="0">
                  <a:pos x="10" y="9"/>
                </a:cxn>
                <a:cxn ang="0">
                  <a:pos x="11" y="9"/>
                </a:cxn>
                <a:cxn ang="0">
                  <a:pos x="11" y="4"/>
                </a:cxn>
                <a:cxn ang="0">
                  <a:pos x="10" y="2"/>
                </a:cxn>
                <a:cxn ang="0">
                  <a:pos x="10" y="0"/>
                </a:cxn>
                <a:cxn ang="0">
                  <a:pos x="6" y="0"/>
                </a:cxn>
              </a:cxnLst>
              <a:rect l="0" t="0" r="r" b="b"/>
              <a:pathLst>
                <a:path w="11" h="11">
                  <a:moveTo>
                    <a:pt x="6" y="0"/>
                  </a:moveTo>
                  <a:lnTo>
                    <a:pt x="4" y="0"/>
                  </a:lnTo>
                  <a:lnTo>
                    <a:pt x="0" y="4"/>
                  </a:lnTo>
                  <a:lnTo>
                    <a:pt x="0" y="9"/>
                  </a:lnTo>
                  <a:lnTo>
                    <a:pt x="2" y="9"/>
                  </a:lnTo>
                  <a:lnTo>
                    <a:pt x="4" y="11"/>
                  </a:lnTo>
                  <a:lnTo>
                    <a:pt x="10" y="11"/>
                  </a:lnTo>
                  <a:lnTo>
                    <a:pt x="10" y="9"/>
                  </a:lnTo>
                  <a:lnTo>
                    <a:pt x="11" y="9"/>
                  </a:lnTo>
                  <a:lnTo>
                    <a:pt x="11" y="4"/>
                  </a:lnTo>
                  <a:lnTo>
                    <a:pt x="10" y="2"/>
                  </a:lnTo>
                  <a:lnTo>
                    <a:pt x="10" y="0"/>
                  </a:lnTo>
                  <a:lnTo>
                    <a:pt x="6" y="0"/>
                  </a:lnTo>
                  <a:close/>
                </a:path>
              </a:pathLst>
            </a:custGeom>
            <a:solidFill>
              <a:srgbClr val="FFFFFF"/>
            </a:solidFill>
            <a:ln w="9525">
              <a:noFill/>
              <a:round/>
              <a:headEnd/>
              <a:tailEnd/>
            </a:ln>
          </p:spPr>
          <p:txBody>
            <a:bodyPr/>
            <a:lstStyle/>
            <a:p>
              <a:endParaRPr lang="ar-IQ"/>
            </a:p>
          </p:txBody>
        </p:sp>
        <p:sp>
          <p:nvSpPr>
            <p:cNvPr id="223" name="Freeform 230"/>
            <p:cNvSpPr>
              <a:spLocks/>
            </p:cNvSpPr>
            <p:nvPr/>
          </p:nvSpPr>
          <p:spPr bwMode="auto">
            <a:xfrm>
              <a:off x="2561"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224" name="Freeform 231"/>
            <p:cNvSpPr>
              <a:spLocks/>
            </p:cNvSpPr>
            <p:nvPr/>
          </p:nvSpPr>
          <p:spPr bwMode="auto">
            <a:xfrm>
              <a:off x="2583" y="3302"/>
              <a:ext cx="11" cy="11"/>
            </a:xfrm>
            <a:custGeom>
              <a:avLst/>
              <a:gdLst/>
              <a:ahLst/>
              <a:cxnLst>
                <a:cxn ang="0">
                  <a:pos x="5"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4" y="0"/>
                  </a:lnTo>
                  <a:lnTo>
                    <a:pt x="0" y="4"/>
                  </a:lnTo>
                  <a:lnTo>
                    <a:pt x="0" y="9"/>
                  </a:lnTo>
                  <a:lnTo>
                    <a:pt x="2" y="9"/>
                  </a:lnTo>
                  <a:lnTo>
                    <a:pt x="4"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25" name="Freeform 232"/>
            <p:cNvSpPr>
              <a:spLocks/>
            </p:cNvSpPr>
            <p:nvPr/>
          </p:nvSpPr>
          <p:spPr bwMode="auto">
            <a:xfrm>
              <a:off x="2605" y="3302"/>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26" name="Freeform 233"/>
            <p:cNvSpPr>
              <a:spLocks/>
            </p:cNvSpPr>
            <p:nvPr/>
          </p:nvSpPr>
          <p:spPr bwMode="auto">
            <a:xfrm>
              <a:off x="2626" y="3302"/>
              <a:ext cx="11" cy="11"/>
            </a:xfrm>
            <a:custGeom>
              <a:avLst/>
              <a:gdLst/>
              <a:ahLst/>
              <a:cxnLst>
                <a:cxn ang="0">
                  <a:pos x="6" y="0"/>
                </a:cxn>
                <a:cxn ang="0">
                  <a:pos x="4" y="0"/>
                </a:cxn>
                <a:cxn ang="0">
                  <a:pos x="0" y="4"/>
                </a:cxn>
                <a:cxn ang="0">
                  <a:pos x="0" y="9"/>
                </a:cxn>
                <a:cxn ang="0">
                  <a:pos x="2" y="9"/>
                </a:cxn>
                <a:cxn ang="0">
                  <a:pos x="4" y="11"/>
                </a:cxn>
                <a:cxn ang="0">
                  <a:pos x="10" y="11"/>
                </a:cxn>
                <a:cxn ang="0">
                  <a:pos x="10" y="9"/>
                </a:cxn>
                <a:cxn ang="0">
                  <a:pos x="11" y="9"/>
                </a:cxn>
                <a:cxn ang="0">
                  <a:pos x="11" y="4"/>
                </a:cxn>
                <a:cxn ang="0">
                  <a:pos x="10" y="2"/>
                </a:cxn>
                <a:cxn ang="0">
                  <a:pos x="10" y="0"/>
                </a:cxn>
                <a:cxn ang="0">
                  <a:pos x="6" y="0"/>
                </a:cxn>
              </a:cxnLst>
              <a:rect l="0" t="0" r="r" b="b"/>
              <a:pathLst>
                <a:path w="11" h="11">
                  <a:moveTo>
                    <a:pt x="6" y="0"/>
                  </a:moveTo>
                  <a:lnTo>
                    <a:pt x="4" y="0"/>
                  </a:lnTo>
                  <a:lnTo>
                    <a:pt x="0" y="4"/>
                  </a:lnTo>
                  <a:lnTo>
                    <a:pt x="0" y="9"/>
                  </a:lnTo>
                  <a:lnTo>
                    <a:pt x="2" y="9"/>
                  </a:lnTo>
                  <a:lnTo>
                    <a:pt x="4" y="11"/>
                  </a:lnTo>
                  <a:lnTo>
                    <a:pt x="10" y="11"/>
                  </a:lnTo>
                  <a:lnTo>
                    <a:pt x="10" y="9"/>
                  </a:lnTo>
                  <a:lnTo>
                    <a:pt x="11" y="9"/>
                  </a:lnTo>
                  <a:lnTo>
                    <a:pt x="11" y="4"/>
                  </a:lnTo>
                  <a:lnTo>
                    <a:pt x="10" y="2"/>
                  </a:lnTo>
                  <a:lnTo>
                    <a:pt x="10" y="0"/>
                  </a:lnTo>
                  <a:lnTo>
                    <a:pt x="6" y="0"/>
                  </a:lnTo>
                  <a:close/>
                </a:path>
              </a:pathLst>
            </a:custGeom>
            <a:solidFill>
              <a:srgbClr val="FFFFFF"/>
            </a:solidFill>
            <a:ln w="9525">
              <a:noFill/>
              <a:round/>
              <a:headEnd/>
              <a:tailEnd/>
            </a:ln>
          </p:spPr>
          <p:txBody>
            <a:bodyPr/>
            <a:lstStyle/>
            <a:p>
              <a:endParaRPr lang="ar-IQ"/>
            </a:p>
          </p:txBody>
        </p:sp>
        <p:sp>
          <p:nvSpPr>
            <p:cNvPr id="227" name="Freeform 234"/>
            <p:cNvSpPr>
              <a:spLocks/>
            </p:cNvSpPr>
            <p:nvPr/>
          </p:nvSpPr>
          <p:spPr bwMode="auto">
            <a:xfrm>
              <a:off x="2648"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228" name="Freeform 235"/>
            <p:cNvSpPr>
              <a:spLocks/>
            </p:cNvSpPr>
            <p:nvPr/>
          </p:nvSpPr>
          <p:spPr bwMode="auto">
            <a:xfrm>
              <a:off x="2670" y="3302"/>
              <a:ext cx="11" cy="11"/>
            </a:xfrm>
            <a:custGeom>
              <a:avLst/>
              <a:gdLst/>
              <a:ahLst/>
              <a:cxnLst>
                <a:cxn ang="0">
                  <a:pos x="5"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4" y="0"/>
                  </a:lnTo>
                  <a:lnTo>
                    <a:pt x="0" y="4"/>
                  </a:lnTo>
                  <a:lnTo>
                    <a:pt x="0" y="9"/>
                  </a:lnTo>
                  <a:lnTo>
                    <a:pt x="2" y="9"/>
                  </a:lnTo>
                  <a:lnTo>
                    <a:pt x="4"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29" name="Freeform 236"/>
            <p:cNvSpPr>
              <a:spLocks/>
            </p:cNvSpPr>
            <p:nvPr/>
          </p:nvSpPr>
          <p:spPr bwMode="auto">
            <a:xfrm>
              <a:off x="2692" y="3302"/>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30" name="Freeform 237"/>
            <p:cNvSpPr>
              <a:spLocks/>
            </p:cNvSpPr>
            <p:nvPr/>
          </p:nvSpPr>
          <p:spPr bwMode="auto">
            <a:xfrm>
              <a:off x="2714" y="3302"/>
              <a:ext cx="10" cy="11"/>
            </a:xfrm>
            <a:custGeom>
              <a:avLst/>
              <a:gdLst/>
              <a:ahLst/>
              <a:cxnLst>
                <a:cxn ang="0">
                  <a:pos x="5" y="0"/>
                </a:cxn>
                <a:cxn ang="0">
                  <a:pos x="3" y="0"/>
                </a:cxn>
                <a:cxn ang="0">
                  <a:pos x="0" y="4"/>
                </a:cxn>
                <a:cxn ang="0">
                  <a:pos x="0" y="9"/>
                </a:cxn>
                <a:cxn ang="0">
                  <a:pos x="1" y="9"/>
                </a:cxn>
                <a:cxn ang="0">
                  <a:pos x="3" y="11"/>
                </a:cxn>
                <a:cxn ang="0">
                  <a:pos x="9" y="11"/>
                </a:cxn>
                <a:cxn ang="0">
                  <a:pos x="9" y="9"/>
                </a:cxn>
                <a:cxn ang="0">
                  <a:pos x="10" y="9"/>
                </a:cxn>
                <a:cxn ang="0">
                  <a:pos x="10" y="4"/>
                </a:cxn>
                <a:cxn ang="0">
                  <a:pos x="9" y="2"/>
                </a:cxn>
                <a:cxn ang="0">
                  <a:pos x="9" y="0"/>
                </a:cxn>
                <a:cxn ang="0">
                  <a:pos x="5" y="0"/>
                </a:cxn>
              </a:cxnLst>
              <a:rect l="0" t="0" r="r" b="b"/>
              <a:pathLst>
                <a:path w="10" h="11">
                  <a:moveTo>
                    <a:pt x="5" y="0"/>
                  </a:moveTo>
                  <a:lnTo>
                    <a:pt x="3" y="0"/>
                  </a:lnTo>
                  <a:lnTo>
                    <a:pt x="0" y="4"/>
                  </a:lnTo>
                  <a:lnTo>
                    <a:pt x="0" y="9"/>
                  </a:lnTo>
                  <a:lnTo>
                    <a:pt x="1" y="9"/>
                  </a:lnTo>
                  <a:lnTo>
                    <a:pt x="3" y="11"/>
                  </a:lnTo>
                  <a:lnTo>
                    <a:pt x="9" y="11"/>
                  </a:lnTo>
                  <a:lnTo>
                    <a:pt x="9" y="9"/>
                  </a:lnTo>
                  <a:lnTo>
                    <a:pt x="10" y="9"/>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31" name="Freeform 238"/>
            <p:cNvSpPr>
              <a:spLocks/>
            </p:cNvSpPr>
            <p:nvPr/>
          </p:nvSpPr>
          <p:spPr bwMode="auto">
            <a:xfrm>
              <a:off x="2735"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232" name="Freeform 239"/>
            <p:cNvSpPr>
              <a:spLocks/>
            </p:cNvSpPr>
            <p:nvPr/>
          </p:nvSpPr>
          <p:spPr bwMode="auto">
            <a:xfrm>
              <a:off x="2757" y="3302"/>
              <a:ext cx="11" cy="11"/>
            </a:xfrm>
            <a:custGeom>
              <a:avLst/>
              <a:gdLst/>
              <a:ahLst/>
              <a:cxnLst>
                <a:cxn ang="0">
                  <a:pos x="5"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4" y="0"/>
                  </a:lnTo>
                  <a:lnTo>
                    <a:pt x="0" y="4"/>
                  </a:lnTo>
                  <a:lnTo>
                    <a:pt x="0" y="9"/>
                  </a:lnTo>
                  <a:lnTo>
                    <a:pt x="2" y="9"/>
                  </a:lnTo>
                  <a:lnTo>
                    <a:pt x="4"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33" name="Freeform 240"/>
            <p:cNvSpPr>
              <a:spLocks/>
            </p:cNvSpPr>
            <p:nvPr/>
          </p:nvSpPr>
          <p:spPr bwMode="auto">
            <a:xfrm>
              <a:off x="2779" y="3302"/>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34" name="Freeform 241"/>
            <p:cNvSpPr>
              <a:spLocks/>
            </p:cNvSpPr>
            <p:nvPr/>
          </p:nvSpPr>
          <p:spPr bwMode="auto">
            <a:xfrm>
              <a:off x="2801" y="3302"/>
              <a:ext cx="10" cy="11"/>
            </a:xfrm>
            <a:custGeom>
              <a:avLst/>
              <a:gdLst/>
              <a:ahLst/>
              <a:cxnLst>
                <a:cxn ang="0">
                  <a:pos x="5" y="0"/>
                </a:cxn>
                <a:cxn ang="0">
                  <a:pos x="3" y="0"/>
                </a:cxn>
                <a:cxn ang="0">
                  <a:pos x="0" y="4"/>
                </a:cxn>
                <a:cxn ang="0">
                  <a:pos x="0" y="9"/>
                </a:cxn>
                <a:cxn ang="0">
                  <a:pos x="1" y="9"/>
                </a:cxn>
                <a:cxn ang="0">
                  <a:pos x="3" y="11"/>
                </a:cxn>
                <a:cxn ang="0">
                  <a:pos x="9" y="11"/>
                </a:cxn>
                <a:cxn ang="0">
                  <a:pos x="9" y="9"/>
                </a:cxn>
                <a:cxn ang="0">
                  <a:pos x="10" y="9"/>
                </a:cxn>
                <a:cxn ang="0">
                  <a:pos x="10" y="4"/>
                </a:cxn>
                <a:cxn ang="0">
                  <a:pos x="9" y="2"/>
                </a:cxn>
                <a:cxn ang="0">
                  <a:pos x="9" y="0"/>
                </a:cxn>
                <a:cxn ang="0">
                  <a:pos x="5" y="0"/>
                </a:cxn>
              </a:cxnLst>
              <a:rect l="0" t="0" r="r" b="b"/>
              <a:pathLst>
                <a:path w="10" h="11">
                  <a:moveTo>
                    <a:pt x="5" y="0"/>
                  </a:moveTo>
                  <a:lnTo>
                    <a:pt x="3" y="0"/>
                  </a:lnTo>
                  <a:lnTo>
                    <a:pt x="0" y="4"/>
                  </a:lnTo>
                  <a:lnTo>
                    <a:pt x="0" y="9"/>
                  </a:lnTo>
                  <a:lnTo>
                    <a:pt x="1" y="9"/>
                  </a:lnTo>
                  <a:lnTo>
                    <a:pt x="3" y="11"/>
                  </a:lnTo>
                  <a:lnTo>
                    <a:pt x="9" y="11"/>
                  </a:lnTo>
                  <a:lnTo>
                    <a:pt x="9" y="9"/>
                  </a:lnTo>
                  <a:lnTo>
                    <a:pt x="10" y="9"/>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35" name="Freeform 242"/>
            <p:cNvSpPr>
              <a:spLocks/>
            </p:cNvSpPr>
            <p:nvPr/>
          </p:nvSpPr>
          <p:spPr bwMode="auto">
            <a:xfrm>
              <a:off x="2822"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236" name="Freeform 243"/>
            <p:cNvSpPr>
              <a:spLocks/>
            </p:cNvSpPr>
            <p:nvPr/>
          </p:nvSpPr>
          <p:spPr bwMode="auto">
            <a:xfrm>
              <a:off x="2844" y="3302"/>
              <a:ext cx="11" cy="11"/>
            </a:xfrm>
            <a:custGeom>
              <a:avLst/>
              <a:gdLst/>
              <a:ahLst/>
              <a:cxnLst>
                <a:cxn ang="0">
                  <a:pos x="5"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4" y="0"/>
                  </a:lnTo>
                  <a:lnTo>
                    <a:pt x="0" y="4"/>
                  </a:lnTo>
                  <a:lnTo>
                    <a:pt x="0" y="9"/>
                  </a:lnTo>
                  <a:lnTo>
                    <a:pt x="2" y="9"/>
                  </a:lnTo>
                  <a:lnTo>
                    <a:pt x="4"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37" name="Freeform 244"/>
            <p:cNvSpPr>
              <a:spLocks/>
            </p:cNvSpPr>
            <p:nvPr/>
          </p:nvSpPr>
          <p:spPr bwMode="auto">
            <a:xfrm>
              <a:off x="2866" y="3302"/>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38" name="Freeform 245"/>
            <p:cNvSpPr>
              <a:spLocks/>
            </p:cNvSpPr>
            <p:nvPr/>
          </p:nvSpPr>
          <p:spPr bwMode="auto">
            <a:xfrm>
              <a:off x="2888" y="3302"/>
              <a:ext cx="10" cy="11"/>
            </a:xfrm>
            <a:custGeom>
              <a:avLst/>
              <a:gdLst/>
              <a:ahLst/>
              <a:cxnLst>
                <a:cxn ang="0">
                  <a:pos x="5" y="0"/>
                </a:cxn>
                <a:cxn ang="0">
                  <a:pos x="3" y="0"/>
                </a:cxn>
                <a:cxn ang="0">
                  <a:pos x="0" y="4"/>
                </a:cxn>
                <a:cxn ang="0">
                  <a:pos x="0" y="9"/>
                </a:cxn>
                <a:cxn ang="0">
                  <a:pos x="1" y="9"/>
                </a:cxn>
                <a:cxn ang="0">
                  <a:pos x="3" y="11"/>
                </a:cxn>
                <a:cxn ang="0">
                  <a:pos x="9" y="11"/>
                </a:cxn>
                <a:cxn ang="0">
                  <a:pos x="9" y="9"/>
                </a:cxn>
                <a:cxn ang="0">
                  <a:pos x="10" y="9"/>
                </a:cxn>
                <a:cxn ang="0">
                  <a:pos x="10" y="4"/>
                </a:cxn>
                <a:cxn ang="0">
                  <a:pos x="9" y="2"/>
                </a:cxn>
                <a:cxn ang="0">
                  <a:pos x="9" y="0"/>
                </a:cxn>
                <a:cxn ang="0">
                  <a:pos x="5" y="0"/>
                </a:cxn>
              </a:cxnLst>
              <a:rect l="0" t="0" r="r" b="b"/>
              <a:pathLst>
                <a:path w="10" h="11">
                  <a:moveTo>
                    <a:pt x="5" y="0"/>
                  </a:moveTo>
                  <a:lnTo>
                    <a:pt x="3" y="0"/>
                  </a:lnTo>
                  <a:lnTo>
                    <a:pt x="0" y="4"/>
                  </a:lnTo>
                  <a:lnTo>
                    <a:pt x="0" y="9"/>
                  </a:lnTo>
                  <a:lnTo>
                    <a:pt x="1" y="9"/>
                  </a:lnTo>
                  <a:lnTo>
                    <a:pt x="3" y="11"/>
                  </a:lnTo>
                  <a:lnTo>
                    <a:pt x="9" y="11"/>
                  </a:lnTo>
                  <a:lnTo>
                    <a:pt x="9" y="9"/>
                  </a:lnTo>
                  <a:lnTo>
                    <a:pt x="10" y="9"/>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39" name="Freeform 246"/>
            <p:cNvSpPr>
              <a:spLocks/>
            </p:cNvSpPr>
            <p:nvPr/>
          </p:nvSpPr>
          <p:spPr bwMode="auto">
            <a:xfrm>
              <a:off x="2909"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240" name="Freeform 247"/>
            <p:cNvSpPr>
              <a:spLocks/>
            </p:cNvSpPr>
            <p:nvPr/>
          </p:nvSpPr>
          <p:spPr bwMode="auto">
            <a:xfrm>
              <a:off x="2931" y="3302"/>
              <a:ext cx="11" cy="11"/>
            </a:xfrm>
            <a:custGeom>
              <a:avLst/>
              <a:gdLst/>
              <a:ahLst/>
              <a:cxnLst>
                <a:cxn ang="0">
                  <a:pos x="5"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4" y="0"/>
                  </a:lnTo>
                  <a:lnTo>
                    <a:pt x="0" y="4"/>
                  </a:lnTo>
                  <a:lnTo>
                    <a:pt x="0" y="9"/>
                  </a:lnTo>
                  <a:lnTo>
                    <a:pt x="2" y="9"/>
                  </a:lnTo>
                  <a:lnTo>
                    <a:pt x="4"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41" name="Freeform 248"/>
            <p:cNvSpPr>
              <a:spLocks/>
            </p:cNvSpPr>
            <p:nvPr/>
          </p:nvSpPr>
          <p:spPr bwMode="auto">
            <a:xfrm>
              <a:off x="2953" y="3302"/>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42" name="Freeform 249"/>
            <p:cNvSpPr>
              <a:spLocks/>
            </p:cNvSpPr>
            <p:nvPr/>
          </p:nvSpPr>
          <p:spPr bwMode="auto">
            <a:xfrm>
              <a:off x="2975" y="3302"/>
              <a:ext cx="10" cy="11"/>
            </a:xfrm>
            <a:custGeom>
              <a:avLst/>
              <a:gdLst/>
              <a:ahLst/>
              <a:cxnLst>
                <a:cxn ang="0">
                  <a:pos x="5" y="0"/>
                </a:cxn>
                <a:cxn ang="0">
                  <a:pos x="3" y="0"/>
                </a:cxn>
                <a:cxn ang="0">
                  <a:pos x="0" y="4"/>
                </a:cxn>
                <a:cxn ang="0">
                  <a:pos x="0" y="9"/>
                </a:cxn>
                <a:cxn ang="0">
                  <a:pos x="1" y="9"/>
                </a:cxn>
                <a:cxn ang="0">
                  <a:pos x="3" y="11"/>
                </a:cxn>
                <a:cxn ang="0">
                  <a:pos x="9" y="11"/>
                </a:cxn>
                <a:cxn ang="0">
                  <a:pos x="9" y="9"/>
                </a:cxn>
                <a:cxn ang="0">
                  <a:pos x="10" y="9"/>
                </a:cxn>
                <a:cxn ang="0">
                  <a:pos x="10" y="4"/>
                </a:cxn>
                <a:cxn ang="0">
                  <a:pos x="9" y="2"/>
                </a:cxn>
                <a:cxn ang="0">
                  <a:pos x="9" y="0"/>
                </a:cxn>
                <a:cxn ang="0">
                  <a:pos x="5" y="0"/>
                </a:cxn>
              </a:cxnLst>
              <a:rect l="0" t="0" r="r" b="b"/>
              <a:pathLst>
                <a:path w="10" h="11">
                  <a:moveTo>
                    <a:pt x="5" y="0"/>
                  </a:moveTo>
                  <a:lnTo>
                    <a:pt x="3" y="0"/>
                  </a:lnTo>
                  <a:lnTo>
                    <a:pt x="0" y="4"/>
                  </a:lnTo>
                  <a:lnTo>
                    <a:pt x="0" y="9"/>
                  </a:lnTo>
                  <a:lnTo>
                    <a:pt x="1" y="9"/>
                  </a:lnTo>
                  <a:lnTo>
                    <a:pt x="3" y="11"/>
                  </a:lnTo>
                  <a:lnTo>
                    <a:pt x="9" y="11"/>
                  </a:lnTo>
                  <a:lnTo>
                    <a:pt x="9" y="9"/>
                  </a:lnTo>
                  <a:lnTo>
                    <a:pt x="10" y="9"/>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43" name="Freeform 250"/>
            <p:cNvSpPr>
              <a:spLocks/>
            </p:cNvSpPr>
            <p:nvPr/>
          </p:nvSpPr>
          <p:spPr bwMode="auto">
            <a:xfrm>
              <a:off x="2996"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244" name="Freeform 251"/>
            <p:cNvSpPr>
              <a:spLocks/>
            </p:cNvSpPr>
            <p:nvPr/>
          </p:nvSpPr>
          <p:spPr bwMode="auto">
            <a:xfrm>
              <a:off x="3018" y="3302"/>
              <a:ext cx="11" cy="11"/>
            </a:xfrm>
            <a:custGeom>
              <a:avLst/>
              <a:gdLst/>
              <a:ahLst/>
              <a:cxnLst>
                <a:cxn ang="0">
                  <a:pos x="5"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4" y="0"/>
                  </a:lnTo>
                  <a:lnTo>
                    <a:pt x="0" y="4"/>
                  </a:lnTo>
                  <a:lnTo>
                    <a:pt x="0" y="9"/>
                  </a:lnTo>
                  <a:lnTo>
                    <a:pt x="2" y="9"/>
                  </a:lnTo>
                  <a:lnTo>
                    <a:pt x="4"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45" name="Freeform 252"/>
            <p:cNvSpPr>
              <a:spLocks/>
            </p:cNvSpPr>
            <p:nvPr/>
          </p:nvSpPr>
          <p:spPr bwMode="auto">
            <a:xfrm>
              <a:off x="3040" y="3302"/>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46" name="Freeform 253"/>
            <p:cNvSpPr>
              <a:spLocks/>
            </p:cNvSpPr>
            <p:nvPr/>
          </p:nvSpPr>
          <p:spPr bwMode="auto">
            <a:xfrm>
              <a:off x="3062" y="3302"/>
              <a:ext cx="10" cy="11"/>
            </a:xfrm>
            <a:custGeom>
              <a:avLst/>
              <a:gdLst/>
              <a:ahLst/>
              <a:cxnLst>
                <a:cxn ang="0">
                  <a:pos x="5" y="0"/>
                </a:cxn>
                <a:cxn ang="0">
                  <a:pos x="3" y="0"/>
                </a:cxn>
                <a:cxn ang="0">
                  <a:pos x="0" y="4"/>
                </a:cxn>
                <a:cxn ang="0">
                  <a:pos x="0" y="9"/>
                </a:cxn>
                <a:cxn ang="0">
                  <a:pos x="1" y="9"/>
                </a:cxn>
                <a:cxn ang="0">
                  <a:pos x="3" y="11"/>
                </a:cxn>
                <a:cxn ang="0">
                  <a:pos x="9" y="11"/>
                </a:cxn>
                <a:cxn ang="0">
                  <a:pos x="9" y="9"/>
                </a:cxn>
                <a:cxn ang="0">
                  <a:pos x="10" y="9"/>
                </a:cxn>
                <a:cxn ang="0">
                  <a:pos x="10" y="4"/>
                </a:cxn>
                <a:cxn ang="0">
                  <a:pos x="9" y="2"/>
                </a:cxn>
                <a:cxn ang="0">
                  <a:pos x="9" y="0"/>
                </a:cxn>
                <a:cxn ang="0">
                  <a:pos x="5" y="0"/>
                </a:cxn>
              </a:cxnLst>
              <a:rect l="0" t="0" r="r" b="b"/>
              <a:pathLst>
                <a:path w="10" h="11">
                  <a:moveTo>
                    <a:pt x="5" y="0"/>
                  </a:moveTo>
                  <a:lnTo>
                    <a:pt x="3" y="0"/>
                  </a:lnTo>
                  <a:lnTo>
                    <a:pt x="0" y="4"/>
                  </a:lnTo>
                  <a:lnTo>
                    <a:pt x="0" y="9"/>
                  </a:lnTo>
                  <a:lnTo>
                    <a:pt x="1" y="9"/>
                  </a:lnTo>
                  <a:lnTo>
                    <a:pt x="3" y="11"/>
                  </a:lnTo>
                  <a:lnTo>
                    <a:pt x="9" y="11"/>
                  </a:lnTo>
                  <a:lnTo>
                    <a:pt x="9" y="9"/>
                  </a:lnTo>
                  <a:lnTo>
                    <a:pt x="10" y="9"/>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47" name="Freeform 254"/>
            <p:cNvSpPr>
              <a:spLocks/>
            </p:cNvSpPr>
            <p:nvPr/>
          </p:nvSpPr>
          <p:spPr bwMode="auto">
            <a:xfrm>
              <a:off x="3083"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248" name="Freeform 255"/>
            <p:cNvSpPr>
              <a:spLocks/>
            </p:cNvSpPr>
            <p:nvPr/>
          </p:nvSpPr>
          <p:spPr bwMode="auto">
            <a:xfrm>
              <a:off x="3105" y="3302"/>
              <a:ext cx="11" cy="11"/>
            </a:xfrm>
            <a:custGeom>
              <a:avLst/>
              <a:gdLst/>
              <a:ahLst/>
              <a:cxnLst>
                <a:cxn ang="0">
                  <a:pos x="5"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4" y="0"/>
                  </a:lnTo>
                  <a:lnTo>
                    <a:pt x="0" y="4"/>
                  </a:lnTo>
                  <a:lnTo>
                    <a:pt x="0" y="9"/>
                  </a:lnTo>
                  <a:lnTo>
                    <a:pt x="2" y="9"/>
                  </a:lnTo>
                  <a:lnTo>
                    <a:pt x="4"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49" name="Freeform 256"/>
            <p:cNvSpPr>
              <a:spLocks/>
            </p:cNvSpPr>
            <p:nvPr/>
          </p:nvSpPr>
          <p:spPr bwMode="auto">
            <a:xfrm>
              <a:off x="3127" y="3302"/>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50" name="Freeform 257"/>
            <p:cNvSpPr>
              <a:spLocks/>
            </p:cNvSpPr>
            <p:nvPr/>
          </p:nvSpPr>
          <p:spPr bwMode="auto">
            <a:xfrm>
              <a:off x="3149" y="3302"/>
              <a:ext cx="10" cy="11"/>
            </a:xfrm>
            <a:custGeom>
              <a:avLst/>
              <a:gdLst/>
              <a:ahLst/>
              <a:cxnLst>
                <a:cxn ang="0">
                  <a:pos x="5" y="0"/>
                </a:cxn>
                <a:cxn ang="0">
                  <a:pos x="3" y="0"/>
                </a:cxn>
                <a:cxn ang="0">
                  <a:pos x="0" y="4"/>
                </a:cxn>
                <a:cxn ang="0">
                  <a:pos x="0" y="9"/>
                </a:cxn>
                <a:cxn ang="0">
                  <a:pos x="1" y="9"/>
                </a:cxn>
                <a:cxn ang="0">
                  <a:pos x="3" y="11"/>
                </a:cxn>
                <a:cxn ang="0">
                  <a:pos x="9" y="11"/>
                </a:cxn>
                <a:cxn ang="0">
                  <a:pos x="9" y="9"/>
                </a:cxn>
                <a:cxn ang="0">
                  <a:pos x="10" y="9"/>
                </a:cxn>
                <a:cxn ang="0">
                  <a:pos x="10" y="4"/>
                </a:cxn>
                <a:cxn ang="0">
                  <a:pos x="9" y="2"/>
                </a:cxn>
                <a:cxn ang="0">
                  <a:pos x="9" y="0"/>
                </a:cxn>
                <a:cxn ang="0">
                  <a:pos x="5" y="0"/>
                </a:cxn>
              </a:cxnLst>
              <a:rect l="0" t="0" r="r" b="b"/>
              <a:pathLst>
                <a:path w="10" h="11">
                  <a:moveTo>
                    <a:pt x="5" y="0"/>
                  </a:moveTo>
                  <a:lnTo>
                    <a:pt x="3" y="0"/>
                  </a:lnTo>
                  <a:lnTo>
                    <a:pt x="0" y="4"/>
                  </a:lnTo>
                  <a:lnTo>
                    <a:pt x="0" y="9"/>
                  </a:lnTo>
                  <a:lnTo>
                    <a:pt x="1" y="9"/>
                  </a:lnTo>
                  <a:lnTo>
                    <a:pt x="3" y="11"/>
                  </a:lnTo>
                  <a:lnTo>
                    <a:pt x="9" y="11"/>
                  </a:lnTo>
                  <a:lnTo>
                    <a:pt x="9" y="9"/>
                  </a:lnTo>
                  <a:lnTo>
                    <a:pt x="10" y="9"/>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51" name="Freeform 258"/>
            <p:cNvSpPr>
              <a:spLocks/>
            </p:cNvSpPr>
            <p:nvPr/>
          </p:nvSpPr>
          <p:spPr bwMode="auto">
            <a:xfrm>
              <a:off x="3170"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252" name="Freeform 259"/>
            <p:cNvSpPr>
              <a:spLocks/>
            </p:cNvSpPr>
            <p:nvPr/>
          </p:nvSpPr>
          <p:spPr bwMode="auto">
            <a:xfrm>
              <a:off x="3192"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253" name="Freeform 260"/>
            <p:cNvSpPr>
              <a:spLocks/>
            </p:cNvSpPr>
            <p:nvPr/>
          </p:nvSpPr>
          <p:spPr bwMode="auto">
            <a:xfrm>
              <a:off x="3214" y="3302"/>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54" name="Freeform 261"/>
            <p:cNvSpPr>
              <a:spLocks/>
            </p:cNvSpPr>
            <p:nvPr/>
          </p:nvSpPr>
          <p:spPr bwMode="auto">
            <a:xfrm>
              <a:off x="3236" y="3302"/>
              <a:ext cx="10" cy="11"/>
            </a:xfrm>
            <a:custGeom>
              <a:avLst/>
              <a:gdLst/>
              <a:ahLst/>
              <a:cxnLst>
                <a:cxn ang="0">
                  <a:pos x="5" y="0"/>
                </a:cxn>
                <a:cxn ang="0">
                  <a:pos x="3" y="0"/>
                </a:cxn>
                <a:cxn ang="0">
                  <a:pos x="0" y="4"/>
                </a:cxn>
                <a:cxn ang="0">
                  <a:pos x="0" y="9"/>
                </a:cxn>
                <a:cxn ang="0">
                  <a:pos x="1" y="9"/>
                </a:cxn>
                <a:cxn ang="0">
                  <a:pos x="3" y="11"/>
                </a:cxn>
                <a:cxn ang="0">
                  <a:pos x="9" y="11"/>
                </a:cxn>
                <a:cxn ang="0">
                  <a:pos x="9" y="9"/>
                </a:cxn>
                <a:cxn ang="0">
                  <a:pos x="10" y="9"/>
                </a:cxn>
                <a:cxn ang="0">
                  <a:pos x="10" y="4"/>
                </a:cxn>
                <a:cxn ang="0">
                  <a:pos x="9" y="2"/>
                </a:cxn>
                <a:cxn ang="0">
                  <a:pos x="9" y="0"/>
                </a:cxn>
                <a:cxn ang="0">
                  <a:pos x="5" y="0"/>
                </a:cxn>
              </a:cxnLst>
              <a:rect l="0" t="0" r="r" b="b"/>
              <a:pathLst>
                <a:path w="10" h="11">
                  <a:moveTo>
                    <a:pt x="5" y="0"/>
                  </a:moveTo>
                  <a:lnTo>
                    <a:pt x="3" y="0"/>
                  </a:lnTo>
                  <a:lnTo>
                    <a:pt x="0" y="4"/>
                  </a:lnTo>
                  <a:lnTo>
                    <a:pt x="0" y="9"/>
                  </a:lnTo>
                  <a:lnTo>
                    <a:pt x="1" y="9"/>
                  </a:lnTo>
                  <a:lnTo>
                    <a:pt x="3" y="11"/>
                  </a:lnTo>
                  <a:lnTo>
                    <a:pt x="9" y="11"/>
                  </a:lnTo>
                  <a:lnTo>
                    <a:pt x="9" y="9"/>
                  </a:lnTo>
                  <a:lnTo>
                    <a:pt x="10" y="9"/>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55" name="Freeform 262"/>
            <p:cNvSpPr>
              <a:spLocks/>
            </p:cNvSpPr>
            <p:nvPr/>
          </p:nvSpPr>
          <p:spPr bwMode="auto">
            <a:xfrm>
              <a:off x="3257"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256" name="Freeform 263"/>
            <p:cNvSpPr>
              <a:spLocks/>
            </p:cNvSpPr>
            <p:nvPr/>
          </p:nvSpPr>
          <p:spPr bwMode="auto">
            <a:xfrm>
              <a:off x="3279"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257" name="Freeform 264"/>
            <p:cNvSpPr>
              <a:spLocks/>
            </p:cNvSpPr>
            <p:nvPr/>
          </p:nvSpPr>
          <p:spPr bwMode="auto">
            <a:xfrm>
              <a:off x="3301" y="3302"/>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58" name="Freeform 265"/>
            <p:cNvSpPr>
              <a:spLocks/>
            </p:cNvSpPr>
            <p:nvPr/>
          </p:nvSpPr>
          <p:spPr bwMode="auto">
            <a:xfrm>
              <a:off x="3323" y="3302"/>
              <a:ext cx="10" cy="11"/>
            </a:xfrm>
            <a:custGeom>
              <a:avLst/>
              <a:gdLst/>
              <a:ahLst/>
              <a:cxnLst>
                <a:cxn ang="0">
                  <a:pos x="5" y="0"/>
                </a:cxn>
                <a:cxn ang="0">
                  <a:pos x="3" y="0"/>
                </a:cxn>
                <a:cxn ang="0">
                  <a:pos x="0" y="4"/>
                </a:cxn>
                <a:cxn ang="0">
                  <a:pos x="0" y="9"/>
                </a:cxn>
                <a:cxn ang="0">
                  <a:pos x="1" y="9"/>
                </a:cxn>
                <a:cxn ang="0">
                  <a:pos x="3" y="11"/>
                </a:cxn>
                <a:cxn ang="0">
                  <a:pos x="9" y="11"/>
                </a:cxn>
                <a:cxn ang="0">
                  <a:pos x="9" y="9"/>
                </a:cxn>
                <a:cxn ang="0">
                  <a:pos x="10" y="9"/>
                </a:cxn>
                <a:cxn ang="0">
                  <a:pos x="10" y="4"/>
                </a:cxn>
                <a:cxn ang="0">
                  <a:pos x="9" y="2"/>
                </a:cxn>
                <a:cxn ang="0">
                  <a:pos x="9" y="0"/>
                </a:cxn>
                <a:cxn ang="0">
                  <a:pos x="5" y="0"/>
                </a:cxn>
              </a:cxnLst>
              <a:rect l="0" t="0" r="r" b="b"/>
              <a:pathLst>
                <a:path w="10" h="11">
                  <a:moveTo>
                    <a:pt x="5" y="0"/>
                  </a:moveTo>
                  <a:lnTo>
                    <a:pt x="3" y="0"/>
                  </a:lnTo>
                  <a:lnTo>
                    <a:pt x="0" y="4"/>
                  </a:lnTo>
                  <a:lnTo>
                    <a:pt x="0" y="9"/>
                  </a:lnTo>
                  <a:lnTo>
                    <a:pt x="1" y="9"/>
                  </a:lnTo>
                  <a:lnTo>
                    <a:pt x="3" y="11"/>
                  </a:lnTo>
                  <a:lnTo>
                    <a:pt x="9" y="11"/>
                  </a:lnTo>
                  <a:lnTo>
                    <a:pt x="9" y="9"/>
                  </a:lnTo>
                  <a:lnTo>
                    <a:pt x="10" y="9"/>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59" name="Freeform 266"/>
            <p:cNvSpPr>
              <a:spLocks/>
            </p:cNvSpPr>
            <p:nvPr/>
          </p:nvSpPr>
          <p:spPr bwMode="auto">
            <a:xfrm>
              <a:off x="3344"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260" name="Freeform 267"/>
            <p:cNvSpPr>
              <a:spLocks/>
            </p:cNvSpPr>
            <p:nvPr/>
          </p:nvSpPr>
          <p:spPr bwMode="auto">
            <a:xfrm>
              <a:off x="3366"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261" name="Freeform 268"/>
            <p:cNvSpPr>
              <a:spLocks/>
            </p:cNvSpPr>
            <p:nvPr/>
          </p:nvSpPr>
          <p:spPr bwMode="auto">
            <a:xfrm>
              <a:off x="3388" y="3302"/>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62" name="Freeform 269"/>
            <p:cNvSpPr>
              <a:spLocks/>
            </p:cNvSpPr>
            <p:nvPr/>
          </p:nvSpPr>
          <p:spPr bwMode="auto">
            <a:xfrm>
              <a:off x="3410" y="3302"/>
              <a:ext cx="10" cy="11"/>
            </a:xfrm>
            <a:custGeom>
              <a:avLst/>
              <a:gdLst/>
              <a:ahLst/>
              <a:cxnLst>
                <a:cxn ang="0">
                  <a:pos x="5" y="0"/>
                </a:cxn>
                <a:cxn ang="0">
                  <a:pos x="3" y="0"/>
                </a:cxn>
                <a:cxn ang="0">
                  <a:pos x="0" y="4"/>
                </a:cxn>
                <a:cxn ang="0">
                  <a:pos x="0" y="9"/>
                </a:cxn>
                <a:cxn ang="0">
                  <a:pos x="1" y="9"/>
                </a:cxn>
                <a:cxn ang="0">
                  <a:pos x="3" y="11"/>
                </a:cxn>
                <a:cxn ang="0">
                  <a:pos x="9" y="11"/>
                </a:cxn>
                <a:cxn ang="0">
                  <a:pos x="9" y="9"/>
                </a:cxn>
                <a:cxn ang="0">
                  <a:pos x="10" y="9"/>
                </a:cxn>
                <a:cxn ang="0">
                  <a:pos x="10" y="4"/>
                </a:cxn>
                <a:cxn ang="0">
                  <a:pos x="9" y="2"/>
                </a:cxn>
                <a:cxn ang="0">
                  <a:pos x="9" y="0"/>
                </a:cxn>
                <a:cxn ang="0">
                  <a:pos x="5" y="0"/>
                </a:cxn>
              </a:cxnLst>
              <a:rect l="0" t="0" r="r" b="b"/>
              <a:pathLst>
                <a:path w="10" h="11">
                  <a:moveTo>
                    <a:pt x="5" y="0"/>
                  </a:moveTo>
                  <a:lnTo>
                    <a:pt x="3" y="0"/>
                  </a:lnTo>
                  <a:lnTo>
                    <a:pt x="0" y="4"/>
                  </a:lnTo>
                  <a:lnTo>
                    <a:pt x="0" y="9"/>
                  </a:lnTo>
                  <a:lnTo>
                    <a:pt x="1" y="9"/>
                  </a:lnTo>
                  <a:lnTo>
                    <a:pt x="3" y="11"/>
                  </a:lnTo>
                  <a:lnTo>
                    <a:pt x="9" y="11"/>
                  </a:lnTo>
                  <a:lnTo>
                    <a:pt x="9" y="9"/>
                  </a:lnTo>
                  <a:lnTo>
                    <a:pt x="10" y="9"/>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63" name="Freeform 270"/>
            <p:cNvSpPr>
              <a:spLocks/>
            </p:cNvSpPr>
            <p:nvPr/>
          </p:nvSpPr>
          <p:spPr bwMode="auto">
            <a:xfrm>
              <a:off x="3431"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264" name="Freeform 271"/>
            <p:cNvSpPr>
              <a:spLocks/>
            </p:cNvSpPr>
            <p:nvPr/>
          </p:nvSpPr>
          <p:spPr bwMode="auto">
            <a:xfrm>
              <a:off x="3453"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265" name="Freeform 272"/>
            <p:cNvSpPr>
              <a:spLocks/>
            </p:cNvSpPr>
            <p:nvPr/>
          </p:nvSpPr>
          <p:spPr bwMode="auto">
            <a:xfrm>
              <a:off x="3475" y="3302"/>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66" name="Freeform 273"/>
            <p:cNvSpPr>
              <a:spLocks/>
            </p:cNvSpPr>
            <p:nvPr/>
          </p:nvSpPr>
          <p:spPr bwMode="auto">
            <a:xfrm>
              <a:off x="3497" y="3302"/>
              <a:ext cx="10" cy="11"/>
            </a:xfrm>
            <a:custGeom>
              <a:avLst/>
              <a:gdLst/>
              <a:ahLst/>
              <a:cxnLst>
                <a:cxn ang="0">
                  <a:pos x="5" y="0"/>
                </a:cxn>
                <a:cxn ang="0">
                  <a:pos x="3" y="0"/>
                </a:cxn>
                <a:cxn ang="0">
                  <a:pos x="0" y="4"/>
                </a:cxn>
                <a:cxn ang="0">
                  <a:pos x="0" y="9"/>
                </a:cxn>
                <a:cxn ang="0">
                  <a:pos x="1" y="9"/>
                </a:cxn>
                <a:cxn ang="0">
                  <a:pos x="3" y="11"/>
                </a:cxn>
                <a:cxn ang="0">
                  <a:pos x="9" y="11"/>
                </a:cxn>
                <a:cxn ang="0">
                  <a:pos x="9" y="9"/>
                </a:cxn>
                <a:cxn ang="0">
                  <a:pos x="10" y="9"/>
                </a:cxn>
                <a:cxn ang="0">
                  <a:pos x="10" y="4"/>
                </a:cxn>
                <a:cxn ang="0">
                  <a:pos x="9" y="2"/>
                </a:cxn>
                <a:cxn ang="0">
                  <a:pos x="9" y="0"/>
                </a:cxn>
                <a:cxn ang="0">
                  <a:pos x="5" y="0"/>
                </a:cxn>
              </a:cxnLst>
              <a:rect l="0" t="0" r="r" b="b"/>
              <a:pathLst>
                <a:path w="10" h="11">
                  <a:moveTo>
                    <a:pt x="5" y="0"/>
                  </a:moveTo>
                  <a:lnTo>
                    <a:pt x="3" y="0"/>
                  </a:lnTo>
                  <a:lnTo>
                    <a:pt x="0" y="4"/>
                  </a:lnTo>
                  <a:lnTo>
                    <a:pt x="0" y="9"/>
                  </a:lnTo>
                  <a:lnTo>
                    <a:pt x="1" y="9"/>
                  </a:lnTo>
                  <a:lnTo>
                    <a:pt x="3" y="11"/>
                  </a:lnTo>
                  <a:lnTo>
                    <a:pt x="9" y="11"/>
                  </a:lnTo>
                  <a:lnTo>
                    <a:pt x="9" y="9"/>
                  </a:lnTo>
                  <a:lnTo>
                    <a:pt x="10" y="9"/>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67" name="Freeform 274"/>
            <p:cNvSpPr>
              <a:spLocks/>
            </p:cNvSpPr>
            <p:nvPr/>
          </p:nvSpPr>
          <p:spPr bwMode="auto">
            <a:xfrm>
              <a:off x="3518"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268" name="Freeform 275"/>
            <p:cNvSpPr>
              <a:spLocks/>
            </p:cNvSpPr>
            <p:nvPr/>
          </p:nvSpPr>
          <p:spPr bwMode="auto">
            <a:xfrm>
              <a:off x="3540"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269" name="Freeform 276"/>
            <p:cNvSpPr>
              <a:spLocks/>
            </p:cNvSpPr>
            <p:nvPr/>
          </p:nvSpPr>
          <p:spPr bwMode="auto">
            <a:xfrm>
              <a:off x="3562" y="3302"/>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70" name="Freeform 277"/>
            <p:cNvSpPr>
              <a:spLocks/>
            </p:cNvSpPr>
            <p:nvPr/>
          </p:nvSpPr>
          <p:spPr bwMode="auto">
            <a:xfrm>
              <a:off x="3584" y="3302"/>
              <a:ext cx="10" cy="11"/>
            </a:xfrm>
            <a:custGeom>
              <a:avLst/>
              <a:gdLst/>
              <a:ahLst/>
              <a:cxnLst>
                <a:cxn ang="0">
                  <a:pos x="5" y="0"/>
                </a:cxn>
                <a:cxn ang="0">
                  <a:pos x="3" y="0"/>
                </a:cxn>
                <a:cxn ang="0">
                  <a:pos x="0" y="4"/>
                </a:cxn>
                <a:cxn ang="0">
                  <a:pos x="0" y="9"/>
                </a:cxn>
                <a:cxn ang="0">
                  <a:pos x="1" y="9"/>
                </a:cxn>
                <a:cxn ang="0">
                  <a:pos x="3" y="11"/>
                </a:cxn>
                <a:cxn ang="0">
                  <a:pos x="9" y="11"/>
                </a:cxn>
                <a:cxn ang="0">
                  <a:pos x="9" y="9"/>
                </a:cxn>
                <a:cxn ang="0">
                  <a:pos x="10" y="9"/>
                </a:cxn>
                <a:cxn ang="0">
                  <a:pos x="10" y="4"/>
                </a:cxn>
                <a:cxn ang="0">
                  <a:pos x="9" y="2"/>
                </a:cxn>
                <a:cxn ang="0">
                  <a:pos x="9" y="0"/>
                </a:cxn>
                <a:cxn ang="0">
                  <a:pos x="5" y="0"/>
                </a:cxn>
              </a:cxnLst>
              <a:rect l="0" t="0" r="r" b="b"/>
              <a:pathLst>
                <a:path w="10" h="11">
                  <a:moveTo>
                    <a:pt x="5" y="0"/>
                  </a:moveTo>
                  <a:lnTo>
                    <a:pt x="3" y="0"/>
                  </a:lnTo>
                  <a:lnTo>
                    <a:pt x="0" y="4"/>
                  </a:lnTo>
                  <a:lnTo>
                    <a:pt x="0" y="9"/>
                  </a:lnTo>
                  <a:lnTo>
                    <a:pt x="1" y="9"/>
                  </a:lnTo>
                  <a:lnTo>
                    <a:pt x="3" y="11"/>
                  </a:lnTo>
                  <a:lnTo>
                    <a:pt x="9" y="11"/>
                  </a:lnTo>
                  <a:lnTo>
                    <a:pt x="9" y="9"/>
                  </a:lnTo>
                  <a:lnTo>
                    <a:pt x="10" y="9"/>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71" name="Freeform 278"/>
            <p:cNvSpPr>
              <a:spLocks/>
            </p:cNvSpPr>
            <p:nvPr/>
          </p:nvSpPr>
          <p:spPr bwMode="auto">
            <a:xfrm>
              <a:off x="3605" y="3302"/>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272" name="Freeform 279"/>
            <p:cNvSpPr>
              <a:spLocks/>
            </p:cNvSpPr>
            <p:nvPr/>
          </p:nvSpPr>
          <p:spPr bwMode="auto">
            <a:xfrm>
              <a:off x="778" y="3608"/>
              <a:ext cx="10" cy="11"/>
            </a:xfrm>
            <a:custGeom>
              <a:avLst/>
              <a:gdLst/>
              <a:ahLst/>
              <a:cxnLst>
                <a:cxn ang="0">
                  <a:pos x="5" y="0"/>
                </a:cxn>
                <a:cxn ang="0">
                  <a:pos x="3" y="0"/>
                </a:cxn>
                <a:cxn ang="0">
                  <a:pos x="0" y="4"/>
                </a:cxn>
                <a:cxn ang="0">
                  <a:pos x="0" y="10"/>
                </a:cxn>
                <a:cxn ang="0">
                  <a:pos x="1" y="10"/>
                </a:cxn>
                <a:cxn ang="0">
                  <a:pos x="3" y="11"/>
                </a:cxn>
                <a:cxn ang="0">
                  <a:pos x="9" y="11"/>
                </a:cxn>
                <a:cxn ang="0">
                  <a:pos x="9" y="10"/>
                </a:cxn>
                <a:cxn ang="0">
                  <a:pos x="10" y="10"/>
                </a:cxn>
                <a:cxn ang="0">
                  <a:pos x="10" y="4"/>
                </a:cxn>
                <a:cxn ang="0">
                  <a:pos x="9" y="2"/>
                </a:cxn>
                <a:cxn ang="0">
                  <a:pos x="9" y="0"/>
                </a:cxn>
                <a:cxn ang="0">
                  <a:pos x="5" y="0"/>
                </a:cxn>
              </a:cxnLst>
              <a:rect l="0" t="0" r="r" b="b"/>
              <a:pathLst>
                <a:path w="10" h="11">
                  <a:moveTo>
                    <a:pt x="5" y="0"/>
                  </a:moveTo>
                  <a:lnTo>
                    <a:pt x="3" y="0"/>
                  </a:lnTo>
                  <a:lnTo>
                    <a:pt x="0" y="4"/>
                  </a:lnTo>
                  <a:lnTo>
                    <a:pt x="0" y="10"/>
                  </a:lnTo>
                  <a:lnTo>
                    <a:pt x="1" y="10"/>
                  </a:lnTo>
                  <a:lnTo>
                    <a:pt x="3" y="11"/>
                  </a:lnTo>
                  <a:lnTo>
                    <a:pt x="9" y="11"/>
                  </a:lnTo>
                  <a:lnTo>
                    <a:pt x="9" y="10"/>
                  </a:lnTo>
                  <a:lnTo>
                    <a:pt x="10" y="10"/>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73" name="Freeform 280"/>
            <p:cNvSpPr>
              <a:spLocks/>
            </p:cNvSpPr>
            <p:nvPr/>
          </p:nvSpPr>
          <p:spPr bwMode="auto">
            <a:xfrm>
              <a:off x="799"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274" name="Freeform 281"/>
            <p:cNvSpPr>
              <a:spLocks/>
            </p:cNvSpPr>
            <p:nvPr/>
          </p:nvSpPr>
          <p:spPr bwMode="auto">
            <a:xfrm>
              <a:off x="821" y="3608"/>
              <a:ext cx="11" cy="11"/>
            </a:xfrm>
            <a:custGeom>
              <a:avLst/>
              <a:gdLst/>
              <a:ahLst/>
              <a:cxnLst>
                <a:cxn ang="0">
                  <a:pos x="5"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4" y="0"/>
                  </a:lnTo>
                  <a:lnTo>
                    <a:pt x="0" y="4"/>
                  </a:lnTo>
                  <a:lnTo>
                    <a:pt x="0" y="10"/>
                  </a:lnTo>
                  <a:lnTo>
                    <a:pt x="2" y="10"/>
                  </a:lnTo>
                  <a:lnTo>
                    <a:pt x="4"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75" name="Freeform 282"/>
            <p:cNvSpPr>
              <a:spLocks/>
            </p:cNvSpPr>
            <p:nvPr/>
          </p:nvSpPr>
          <p:spPr bwMode="auto">
            <a:xfrm>
              <a:off x="843" y="3608"/>
              <a:ext cx="11" cy="11"/>
            </a:xfrm>
            <a:custGeom>
              <a:avLst/>
              <a:gdLst/>
              <a:ahLst/>
              <a:cxnLst>
                <a:cxn ang="0">
                  <a:pos x="5" y="0"/>
                </a:cxn>
                <a:cxn ang="0">
                  <a:pos x="3" y="0"/>
                </a:cxn>
                <a:cxn ang="0">
                  <a:pos x="0" y="4"/>
                </a:cxn>
                <a:cxn ang="0">
                  <a:pos x="0" y="10"/>
                </a:cxn>
                <a:cxn ang="0">
                  <a:pos x="2" y="10"/>
                </a:cxn>
                <a:cxn ang="0">
                  <a:pos x="3"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3" y="0"/>
                  </a:lnTo>
                  <a:lnTo>
                    <a:pt x="0" y="4"/>
                  </a:lnTo>
                  <a:lnTo>
                    <a:pt x="0" y="10"/>
                  </a:lnTo>
                  <a:lnTo>
                    <a:pt x="2" y="10"/>
                  </a:lnTo>
                  <a:lnTo>
                    <a:pt x="3"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76" name="Freeform 283"/>
            <p:cNvSpPr>
              <a:spLocks/>
            </p:cNvSpPr>
            <p:nvPr/>
          </p:nvSpPr>
          <p:spPr bwMode="auto">
            <a:xfrm>
              <a:off x="865" y="3608"/>
              <a:ext cx="10" cy="11"/>
            </a:xfrm>
            <a:custGeom>
              <a:avLst/>
              <a:gdLst/>
              <a:ahLst/>
              <a:cxnLst>
                <a:cxn ang="0">
                  <a:pos x="5" y="0"/>
                </a:cxn>
                <a:cxn ang="0">
                  <a:pos x="3" y="0"/>
                </a:cxn>
                <a:cxn ang="0">
                  <a:pos x="0" y="4"/>
                </a:cxn>
                <a:cxn ang="0">
                  <a:pos x="0" y="10"/>
                </a:cxn>
                <a:cxn ang="0">
                  <a:pos x="1" y="10"/>
                </a:cxn>
                <a:cxn ang="0">
                  <a:pos x="3" y="11"/>
                </a:cxn>
                <a:cxn ang="0">
                  <a:pos x="9" y="11"/>
                </a:cxn>
                <a:cxn ang="0">
                  <a:pos x="9" y="10"/>
                </a:cxn>
                <a:cxn ang="0">
                  <a:pos x="10" y="10"/>
                </a:cxn>
                <a:cxn ang="0">
                  <a:pos x="10" y="4"/>
                </a:cxn>
                <a:cxn ang="0">
                  <a:pos x="9" y="2"/>
                </a:cxn>
                <a:cxn ang="0">
                  <a:pos x="9" y="0"/>
                </a:cxn>
                <a:cxn ang="0">
                  <a:pos x="5" y="0"/>
                </a:cxn>
              </a:cxnLst>
              <a:rect l="0" t="0" r="r" b="b"/>
              <a:pathLst>
                <a:path w="10" h="11">
                  <a:moveTo>
                    <a:pt x="5" y="0"/>
                  </a:moveTo>
                  <a:lnTo>
                    <a:pt x="3" y="0"/>
                  </a:lnTo>
                  <a:lnTo>
                    <a:pt x="0" y="4"/>
                  </a:lnTo>
                  <a:lnTo>
                    <a:pt x="0" y="10"/>
                  </a:lnTo>
                  <a:lnTo>
                    <a:pt x="1" y="10"/>
                  </a:lnTo>
                  <a:lnTo>
                    <a:pt x="3" y="11"/>
                  </a:lnTo>
                  <a:lnTo>
                    <a:pt x="9" y="11"/>
                  </a:lnTo>
                  <a:lnTo>
                    <a:pt x="9" y="10"/>
                  </a:lnTo>
                  <a:lnTo>
                    <a:pt x="10" y="10"/>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77" name="Freeform 284"/>
            <p:cNvSpPr>
              <a:spLocks/>
            </p:cNvSpPr>
            <p:nvPr/>
          </p:nvSpPr>
          <p:spPr bwMode="auto">
            <a:xfrm>
              <a:off x="886"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278" name="Freeform 285"/>
            <p:cNvSpPr>
              <a:spLocks/>
            </p:cNvSpPr>
            <p:nvPr/>
          </p:nvSpPr>
          <p:spPr bwMode="auto">
            <a:xfrm>
              <a:off x="908" y="3608"/>
              <a:ext cx="11" cy="11"/>
            </a:xfrm>
            <a:custGeom>
              <a:avLst/>
              <a:gdLst/>
              <a:ahLst/>
              <a:cxnLst>
                <a:cxn ang="0">
                  <a:pos x="5"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4" y="0"/>
                  </a:lnTo>
                  <a:lnTo>
                    <a:pt x="0" y="4"/>
                  </a:lnTo>
                  <a:lnTo>
                    <a:pt x="0" y="10"/>
                  </a:lnTo>
                  <a:lnTo>
                    <a:pt x="2" y="10"/>
                  </a:lnTo>
                  <a:lnTo>
                    <a:pt x="4"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79" name="Freeform 286"/>
            <p:cNvSpPr>
              <a:spLocks/>
            </p:cNvSpPr>
            <p:nvPr/>
          </p:nvSpPr>
          <p:spPr bwMode="auto">
            <a:xfrm>
              <a:off x="930" y="3608"/>
              <a:ext cx="11" cy="11"/>
            </a:xfrm>
            <a:custGeom>
              <a:avLst/>
              <a:gdLst/>
              <a:ahLst/>
              <a:cxnLst>
                <a:cxn ang="0">
                  <a:pos x="5" y="0"/>
                </a:cxn>
                <a:cxn ang="0">
                  <a:pos x="3" y="0"/>
                </a:cxn>
                <a:cxn ang="0">
                  <a:pos x="0" y="4"/>
                </a:cxn>
                <a:cxn ang="0">
                  <a:pos x="0" y="10"/>
                </a:cxn>
                <a:cxn ang="0">
                  <a:pos x="2" y="10"/>
                </a:cxn>
                <a:cxn ang="0">
                  <a:pos x="3"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3" y="0"/>
                  </a:lnTo>
                  <a:lnTo>
                    <a:pt x="0" y="4"/>
                  </a:lnTo>
                  <a:lnTo>
                    <a:pt x="0" y="10"/>
                  </a:lnTo>
                  <a:lnTo>
                    <a:pt x="2" y="10"/>
                  </a:lnTo>
                  <a:lnTo>
                    <a:pt x="3"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80" name="Freeform 287"/>
            <p:cNvSpPr>
              <a:spLocks/>
            </p:cNvSpPr>
            <p:nvPr/>
          </p:nvSpPr>
          <p:spPr bwMode="auto">
            <a:xfrm>
              <a:off x="952" y="3608"/>
              <a:ext cx="10" cy="11"/>
            </a:xfrm>
            <a:custGeom>
              <a:avLst/>
              <a:gdLst/>
              <a:ahLst/>
              <a:cxnLst>
                <a:cxn ang="0">
                  <a:pos x="5" y="0"/>
                </a:cxn>
                <a:cxn ang="0">
                  <a:pos x="3" y="0"/>
                </a:cxn>
                <a:cxn ang="0">
                  <a:pos x="0" y="4"/>
                </a:cxn>
                <a:cxn ang="0">
                  <a:pos x="0" y="10"/>
                </a:cxn>
                <a:cxn ang="0">
                  <a:pos x="1" y="10"/>
                </a:cxn>
                <a:cxn ang="0">
                  <a:pos x="3" y="11"/>
                </a:cxn>
                <a:cxn ang="0">
                  <a:pos x="9" y="11"/>
                </a:cxn>
                <a:cxn ang="0">
                  <a:pos x="9" y="10"/>
                </a:cxn>
                <a:cxn ang="0">
                  <a:pos x="10" y="10"/>
                </a:cxn>
                <a:cxn ang="0">
                  <a:pos x="10" y="4"/>
                </a:cxn>
                <a:cxn ang="0">
                  <a:pos x="9" y="2"/>
                </a:cxn>
                <a:cxn ang="0">
                  <a:pos x="9" y="0"/>
                </a:cxn>
                <a:cxn ang="0">
                  <a:pos x="5" y="0"/>
                </a:cxn>
              </a:cxnLst>
              <a:rect l="0" t="0" r="r" b="b"/>
              <a:pathLst>
                <a:path w="10" h="11">
                  <a:moveTo>
                    <a:pt x="5" y="0"/>
                  </a:moveTo>
                  <a:lnTo>
                    <a:pt x="3" y="0"/>
                  </a:lnTo>
                  <a:lnTo>
                    <a:pt x="0" y="4"/>
                  </a:lnTo>
                  <a:lnTo>
                    <a:pt x="0" y="10"/>
                  </a:lnTo>
                  <a:lnTo>
                    <a:pt x="1" y="10"/>
                  </a:lnTo>
                  <a:lnTo>
                    <a:pt x="3" y="11"/>
                  </a:lnTo>
                  <a:lnTo>
                    <a:pt x="9" y="11"/>
                  </a:lnTo>
                  <a:lnTo>
                    <a:pt x="9" y="10"/>
                  </a:lnTo>
                  <a:lnTo>
                    <a:pt x="10" y="10"/>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81" name="Freeform 288"/>
            <p:cNvSpPr>
              <a:spLocks/>
            </p:cNvSpPr>
            <p:nvPr/>
          </p:nvSpPr>
          <p:spPr bwMode="auto">
            <a:xfrm>
              <a:off x="973"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282" name="Freeform 289"/>
            <p:cNvSpPr>
              <a:spLocks/>
            </p:cNvSpPr>
            <p:nvPr/>
          </p:nvSpPr>
          <p:spPr bwMode="auto">
            <a:xfrm>
              <a:off x="995" y="3608"/>
              <a:ext cx="11" cy="11"/>
            </a:xfrm>
            <a:custGeom>
              <a:avLst/>
              <a:gdLst/>
              <a:ahLst/>
              <a:cxnLst>
                <a:cxn ang="0">
                  <a:pos x="5"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4" y="0"/>
                  </a:lnTo>
                  <a:lnTo>
                    <a:pt x="0" y="4"/>
                  </a:lnTo>
                  <a:lnTo>
                    <a:pt x="0" y="10"/>
                  </a:lnTo>
                  <a:lnTo>
                    <a:pt x="2" y="10"/>
                  </a:lnTo>
                  <a:lnTo>
                    <a:pt x="4"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83" name="Freeform 290"/>
            <p:cNvSpPr>
              <a:spLocks/>
            </p:cNvSpPr>
            <p:nvPr/>
          </p:nvSpPr>
          <p:spPr bwMode="auto">
            <a:xfrm>
              <a:off x="1017" y="3608"/>
              <a:ext cx="11" cy="11"/>
            </a:xfrm>
            <a:custGeom>
              <a:avLst/>
              <a:gdLst/>
              <a:ahLst/>
              <a:cxnLst>
                <a:cxn ang="0">
                  <a:pos x="5" y="0"/>
                </a:cxn>
                <a:cxn ang="0">
                  <a:pos x="3" y="0"/>
                </a:cxn>
                <a:cxn ang="0">
                  <a:pos x="0" y="4"/>
                </a:cxn>
                <a:cxn ang="0">
                  <a:pos x="0" y="10"/>
                </a:cxn>
                <a:cxn ang="0">
                  <a:pos x="2" y="10"/>
                </a:cxn>
                <a:cxn ang="0">
                  <a:pos x="3"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3" y="0"/>
                  </a:lnTo>
                  <a:lnTo>
                    <a:pt x="0" y="4"/>
                  </a:lnTo>
                  <a:lnTo>
                    <a:pt x="0" y="10"/>
                  </a:lnTo>
                  <a:lnTo>
                    <a:pt x="2" y="10"/>
                  </a:lnTo>
                  <a:lnTo>
                    <a:pt x="3"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84" name="Freeform 291"/>
            <p:cNvSpPr>
              <a:spLocks/>
            </p:cNvSpPr>
            <p:nvPr/>
          </p:nvSpPr>
          <p:spPr bwMode="auto">
            <a:xfrm>
              <a:off x="1039" y="3608"/>
              <a:ext cx="10" cy="11"/>
            </a:xfrm>
            <a:custGeom>
              <a:avLst/>
              <a:gdLst/>
              <a:ahLst/>
              <a:cxnLst>
                <a:cxn ang="0">
                  <a:pos x="5" y="0"/>
                </a:cxn>
                <a:cxn ang="0">
                  <a:pos x="3" y="0"/>
                </a:cxn>
                <a:cxn ang="0">
                  <a:pos x="0" y="4"/>
                </a:cxn>
                <a:cxn ang="0">
                  <a:pos x="0" y="10"/>
                </a:cxn>
                <a:cxn ang="0">
                  <a:pos x="1" y="10"/>
                </a:cxn>
                <a:cxn ang="0">
                  <a:pos x="3" y="11"/>
                </a:cxn>
                <a:cxn ang="0">
                  <a:pos x="9" y="11"/>
                </a:cxn>
                <a:cxn ang="0">
                  <a:pos x="9" y="10"/>
                </a:cxn>
                <a:cxn ang="0">
                  <a:pos x="10" y="10"/>
                </a:cxn>
                <a:cxn ang="0">
                  <a:pos x="10" y="4"/>
                </a:cxn>
                <a:cxn ang="0">
                  <a:pos x="9" y="2"/>
                </a:cxn>
                <a:cxn ang="0">
                  <a:pos x="9" y="0"/>
                </a:cxn>
                <a:cxn ang="0">
                  <a:pos x="5" y="0"/>
                </a:cxn>
              </a:cxnLst>
              <a:rect l="0" t="0" r="r" b="b"/>
              <a:pathLst>
                <a:path w="10" h="11">
                  <a:moveTo>
                    <a:pt x="5" y="0"/>
                  </a:moveTo>
                  <a:lnTo>
                    <a:pt x="3" y="0"/>
                  </a:lnTo>
                  <a:lnTo>
                    <a:pt x="0" y="4"/>
                  </a:lnTo>
                  <a:lnTo>
                    <a:pt x="0" y="10"/>
                  </a:lnTo>
                  <a:lnTo>
                    <a:pt x="1" y="10"/>
                  </a:lnTo>
                  <a:lnTo>
                    <a:pt x="3" y="11"/>
                  </a:lnTo>
                  <a:lnTo>
                    <a:pt x="9" y="11"/>
                  </a:lnTo>
                  <a:lnTo>
                    <a:pt x="9" y="10"/>
                  </a:lnTo>
                  <a:lnTo>
                    <a:pt x="10" y="10"/>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85" name="Freeform 292"/>
            <p:cNvSpPr>
              <a:spLocks/>
            </p:cNvSpPr>
            <p:nvPr/>
          </p:nvSpPr>
          <p:spPr bwMode="auto">
            <a:xfrm>
              <a:off x="1060"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286" name="Freeform 293"/>
            <p:cNvSpPr>
              <a:spLocks/>
            </p:cNvSpPr>
            <p:nvPr/>
          </p:nvSpPr>
          <p:spPr bwMode="auto">
            <a:xfrm>
              <a:off x="1082" y="3608"/>
              <a:ext cx="11" cy="11"/>
            </a:xfrm>
            <a:custGeom>
              <a:avLst/>
              <a:gdLst/>
              <a:ahLst/>
              <a:cxnLst>
                <a:cxn ang="0">
                  <a:pos x="5"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4" y="0"/>
                  </a:lnTo>
                  <a:lnTo>
                    <a:pt x="0" y="4"/>
                  </a:lnTo>
                  <a:lnTo>
                    <a:pt x="0" y="10"/>
                  </a:lnTo>
                  <a:lnTo>
                    <a:pt x="2" y="10"/>
                  </a:lnTo>
                  <a:lnTo>
                    <a:pt x="4"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87" name="Freeform 294"/>
            <p:cNvSpPr>
              <a:spLocks/>
            </p:cNvSpPr>
            <p:nvPr/>
          </p:nvSpPr>
          <p:spPr bwMode="auto">
            <a:xfrm>
              <a:off x="1104" y="3608"/>
              <a:ext cx="11" cy="11"/>
            </a:xfrm>
            <a:custGeom>
              <a:avLst/>
              <a:gdLst/>
              <a:ahLst/>
              <a:cxnLst>
                <a:cxn ang="0">
                  <a:pos x="5" y="0"/>
                </a:cxn>
                <a:cxn ang="0">
                  <a:pos x="3" y="0"/>
                </a:cxn>
                <a:cxn ang="0">
                  <a:pos x="0" y="4"/>
                </a:cxn>
                <a:cxn ang="0">
                  <a:pos x="0" y="10"/>
                </a:cxn>
                <a:cxn ang="0">
                  <a:pos x="2" y="10"/>
                </a:cxn>
                <a:cxn ang="0">
                  <a:pos x="3"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3" y="0"/>
                  </a:lnTo>
                  <a:lnTo>
                    <a:pt x="0" y="4"/>
                  </a:lnTo>
                  <a:lnTo>
                    <a:pt x="0" y="10"/>
                  </a:lnTo>
                  <a:lnTo>
                    <a:pt x="2" y="10"/>
                  </a:lnTo>
                  <a:lnTo>
                    <a:pt x="3"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88" name="Freeform 295"/>
            <p:cNvSpPr>
              <a:spLocks/>
            </p:cNvSpPr>
            <p:nvPr/>
          </p:nvSpPr>
          <p:spPr bwMode="auto">
            <a:xfrm>
              <a:off x="1126" y="3608"/>
              <a:ext cx="10" cy="11"/>
            </a:xfrm>
            <a:custGeom>
              <a:avLst/>
              <a:gdLst/>
              <a:ahLst/>
              <a:cxnLst>
                <a:cxn ang="0">
                  <a:pos x="5" y="0"/>
                </a:cxn>
                <a:cxn ang="0">
                  <a:pos x="3" y="0"/>
                </a:cxn>
                <a:cxn ang="0">
                  <a:pos x="0" y="4"/>
                </a:cxn>
                <a:cxn ang="0">
                  <a:pos x="0" y="10"/>
                </a:cxn>
                <a:cxn ang="0">
                  <a:pos x="1" y="10"/>
                </a:cxn>
                <a:cxn ang="0">
                  <a:pos x="3" y="11"/>
                </a:cxn>
                <a:cxn ang="0">
                  <a:pos x="9" y="11"/>
                </a:cxn>
                <a:cxn ang="0">
                  <a:pos x="9" y="10"/>
                </a:cxn>
                <a:cxn ang="0">
                  <a:pos x="10" y="10"/>
                </a:cxn>
                <a:cxn ang="0">
                  <a:pos x="10" y="4"/>
                </a:cxn>
                <a:cxn ang="0">
                  <a:pos x="9" y="2"/>
                </a:cxn>
                <a:cxn ang="0">
                  <a:pos x="9" y="0"/>
                </a:cxn>
                <a:cxn ang="0">
                  <a:pos x="5" y="0"/>
                </a:cxn>
              </a:cxnLst>
              <a:rect l="0" t="0" r="r" b="b"/>
              <a:pathLst>
                <a:path w="10" h="11">
                  <a:moveTo>
                    <a:pt x="5" y="0"/>
                  </a:moveTo>
                  <a:lnTo>
                    <a:pt x="3" y="0"/>
                  </a:lnTo>
                  <a:lnTo>
                    <a:pt x="0" y="4"/>
                  </a:lnTo>
                  <a:lnTo>
                    <a:pt x="0" y="10"/>
                  </a:lnTo>
                  <a:lnTo>
                    <a:pt x="1" y="10"/>
                  </a:lnTo>
                  <a:lnTo>
                    <a:pt x="3" y="11"/>
                  </a:lnTo>
                  <a:lnTo>
                    <a:pt x="9" y="11"/>
                  </a:lnTo>
                  <a:lnTo>
                    <a:pt x="9" y="10"/>
                  </a:lnTo>
                  <a:lnTo>
                    <a:pt x="10" y="10"/>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89" name="Freeform 296"/>
            <p:cNvSpPr>
              <a:spLocks/>
            </p:cNvSpPr>
            <p:nvPr/>
          </p:nvSpPr>
          <p:spPr bwMode="auto">
            <a:xfrm>
              <a:off x="1147"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290" name="Freeform 297"/>
            <p:cNvSpPr>
              <a:spLocks/>
            </p:cNvSpPr>
            <p:nvPr/>
          </p:nvSpPr>
          <p:spPr bwMode="auto">
            <a:xfrm>
              <a:off x="1169" y="3608"/>
              <a:ext cx="11" cy="11"/>
            </a:xfrm>
            <a:custGeom>
              <a:avLst/>
              <a:gdLst/>
              <a:ahLst/>
              <a:cxnLst>
                <a:cxn ang="0">
                  <a:pos x="5"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4" y="0"/>
                  </a:lnTo>
                  <a:lnTo>
                    <a:pt x="0" y="4"/>
                  </a:lnTo>
                  <a:lnTo>
                    <a:pt x="0" y="10"/>
                  </a:lnTo>
                  <a:lnTo>
                    <a:pt x="2" y="10"/>
                  </a:lnTo>
                  <a:lnTo>
                    <a:pt x="4"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91" name="Freeform 298"/>
            <p:cNvSpPr>
              <a:spLocks/>
            </p:cNvSpPr>
            <p:nvPr/>
          </p:nvSpPr>
          <p:spPr bwMode="auto">
            <a:xfrm>
              <a:off x="1191" y="3608"/>
              <a:ext cx="11" cy="11"/>
            </a:xfrm>
            <a:custGeom>
              <a:avLst/>
              <a:gdLst/>
              <a:ahLst/>
              <a:cxnLst>
                <a:cxn ang="0">
                  <a:pos x="5" y="0"/>
                </a:cxn>
                <a:cxn ang="0">
                  <a:pos x="3" y="0"/>
                </a:cxn>
                <a:cxn ang="0">
                  <a:pos x="0" y="4"/>
                </a:cxn>
                <a:cxn ang="0">
                  <a:pos x="0" y="10"/>
                </a:cxn>
                <a:cxn ang="0">
                  <a:pos x="2" y="10"/>
                </a:cxn>
                <a:cxn ang="0">
                  <a:pos x="3"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3" y="0"/>
                  </a:lnTo>
                  <a:lnTo>
                    <a:pt x="0" y="4"/>
                  </a:lnTo>
                  <a:lnTo>
                    <a:pt x="0" y="10"/>
                  </a:lnTo>
                  <a:lnTo>
                    <a:pt x="2" y="10"/>
                  </a:lnTo>
                  <a:lnTo>
                    <a:pt x="3"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92" name="Freeform 299"/>
            <p:cNvSpPr>
              <a:spLocks/>
            </p:cNvSpPr>
            <p:nvPr/>
          </p:nvSpPr>
          <p:spPr bwMode="auto">
            <a:xfrm>
              <a:off x="1213" y="3608"/>
              <a:ext cx="10" cy="11"/>
            </a:xfrm>
            <a:custGeom>
              <a:avLst/>
              <a:gdLst/>
              <a:ahLst/>
              <a:cxnLst>
                <a:cxn ang="0">
                  <a:pos x="5" y="0"/>
                </a:cxn>
                <a:cxn ang="0">
                  <a:pos x="3" y="0"/>
                </a:cxn>
                <a:cxn ang="0">
                  <a:pos x="0" y="4"/>
                </a:cxn>
                <a:cxn ang="0">
                  <a:pos x="0" y="10"/>
                </a:cxn>
                <a:cxn ang="0">
                  <a:pos x="1" y="10"/>
                </a:cxn>
                <a:cxn ang="0">
                  <a:pos x="3" y="11"/>
                </a:cxn>
                <a:cxn ang="0">
                  <a:pos x="9" y="11"/>
                </a:cxn>
                <a:cxn ang="0">
                  <a:pos x="9" y="10"/>
                </a:cxn>
                <a:cxn ang="0">
                  <a:pos x="10" y="10"/>
                </a:cxn>
                <a:cxn ang="0">
                  <a:pos x="10" y="4"/>
                </a:cxn>
                <a:cxn ang="0">
                  <a:pos x="9" y="2"/>
                </a:cxn>
                <a:cxn ang="0">
                  <a:pos x="9" y="0"/>
                </a:cxn>
                <a:cxn ang="0">
                  <a:pos x="5" y="0"/>
                </a:cxn>
              </a:cxnLst>
              <a:rect l="0" t="0" r="r" b="b"/>
              <a:pathLst>
                <a:path w="10" h="11">
                  <a:moveTo>
                    <a:pt x="5" y="0"/>
                  </a:moveTo>
                  <a:lnTo>
                    <a:pt x="3" y="0"/>
                  </a:lnTo>
                  <a:lnTo>
                    <a:pt x="0" y="4"/>
                  </a:lnTo>
                  <a:lnTo>
                    <a:pt x="0" y="10"/>
                  </a:lnTo>
                  <a:lnTo>
                    <a:pt x="1" y="10"/>
                  </a:lnTo>
                  <a:lnTo>
                    <a:pt x="3" y="11"/>
                  </a:lnTo>
                  <a:lnTo>
                    <a:pt x="9" y="11"/>
                  </a:lnTo>
                  <a:lnTo>
                    <a:pt x="9" y="10"/>
                  </a:lnTo>
                  <a:lnTo>
                    <a:pt x="10" y="10"/>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93" name="Freeform 300"/>
            <p:cNvSpPr>
              <a:spLocks/>
            </p:cNvSpPr>
            <p:nvPr/>
          </p:nvSpPr>
          <p:spPr bwMode="auto">
            <a:xfrm>
              <a:off x="1234"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294" name="Freeform 301"/>
            <p:cNvSpPr>
              <a:spLocks/>
            </p:cNvSpPr>
            <p:nvPr/>
          </p:nvSpPr>
          <p:spPr bwMode="auto">
            <a:xfrm>
              <a:off x="1256"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295" name="Freeform 302"/>
            <p:cNvSpPr>
              <a:spLocks/>
            </p:cNvSpPr>
            <p:nvPr/>
          </p:nvSpPr>
          <p:spPr bwMode="auto">
            <a:xfrm>
              <a:off x="1278" y="3608"/>
              <a:ext cx="11" cy="11"/>
            </a:xfrm>
            <a:custGeom>
              <a:avLst/>
              <a:gdLst/>
              <a:ahLst/>
              <a:cxnLst>
                <a:cxn ang="0">
                  <a:pos x="5" y="0"/>
                </a:cxn>
                <a:cxn ang="0">
                  <a:pos x="3" y="0"/>
                </a:cxn>
                <a:cxn ang="0">
                  <a:pos x="0" y="4"/>
                </a:cxn>
                <a:cxn ang="0">
                  <a:pos x="0" y="10"/>
                </a:cxn>
                <a:cxn ang="0">
                  <a:pos x="2" y="10"/>
                </a:cxn>
                <a:cxn ang="0">
                  <a:pos x="3"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3" y="0"/>
                  </a:lnTo>
                  <a:lnTo>
                    <a:pt x="0" y="4"/>
                  </a:lnTo>
                  <a:lnTo>
                    <a:pt x="0" y="10"/>
                  </a:lnTo>
                  <a:lnTo>
                    <a:pt x="2" y="10"/>
                  </a:lnTo>
                  <a:lnTo>
                    <a:pt x="3"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96" name="Freeform 303"/>
            <p:cNvSpPr>
              <a:spLocks/>
            </p:cNvSpPr>
            <p:nvPr/>
          </p:nvSpPr>
          <p:spPr bwMode="auto">
            <a:xfrm>
              <a:off x="1300" y="3608"/>
              <a:ext cx="10" cy="11"/>
            </a:xfrm>
            <a:custGeom>
              <a:avLst/>
              <a:gdLst/>
              <a:ahLst/>
              <a:cxnLst>
                <a:cxn ang="0">
                  <a:pos x="5" y="0"/>
                </a:cxn>
                <a:cxn ang="0">
                  <a:pos x="3" y="0"/>
                </a:cxn>
                <a:cxn ang="0">
                  <a:pos x="0" y="4"/>
                </a:cxn>
                <a:cxn ang="0">
                  <a:pos x="0" y="10"/>
                </a:cxn>
                <a:cxn ang="0">
                  <a:pos x="1" y="10"/>
                </a:cxn>
                <a:cxn ang="0">
                  <a:pos x="3" y="11"/>
                </a:cxn>
                <a:cxn ang="0">
                  <a:pos x="9" y="11"/>
                </a:cxn>
                <a:cxn ang="0">
                  <a:pos x="9" y="10"/>
                </a:cxn>
                <a:cxn ang="0">
                  <a:pos x="10" y="10"/>
                </a:cxn>
                <a:cxn ang="0">
                  <a:pos x="10" y="4"/>
                </a:cxn>
                <a:cxn ang="0">
                  <a:pos x="9" y="2"/>
                </a:cxn>
                <a:cxn ang="0">
                  <a:pos x="9" y="0"/>
                </a:cxn>
                <a:cxn ang="0">
                  <a:pos x="5" y="0"/>
                </a:cxn>
              </a:cxnLst>
              <a:rect l="0" t="0" r="r" b="b"/>
              <a:pathLst>
                <a:path w="10" h="11">
                  <a:moveTo>
                    <a:pt x="5" y="0"/>
                  </a:moveTo>
                  <a:lnTo>
                    <a:pt x="3" y="0"/>
                  </a:lnTo>
                  <a:lnTo>
                    <a:pt x="0" y="4"/>
                  </a:lnTo>
                  <a:lnTo>
                    <a:pt x="0" y="10"/>
                  </a:lnTo>
                  <a:lnTo>
                    <a:pt x="1" y="10"/>
                  </a:lnTo>
                  <a:lnTo>
                    <a:pt x="3" y="11"/>
                  </a:lnTo>
                  <a:lnTo>
                    <a:pt x="9" y="11"/>
                  </a:lnTo>
                  <a:lnTo>
                    <a:pt x="9" y="10"/>
                  </a:lnTo>
                  <a:lnTo>
                    <a:pt x="10" y="10"/>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297" name="Freeform 304"/>
            <p:cNvSpPr>
              <a:spLocks/>
            </p:cNvSpPr>
            <p:nvPr/>
          </p:nvSpPr>
          <p:spPr bwMode="auto">
            <a:xfrm>
              <a:off x="1321"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298" name="Freeform 305"/>
            <p:cNvSpPr>
              <a:spLocks/>
            </p:cNvSpPr>
            <p:nvPr/>
          </p:nvSpPr>
          <p:spPr bwMode="auto">
            <a:xfrm>
              <a:off x="1343"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299" name="Freeform 306"/>
            <p:cNvSpPr>
              <a:spLocks/>
            </p:cNvSpPr>
            <p:nvPr/>
          </p:nvSpPr>
          <p:spPr bwMode="auto">
            <a:xfrm>
              <a:off x="1365" y="3608"/>
              <a:ext cx="11" cy="11"/>
            </a:xfrm>
            <a:custGeom>
              <a:avLst/>
              <a:gdLst/>
              <a:ahLst/>
              <a:cxnLst>
                <a:cxn ang="0">
                  <a:pos x="5" y="0"/>
                </a:cxn>
                <a:cxn ang="0">
                  <a:pos x="3" y="0"/>
                </a:cxn>
                <a:cxn ang="0">
                  <a:pos x="0" y="4"/>
                </a:cxn>
                <a:cxn ang="0">
                  <a:pos x="0" y="10"/>
                </a:cxn>
                <a:cxn ang="0">
                  <a:pos x="2" y="10"/>
                </a:cxn>
                <a:cxn ang="0">
                  <a:pos x="3"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3" y="0"/>
                  </a:lnTo>
                  <a:lnTo>
                    <a:pt x="0" y="4"/>
                  </a:lnTo>
                  <a:lnTo>
                    <a:pt x="0" y="10"/>
                  </a:lnTo>
                  <a:lnTo>
                    <a:pt x="2" y="10"/>
                  </a:lnTo>
                  <a:lnTo>
                    <a:pt x="3"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00" name="Freeform 307"/>
            <p:cNvSpPr>
              <a:spLocks/>
            </p:cNvSpPr>
            <p:nvPr/>
          </p:nvSpPr>
          <p:spPr bwMode="auto">
            <a:xfrm>
              <a:off x="1387" y="3608"/>
              <a:ext cx="10" cy="11"/>
            </a:xfrm>
            <a:custGeom>
              <a:avLst/>
              <a:gdLst/>
              <a:ahLst/>
              <a:cxnLst>
                <a:cxn ang="0">
                  <a:pos x="5" y="0"/>
                </a:cxn>
                <a:cxn ang="0">
                  <a:pos x="3" y="0"/>
                </a:cxn>
                <a:cxn ang="0">
                  <a:pos x="0" y="4"/>
                </a:cxn>
                <a:cxn ang="0">
                  <a:pos x="0" y="10"/>
                </a:cxn>
                <a:cxn ang="0">
                  <a:pos x="1" y="10"/>
                </a:cxn>
                <a:cxn ang="0">
                  <a:pos x="3" y="11"/>
                </a:cxn>
                <a:cxn ang="0">
                  <a:pos x="9" y="11"/>
                </a:cxn>
                <a:cxn ang="0">
                  <a:pos x="9" y="10"/>
                </a:cxn>
                <a:cxn ang="0">
                  <a:pos x="10" y="10"/>
                </a:cxn>
                <a:cxn ang="0">
                  <a:pos x="10" y="4"/>
                </a:cxn>
                <a:cxn ang="0">
                  <a:pos x="9" y="2"/>
                </a:cxn>
                <a:cxn ang="0">
                  <a:pos x="9" y="0"/>
                </a:cxn>
                <a:cxn ang="0">
                  <a:pos x="5" y="0"/>
                </a:cxn>
              </a:cxnLst>
              <a:rect l="0" t="0" r="r" b="b"/>
              <a:pathLst>
                <a:path w="10" h="11">
                  <a:moveTo>
                    <a:pt x="5" y="0"/>
                  </a:moveTo>
                  <a:lnTo>
                    <a:pt x="3" y="0"/>
                  </a:lnTo>
                  <a:lnTo>
                    <a:pt x="0" y="4"/>
                  </a:lnTo>
                  <a:lnTo>
                    <a:pt x="0" y="10"/>
                  </a:lnTo>
                  <a:lnTo>
                    <a:pt x="1" y="10"/>
                  </a:lnTo>
                  <a:lnTo>
                    <a:pt x="3" y="11"/>
                  </a:lnTo>
                  <a:lnTo>
                    <a:pt x="9" y="11"/>
                  </a:lnTo>
                  <a:lnTo>
                    <a:pt x="9" y="10"/>
                  </a:lnTo>
                  <a:lnTo>
                    <a:pt x="10" y="10"/>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01" name="Freeform 308"/>
            <p:cNvSpPr>
              <a:spLocks/>
            </p:cNvSpPr>
            <p:nvPr/>
          </p:nvSpPr>
          <p:spPr bwMode="auto">
            <a:xfrm>
              <a:off x="1408"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02" name="Freeform 309"/>
            <p:cNvSpPr>
              <a:spLocks/>
            </p:cNvSpPr>
            <p:nvPr/>
          </p:nvSpPr>
          <p:spPr bwMode="auto">
            <a:xfrm>
              <a:off x="1430"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03" name="Freeform 310"/>
            <p:cNvSpPr>
              <a:spLocks/>
            </p:cNvSpPr>
            <p:nvPr/>
          </p:nvSpPr>
          <p:spPr bwMode="auto">
            <a:xfrm>
              <a:off x="1452" y="3608"/>
              <a:ext cx="11" cy="11"/>
            </a:xfrm>
            <a:custGeom>
              <a:avLst/>
              <a:gdLst/>
              <a:ahLst/>
              <a:cxnLst>
                <a:cxn ang="0">
                  <a:pos x="5" y="0"/>
                </a:cxn>
                <a:cxn ang="0">
                  <a:pos x="3" y="0"/>
                </a:cxn>
                <a:cxn ang="0">
                  <a:pos x="0" y="4"/>
                </a:cxn>
                <a:cxn ang="0">
                  <a:pos x="0" y="10"/>
                </a:cxn>
                <a:cxn ang="0">
                  <a:pos x="2" y="10"/>
                </a:cxn>
                <a:cxn ang="0">
                  <a:pos x="3"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3" y="0"/>
                  </a:lnTo>
                  <a:lnTo>
                    <a:pt x="0" y="4"/>
                  </a:lnTo>
                  <a:lnTo>
                    <a:pt x="0" y="10"/>
                  </a:lnTo>
                  <a:lnTo>
                    <a:pt x="2" y="10"/>
                  </a:lnTo>
                  <a:lnTo>
                    <a:pt x="3"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04" name="Freeform 311"/>
            <p:cNvSpPr>
              <a:spLocks/>
            </p:cNvSpPr>
            <p:nvPr/>
          </p:nvSpPr>
          <p:spPr bwMode="auto">
            <a:xfrm>
              <a:off x="1474" y="3608"/>
              <a:ext cx="10" cy="11"/>
            </a:xfrm>
            <a:custGeom>
              <a:avLst/>
              <a:gdLst/>
              <a:ahLst/>
              <a:cxnLst>
                <a:cxn ang="0">
                  <a:pos x="5" y="0"/>
                </a:cxn>
                <a:cxn ang="0">
                  <a:pos x="3" y="0"/>
                </a:cxn>
                <a:cxn ang="0">
                  <a:pos x="0" y="4"/>
                </a:cxn>
                <a:cxn ang="0">
                  <a:pos x="0" y="10"/>
                </a:cxn>
                <a:cxn ang="0">
                  <a:pos x="1" y="10"/>
                </a:cxn>
                <a:cxn ang="0">
                  <a:pos x="3" y="11"/>
                </a:cxn>
                <a:cxn ang="0">
                  <a:pos x="9" y="11"/>
                </a:cxn>
                <a:cxn ang="0">
                  <a:pos x="9" y="10"/>
                </a:cxn>
                <a:cxn ang="0">
                  <a:pos x="10" y="10"/>
                </a:cxn>
                <a:cxn ang="0">
                  <a:pos x="10" y="4"/>
                </a:cxn>
                <a:cxn ang="0">
                  <a:pos x="9" y="2"/>
                </a:cxn>
                <a:cxn ang="0">
                  <a:pos x="9" y="0"/>
                </a:cxn>
                <a:cxn ang="0">
                  <a:pos x="5" y="0"/>
                </a:cxn>
              </a:cxnLst>
              <a:rect l="0" t="0" r="r" b="b"/>
              <a:pathLst>
                <a:path w="10" h="11">
                  <a:moveTo>
                    <a:pt x="5" y="0"/>
                  </a:moveTo>
                  <a:lnTo>
                    <a:pt x="3" y="0"/>
                  </a:lnTo>
                  <a:lnTo>
                    <a:pt x="0" y="4"/>
                  </a:lnTo>
                  <a:lnTo>
                    <a:pt x="0" y="10"/>
                  </a:lnTo>
                  <a:lnTo>
                    <a:pt x="1" y="10"/>
                  </a:lnTo>
                  <a:lnTo>
                    <a:pt x="3" y="11"/>
                  </a:lnTo>
                  <a:lnTo>
                    <a:pt x="9" y="11"/>
                  </a:lnTo>
                  <a:lnTo>
                    <a:pt x="9" y="10"/>
                  </a:lnTo>
                  <a:lnTo>
                    <a:pt x="10" y="10"/>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05" name="Freeform 312"/>
            <p:cNvSpPr>
              <a:spLocks/>
            </p:cNvSpPr>
            <p:nvPr/>
          </p:nvSpPr>
          <p:spPr bwMode="auto">
            <a:xfrm>
              <a:off x="1495"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06" name="Freeform 313"/>
            <p:cNvSpPr>
              <a:spLocks/>
            </p:cNvSpPr>
            <p:nvPr/>
          </p:nvSpPr>
          <p:spPr bwMode="auto">
            <a:xfrm>
              <a:off x="1517"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07" name="Freeform 314"/>
            <p:cNvSpPr>
              <a:spLocks/>
            </p:cNvSpPr>
            <p:nvPr/>
          </p:nvSpPr>
          <p:spPr bwMode="auto">
            <a:xfrm>
              <a:off x="1539" y="3608"/>
              <a:ext cx="11" cy="11"/>
            </a:xfrm>
            <a:custGeom>
              <a:avLst/>
              <a:gdLst/>
              <a:ahLst/>
              <a:cxnLst>
                <a:cxn ang="0">
                  <a:pos x="5" y="0"/>
                </a:cxn>
                <a:cxn ang="0">
                  <a:pos x="3" y="0"/>
                </a:cxn>
                <a:cxn ang="0">
                  <a:pos x="0" y="4"/>
                </a:cxn>
                <a:cxn ang="0">
                  <a:pos x="0" y="10"/>
                </a:cxn>
                <a:cxn ang="0">
                  <a:pos x="2" y="10"/>
                </a:cxn>
                <a:cxn ang="0">
                  <a:pos x="3"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3" y="0"/>
                  </a:lnTo>
                  <a:lnTo>
                    <a:pt x="0" y="4"/>
                  </a:lnTo>
                  <a:lnTo>
                    <a:pt x="0" y="10"/>
                  </a:lnTo>
                  <a:lnTo>
                    <a:pt x="2" y="10"/>
                  </a:lnTo>
                  <a:lnTo>
                    <a:pt x="3"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08" name="Freeform 315"/>
            <p:cNvSpPr>
              <a:spLocks/>
            </p:cNvSpPr>
            <p:nvPr/>
          </p:nvSpPr>
          <p:spPr bwMode="auto">
            <a:xfrm>
              <a:off x="1561" y="3608"/>
              <a:ext cx="10" cy="11"/>
            </a:xfrm>
            <a:custGeom>
              <a:avLst/>
              <a:gdLst/>
              <a:ahLst/>
              <a:cxnLst>
                <a:cxn ang="0">
                  <a:pos x="5" y="0"/>
                </a:cxn>
                <a:cxn ang="0">
                  <a:pos x="3" y="0"/>
                </a:cxn>
                <a:cxn ang="0">
                  <a:pos x="0" y="4"/>
                </a:cxn>
                <a:cxn ang="0">
                  <a:pos x="0" y="10"/>
                </a:cxn>
                <a:cxn ang="0">
                  <a:pos x="1" y="10"/>
                </a:cxn>
                <a:cxn ang="0">
                  <a:pos x="3" y="11"/>
                </a:cxn>
                <a:cxn ang="0">
                  <a:pos x="9" y="11"/>
                </a:cxn>
                <a:cxn ang="0">
                  <a:pos x="9" y="10"/>
                </a:cxn>
                <a:cxn ang="0">
                  <a:pos x="10" y="10"/>
                </a:cxn>
                <a:cxn ang="0">
                  <a:pos x="10" y="4"/>
                </a:cxn>
                <a:cxn ang="0">
                  <a:pos x="9" y="2"/>
                </a:cxn>
                <a:cxn ang="0">
                  <a:pos x="9" y="0"/>
                </a:cxn>
                <a:cxn ang="0">
                  <a:pos x="5" y="0"/>
                </a:cxn>
              </a:cxnLst>
              <a:rect l="0" t="0" r="r" b="b"/>
              <a:pathLst>
                <a:path w="10" h="11">
                  <a:moveTo>
                    <a:pt x="5" y="0"/>
                  </a:moveTo>
                  <a:lnTo>
                    <a:pt x="3" y="0"/>
                  </a:lnTo>
                  <a:lnTo>
                    <a:pt x="0" y="4"/>
                  </a:lnTo>
                  <a:lnTo>
                    <a:pt x="0" y="10"/>
                  </a:lnTo>
                  <a:lnTo>
                    <a:pt x="1" y="10"/>
                  </a:lnTo>
                  <a:lnTo>
                    <a:pt x="3" y="11"/>
                  </a:lnTo>
                  <a:lnTo>
                    <a:pt x="9" y="11"/>
                  </a:lnTo>
                  <a:lnTo>
                    <a:pt x="9" y="10"/>
                  </a:lnTo>
                  <a:lnTo>
                    <a:pt x="10" y="10"/>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09" name="Freeform 316"/>
            <p:cNvSpPr>
              <a:spLocks/>
            </p:cNvSpPr>
            <p:nvPr/>
          </p:nvSpPr>
          <p:spPr bwMode="auto">
            <a:xfrm>
              <a:off x="1582"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10" name="Freeform 317"/>
            <p:cNvSpPr>
              <a:spLocks/>
            </p:cNvSpPr>
            <p:nvPr/>
          </p:nvSpPr>
          <p:spPr bwMode="auto">
            <a:xfrm>
              <a:off x="1604"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11" name="Freeform 318"/>
            <p:cNvSpPr>
              <a:spLocks/>
            </p:cNvSpPr>
            <p:nvPr/>
          </p:nvSpPr>
          <p:spPr bwMode="auto">
            <a:xfrm>
              <a:off x="1626" y="3608"/>
              <a:ext cx="11" cy="11"/>
            </a:xfrm>
            <a:custGeom>
              <a:avLst/>
              <a:gdLst/>
              <a:ahLst/>
              <a:cxnLst>
                <a:cxn ang="0">
                  <a:pos x="5" y="0"/>
                </a:cxn>
                <a:cxn ang="0">
                  <a:pos x="3" y="0"/>
                </a:cxn>
                <a:cxn ang="0">
                  <a:pos x="0" y="4"/>
                </a:cxn>
                <a:cxn ang="0">
                  <a:pos x="0" y="10"/>
                </a:cxn>
                <a:cxn ang="0">
                  <a:pos x="2" y="10"/>
                </a:cxn>
                <a:cxn ang="0">
                  <a:pos x="3"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3" y="0"/>
                  </a:lnTo>
                  <a:lnTo>
                    <a:pt x="0" y="4"/>
                  </a:lnTo>
                  <a:lnTo>
                    <a:pt x="0" y="10"/>
                  </a:lnTo>
                  <a:lnTo>
                    <a:pt x="2" y="10"/>
                  </a:lnTo>
                  <a:lnTo>
                    <a:pt x="3"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12" name="Freeform 319"/>
            <p:cNvSpPr>
              <a:spLocks/>
            </p:cNvSpPr>
            <p:nvPr/>
          </p:nvSpPr>
          <p:spPr bwMode="auto">
            <a:xfrm>
              <a:off x="1648" y="3608"/>
              <a:ext cx="10" cy="11"/>
            </a:xfrm>
            <a:custGeom>
              <a:avLst/>
              <a:gdLst/>
              <a:ahLst/>
              <a:cxnLst>
                <a:cxn ang="0">
                  <a:pos x="5" y="0"/>
                </a:cxn>
                <a:cxn ang="0">
                  <a:pos x="3" y="0"/>
                </a:cxn>
                <a:cxn ang="0">
                  <a:pos x="0" y="4"/>
                </a:cxn>
                <a:cxn ang="0">
                  <a:pos x="0" y="10"/>
                </a:cxn>
                <a:cxn ang="0">
                  <a:pos x="1" y="10"/>
                </a:cxn>
                <a:cxn ang="0">
                  <a:pos x="3" y="11"/>
                </a:cxn>
                <a:cxn ang="0">
                  <a:pos x="9" y="11"/>
                </a:cxn>
                <a:cxn ang="0">
                  <a:pos x="9" y="10"/>
                </a:cxn>
                <a:cxn ang="0">
                  <a:pos x="10" y="10"/>
                </a:cxn>
                <a:cxn ang="0">
                  <a:pos x="10" y="4"/>
                </a:cxn>
                <a:cxn ang="0">
                  <a:pos x="9" y="2"/>
                </a:cxn>
                <a:cxn ang="0">
                  <a:pos x="9" y="0"/>
                </a:cxn>
                <a:cxn ang="0">
                  <a:pos x="5" y="0"/>
                </a:cxn>
              </a:cxnLst>
              <a:rect l="0" t="0" r="r" b="b"/>
              <a:pathLst>
                <a:path w="10" h="11">
                  <a:moveTo>
                    <a:pt x="5" y="0"/>
                  </a:moveTo>
                  <a:lnTo>
                    <a:pt x="3" y="0"/>
                  </a:lnTo>
                  <a:lnTo>
                    <a:pt x="0" y="4"/>
                  </a:lnTo>
                  <a:lnTo>
                    <a:pt x="0" y="10"/>
                  </a:lnTo>
                  <a:lnTo>
                    <a:pt x="1" y="10"/>
                  </a:lnTo>
                  <a:lnTo>
                    <a:pt x="3" y="11"/>
                  </a:lnTo>
                  <a:lnTo>
                    <a:pt x="9" y="11"/>
                  </a:lnTo>
                  <a:lnTo>
                    <a:pt x="9" y="10"/>
                  </a:lnTo>
                  <a:lnTo>
                    <a:pt x="10" y="10"/>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13" name="Freeform 320"/>
            <p:cNvSpPr>
              <a:spLocks/>
            </p:cNvSpPr>
            <p:nvPr/>
          </p:nvSpPr>
          <p:spPr bwMode="auto">
            <a:xfrm>
              <a:off x="1669"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14" name="Freeform 321"/>
            <p:cNvSpPr>
              <a:spLocks/>
            </p:cNvSpPr>
            <p:nvPr/>
          </p:nvSpPr>
          <p:spPr bwMode="auto">
            <a:xfrm>
              <a:off x="1691"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15" name="Freeform 322"/>
            <p:cNvSpPr>
              <a:spLocks/>
            </p:cNvSpPr>
            <p:nvPr/>
          </p:nvSpPr>
          <p:spPr bwMode="auto">
            <a:xfrm>
              <a:off x="1713" y="3608"/>
              <a:ext cx="11" cy="11"/>
            </a:xfrm>
            <a:custGeom>
              <a:avLst/>
              <a:gdLst/>
              <a:ahLst/>
              <a:cxnLst>
                <a:cxn ang="0">
                  <a:pos x="5"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4" y="0"/>
                  </a:lnTo>
                  <a:lnTo>
                    <a:pt x="0" y="4"/>
                  </a:lnTo>
                  <a:lnTo>
                    <a:pt x="0" y="10"/>
                  </a:lnTo>
                  <a:lnTo>
                    <a:pt x="2" y="10"/>
                  </a:lnTo>
                  <a:lnTo>
                    <a:pt x="4"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16" name="Freeform 323"/>
            <p:cNvSpPr>
              <a:spLocks/>
            </p:cNvSpPr>
            <p:nvPr/>
          </p:nvSpPr>
          <p:spPr bwMode="auto">
            <a:xfrm>
              <a:off x="1735" y="3608"/>
              <a:ext cx="11" cy="11"/>
            </a:xfrm>
            <a:custGeom>
              <a:avLst/>
              <a:gdLst/>
              <a:ahLst/>
              <a:cxnLst>
                <a:cxn ang="0">
                  <a:pos x="5" y="0"/>
                </a:cxn>
                <a:cxn ang="0">
                  <a:pos x="3" y="0"/>
                </a:cxn>
                <a:cxn ang="0">
                  <a:pos x="0" y="4"/>
                </a:cxn>
                <a:cxn ang="0">
                  <a:pos x="0" y="10"/>
                </a:cxn>
                <a:cxn ang="0">
                  <a:pos x="1" y="10"/>
                </a:cxn>
                <a:cxn ang="0">
                  <a:pos x="3"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3" y="0"/>
                  </a:lnTo>
                  <a:lnTo>
                    <a:pt x="0" y="4"/>
                  </a:lnTo>
                  <a:lnTo>
                    <a:pt x="0" y="10"/>
                  </a:lnTo>
                  <a:lnTo>
                    <a:pt x="1" y="10"/>
                  </a:lnTo>
                  <a:lnTo>
                    <a:pt x="3"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17" name="Freeform 324"/>
            <p:cNvSpPr>
              <a:spLocks/>
            </p:cNvSpPr>
            <p:nvPr/>
          </p:nvSpPr>
          <p:spPr bwMode="auto">
            <a:xfrm>
              <a:off x="1756"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18" name="Freeform 325"/>
            <p:cNvSpPr>
              <a:spLocks/>
            </p:cNvSpPr>
            <p:nvPr/>
          </p:nvSpPr>
          <p:spPr bwMode="auto">
            <a:xfrm>
              <a:off x="1778"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19" name="Freeform 326"/>
            <p:cNvSpPr>
              <a:spLocks/>
            </p:cNvSpPr>
            <p:nvPr/>
          </p:nvSpPr>
          <p:spPr bwMode="auto">
            <a:xfrm>
              <a:off x="1800" y="3608"/>
              <a:ext cx="11" cy="11"/>
            </a:xfrm>
            <a:custGeom>
              <a:avLst/>
              <a:gdLst/>
              <a:ahLst/>
              <a:cxnLst>
                <a:cxn ang="0">
                  <a:pos x="5"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4" y="0"/>
                  </a:lnTo>
                  <a:lnTo>
                    <a:pt x="0" y="4"/>
                  </a:lnTo>
                  <a:lnTo>
                    <a:pt x="0" y="10"/>
                  </a:lnTo>
                  <a:lnTo>
                    <a:pt x="2" y="10"/>
                  </a:lnTo>
                  <a:lnTo>
                    <a:pt x="4"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20" name="Freeform 327"/>
            <p:cNvSpPr>
              <a:spLocks/>
            </p:cNvSpPr>
            <p:nvPr/>
          </p:nvSpPr>
          <p:spPr bwMode="auto">
            <a:xfrm>
              <a:off x="1822" y="3608"/>
              <a:ext cx="11" cy="11"/>
            </a:xfrm>
            <a:custGeom>
              <a:avLst/>
              <a:gdLst/>
              <a:ahLst/>
              <a:cxnLst>
                <a:cxn ang="0">
                  <a:pos x="5" y="0"/>
                </a:cxn>
                <a:cxn ang="0">
                  <a:pos x="3" y="0"/>
                </a:cxn>
                <a:cxn ang="0">
                  <a:pos x="0" y="4"/>
                </a:cxn>
                <a:cxn ang="0">
                  <a:pos x="0" y="10"/>
                </a:cxn>
                <a:cxn ang="0">
                  <a:pos x="1" y="10"/>
                </a:cxn>
                <a:cxn ang="0">
                  <a:pos x="3"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3" y="0"/>
                  </a:lnTo>
                  <a:lnTo>
                    <a:pt x="0" y="4"/>
                  </a:lnTo>
                  <a:lnTo>
                    <a:pt x="0" y="10"/>
                  </a:lnTo>
                  <a:lnTo>
                    <a:pt x="1" y="10"/>
                  </a:lnTo>
                  <a:lnTo>
                    <a:pt x="3"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21" name="Freeform 328"/>
            <p:cNvSpPr>
              <a:spLocks/>
            </p:cNvSpPr>
            <p:nvPr/>
          </p:nvSpPr>
          <p:spPr bwMode="auto">
            <a:xfrm>
              <a:off x="1843"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22" name="Freeform 329"/>
            <p:cNvSpPr>
              <a:spLocks/>
            </p:cNvSpPr>
            <p:nvPr/>
          </p:nvSpPr>
          <p:spPr bwMode="auto">
            <a:xfrm>
              <a:off x="1865"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23" name="Freeform 330"/>
            <p:cNvSpPr>
              <a:spLocks/>
            </p:cNvSpPr>
            <p:nvPr/>
          </p:nvSpPr>
          <p:spPr bwMode="auto">
            <a:xfrm>
              <a:off x="1887" y="3608"/>
              <a:ext cx="11" cy="11"/>
            </a:xfrm>
            <a:custGeom>
              <a:avLst/>
              <a:gdLst/>
              <a:ahLst/>
              <a:cxnLst>
                <a:cxn ang="0">
                  <a:pos x="5"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4" y="0"/>
                  </a:lnTo>
                  <a:lnTo>
                    <a:pt x="0" y="4"/>
                  </a:lnTo>
                  <a:lnTo>
                    <a:pt x="0" y="10"/>
                  </a:lnTo>
                  <a:lnTo>
                    <a:pt x="2" y="10"/>
                  </a:lnTo>
                  <a:lnTo>
                    <a:pt x="4"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24" name="Freeform 331"/>
            <p:cNvSpPr>
              <a:spLocks/>
            </p:cNvSpPr>
            <p:nvPr/>
          </p:nvSpPr>
          <p:spPr bwMode="auto">
            <a:xfrm>
              <a:off x="1909" y="3608"/>
              <a:ext cx="11" cy="11"/>
            </a:xfrm>
            <a:custGeom>
              <a:avLst/>
              <a:gdLst/>
              <a:ahLst/>
              <a:cxnLst>
                <a:cxn ang="0">
                  <a:pos x="5" y="0"/>
                </a:cxn>
                <a:cxn ang="0">
                  <a:pos x="3" y="0"/>
                </a:cxn>
                <a:cxn ang="0">
                  <a:pos x="0" y="4"/>
                </a:cxn>
                <a:cxn ang="0">
                  <a:pos x="0" y="10"/>
                </a:cxn>
                <a:cxn ang="0">
                  <a:pos x="1" y="10"/>
                </a:cxn>
                <a:cxn ang="0">
                  <a:pos x="3"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3" y="0"/>
                  </a:lnTo>
                  <a:lnTo>
                    <a:pt x="0" y="4"/>
                  </a:lnTo>
                  <a:lnTo>
                    <a:pt x="0" y="10"/>
                  </a:lnTo>
                  <a:lnTo>
                    <a:pt x="1" y="10"/>
                  </a:lnTo>
                  <a:lnTo>
                    <a:pt x="3"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25" name="Freeform 332"/>
            <p:cNvSpPr>
              <a:spLocks/>
            </p:cNvSpPr>
            <p:nvPr/>
          </p:nvSpPr>
          <p:spPr bwMode="auto">
            <a:xfrm>
              <a:off x="1930"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26" name="Freeform 333"/>
            <p:cNvSpPr>
              <a:spLocks/>
            </p:cNvSpPr>
            <p:nvPr/>
          </p:nvSpPr>
          <p:spPr bwMode="auto">
            <a:xfrm>
              <a:off x="1952"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27" name="Freeform 334"/>
            <p:cNvSpPr>
              <a:spLocks/>
            </p:cNvSpPr>
            <p:nvPr/>
          </p:nvSpPr>
          <p:spPr bwMode="auto">
            <a:xfrm>
              <a:off x="1974" y="3608"/>
              <a:ext cx="11" cy="11"/>
            </a:xfrm>
            <a:custGeom>
              <a:avLst/>
              <a:gdLst/>
              <a:ahLst/>
              <a:cxnLst>
                <a:cxn ang="0">
                  <a:pos x="5"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4" y="0"/>
                  </a:lnTo>
                  <a:lnTo>
                    <a:pt x="0" y="4"/>
                  </a:lnTo>
                  <a:lnTo>
                    <a:pt x="0" y="10"/>
                  </a:lnTo>
                  <a:lnTo>
                    <a:pt x="2" y="10"/>
                  </a:lnTo>
                  <a:lnTo>
                    <a:pt x="4"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28" name="Freeform 335"/>
            <p:cNvSpPr>
              <a:spLocks/>
            </p:cNvSpPr>
            <p:nvPr/>
          </p:nvSpPr>
          <p:spPr bwMode="auto">
            <a:xfrm>
              <a:off x="1996" y="3608"/>
              <a:ext cx="11" cy="11"/>
            </a:xfrm>
            <a:custGeom>
              <a:avLst/>
              <a:gdLst/>
              <a:ahLst/>
              <a:cxnLst>
                <a:cxn ang="0">
                  <a:pos x="5" y="0"/>
                </a:cxn>
                <a:cxn ang="0">
                  <a:pos x="3" y="0"/>
                </a:cxn>
                <a:cxn ang="0">
                  <a:pos x="0" y="4"/>
                </a:cxn>
                <a:cxn ang="0">
                  <a:pos x="0" y="10"/>
                </a:cxn>
                <a:cxn ang="0">
                  <a:pos x="1" y="10"/>
                </a:cxn>
                <a:cxn ang="0">
                  <a:pos x="3"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3" y="0"/>
                  </a:lnTo>
                  <a:lnTo>
                    <a:pt x="0" y="4"/>
                  </a:lnTo>
                  <a:lnTo>
                    <a:pt x="0" y="10"/>
                  </a:lnTo>
                  <a:lnTo>
                    <a:pt x="1" y="10"/>
                  </a:lnTo>
                  <a:lnTo>
                    <a:pt x="3"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29" name="Freeform 336"/>
            <p:cNvSpPr>
              <a:spLocks/>
            </p:cNvSpPr>
            <p:nvPr/>
          </p:nvSpPr>
          <p:spPr bwMode="auto">
            <a:xfrm>
              <a:off x="2017"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30" name="Freeform 337"/>
            <p:cNvSpPr>
              <a:spLocks/>
            </p:cNvSpPr>
            <p:nvPr/>
          </p:nvSpPr>
          <p:spPr bwMode="auto">
            <a:xfrm>
              <a:off x="2039"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31" name="Freeform 338"/>
            <p:cNvSpPr>
              <a:spLocks/>
            </p:cNvSpPr>
            <p:nvPr/>
          </p:nvSpPr>
          <p:spPr bwMode="auto">
            <a:xfrm>
              <a:off x="2061" y="3608"/>
              <a:ext cx="11" cy="11"/>
            </a:xfrm>
            <a:custGeom>
              <a:avLst/>
              <a:gdLst/>
              <a:ahLst/>
              <a:cxnLst>
                <a:cxn ang="0">
                  <a:pos x="5"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4" y="0"/>
                  </a:lnTo>
                  <a:lnTo>
                    <a:pt x="0" y="4"/>
                  </a:lnTo>
                  <a:lnTo>
                    <a:pt x="0" y="10"/>
                  </a:lnTo>
                  <a:lnTo>
                    <a:pt x="2" y="10"/>
                  </a:lnTo>
                  <a:lnTo>
                    <a:pt x="4"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32" name="Freeform 339"/>
            <p:cNvSpPr>
              <a:spLocks/>
            </p:cNvSpPr>
            <p:nvPr/>
          </p:nvSpPr>
          <p:spPr bwMode="auto">
            <a:xfrm>
              <a:off x="2083" y="3608"/>
              <a:ext cx="11" cy="11"/>
            </a:xfrm>
            <a:custGeom>
              <a:avLst/>
              <a:gdLst/>
              <a:ahLst/>
              <a:cxnLst>
                <a:cxn ang="0">
                  <a:pos x="5" y="0"/>
                </a:cxn>
                <a:cxn ang="0">
                  <a:pos x="3" y="0"/>
                </a:cxn>
                <a:cxn ang="0">
                  <a:pos x="0" y="4"/>
                </a:cxn>
                <a:cxn ang="0">
                  <a:pos x="0" y="10"/>
                </a:cxn>
                <a:cxn ang="0">
                  <a:pos x="1" y="10"/>
                </a:cxn>
                <a:cxn ang="0">
                  <a:pos x="3"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3" y="0"/>
                  </a:lnTo>
                  <a:lnTo>
                    <a:pt x="0" y="4"/>
                  </a:lnTo>
                  <a:lnTo>
                    <a:pt x="0" y="10"/>
                  </a:lnTo>
                  <a:lnTo>
                    <a:pt x="1" y="10"/>
                  </a:lnTo>
                  <a:lnTo>
                    <a:pt x="3"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33" name="Freeform 340"/>
            <p:cNvSpPr>
              <a:spLocks/>
            </p:cNvSpPr>
            <p:nvPr/>
          </p:nvSpPr>
          <p:spPr bwMode="auto">
            <a:xfrm>
              <a:off x="2104"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34" name="Freeform 341"/>
            <p:cNvSpPr>
              <a:spLocks/>
            </p:cNvSpPr>
            <p:nvPr/>
          </p:nvSpPr>
          <p:spPr bwMode="auto">
            <a:xfrm>
              <a:off x="2126"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35" name="Freeform 342"/>
            <p:cNvSpPr>
              <a:spLocks/>
            </p:cNvSpPr>
            <p:nvPr/>
          </p:nvSpPr>
          <p:spPr bwMode="auto">
            <a:xfrm>
              <a:off x="2148" y="3608"/>
              <a:ext cx="11" cy="11"/>
            </a:xfrm>
            <a:custGeom>
              <a:avLst/>
              <a:gdLst/>
              <a:ahLst/>
              <a:cxnLst>
                <a:cxn ang="0">
                  <a:pos x="5"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4" y="0"/>
                  </a:lnTo>
                  <a:lnTo>
                    <a:pt x="0" y="4"/>
                  </a:lnTo>
                  <a:lnTo>
                    <a:pt x="0" y="10"/>
                  </a:lnTo>
                  <a:lnTo>
                    <a:pt x="2" y="10"/>
                  </a:lnTo>
                  <a:lnTo>
                    <a:pt x="4"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36" name="Freeform 343"/>
            <p:cNvSpPr>
              <a:spLocks/>
            </p:cNvSpPr>
            <p:nvPr/>
          </p:nvSpPr>
          <p:spPr bwMode="auto">
            <a:xfrm>
              <a:off x="2170" y="3608"/>
              <a:ext cx="11" cy="11"/>
            </a:xfrm>
            <a:custGeom>
              <a:avLst/>
              <a:gdLst/>
              <a:ahLst/>
              <a:cxnLst>
                <a:cxn ang="0">
                  <a:pos x="5" y="0"/>
                </a:cxn>
                <a:cxn ang="0">
                  <a:pos x="3" y="0"/>
                </a:cxn>
                <a:cxn ang="0">
                  <a:pos x="0" y="4"/>
                </a:cxn>
                <a:cxn ang="0">
                  <a:pos x="0" y="10"/>
                </a:cxn>
                <a:cxn ang="0">
                  <a:pos x="2" y="10"/>
                </a:cxn>
                <a:cxn ang="0">
                  <a:pos x="3"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3" y="0"/>
                  </a:lnTo>
                  <a:lnTo>
                    <a:pt x="0" y="4"/>
                  </a:lnTo>
                  <a:lnTo>
                    <a:pt x="0" y="10"/>
                  </a:lnTo>
                  <a:lnTo>
                    <a:pt x="2" y="10"/>
                  </a:lnTo>
                  <a:lnTo>
                    <a:pt x="3"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37" name="Freeform 344"/>
            <p:cNvSpPr>
              <a:spLocks/>
            </p:cNvSpPr>
            <p:nvPr/>
          </p:nvSpPr>
          <p:spPr bwMode="auto">
            <a:xfrm>
              <a:off x="2191" y="3608"/>
              <a:ext cx="11" cy="11"/>
            </a:xfrm>
            <a:custGeom>
              <a:avLst/>
              <a:gdLst/>
              <a:ahLst/>
              <a:cxnLst>
                <a:cxn ang="0">
                  <a:pos x="6" y="0"/>
                </a:cxn>
                <a:cxn ang="0">
                  <a:pos x="4" y="0"/>
                </a:cxn>
                <a:cxn ang="0">
                  <a:pos x="0" y="4"/>
                </a:cxn>
                <a:cxn ang="0">
                  <a:pos x="0" y="10"/>
                </a:cxn>
                <a:cxn ang="0">
                  <a:pos x="2" y="10"/>
                </a:cxn>
                <a:cxn ang="0">
                  <a:pos x="4" y="11"/>
                </a:cxn>
                <a:cxn ang="0">
                  <a:pos x="10" y="11"/>
                </a:cxn>
                <a:cxn ang="0">
                  <a:pos x="10" y="10"/>
                </a:cxn>
                <a:cxn ang="0">
                  <a:pos x="11" y="10"/>
                </a:cxn>
                <a:cxn ang="0">
                  <a:pos x="11" y="4"/>
                </a:cxn>
                <a:cxn ang="0">
                  <a:pos x="10" y="2"/>
                </a:cxn>
                <a:cxn ang="0">
                  <a:pos x="10" y="0"/>
                </a:cxn>
                <a:cxn ang="0">
                  <a:pos x="6" y="0"/>
                </a:cxn>
              </a:cxnLst>
              <a:rect l="0" t="0" r="r" b="b"/>
              <a:pathLst>
                <a:path w="11" h="11">
                  <a:moveTo>
                    <a:pt x="6" y="0"/>
                  </a:moveTo>
                  <a:lnTo>
                    <a:pt x="4" y="0"/>
                  </a:lnTo>
                  <a:lnTo>
                    <a:pt x="0" y="4"/>
                  </a:lnTo>
                  <a:lnTo>
                    <a:pt x="0" y="10"/>
                  </a:lnTo>
                  <a:lnTo>
                    <a:pt x="2" y="10"/>
                  </a:lnTo>
                  <a:lnTo>
                    <a:pt x="4" y="11"/>
                  </a:lnTo>
                  <a:lnTo>
                    <a:pt x="10" y="11"/>
                  </a:lnTo>
                  <a:lnTo>
                    <a:pt x="10" y="10"/>
                  </a:lnTo>
                  <a:lnTo>
                    <a:pt x="11" y="10"/>
                  </a:lnTo>
                  <a:lnTo>
                    <a:pt x="11" y="4"/>
                  </a:lnTo>
                  <a:lnTo>
                    <a:pt x="10" y="2"/>
                  </a:lnTo>
                  <a:lnTo>
                    <a:pt x="10" y="0"/>
                  </a:lnTo>
                  <a:lnTo>
                    <a:pt x="6" y="0"/>
                  </a:lnTo>
                  <a:close/>
                </a:path>
              </a:pathLst>
            </a:custGeom>
            <a:solidFill>
              <a:srgbClr val="FFFFFF"/>
            </a:solidFill>
            <a:ln w="9525">
              <a:noFill/>
              <a:round/>
              <a:headEnd/>
              <a:tailEnd/>
            </a:ln>
          </p:spPr>
          <p:txBody>
            <a:bodyPr/>
            <a:lstStyle/>
            <a:p>
              <a:endParaRPr lang="ar-IQ"/>
            </a:p>
          </p:txBody>
        </p:sp>
        <p:sp>
          <p:nvSpPr>
            <p:cNvPr id="338" name="Freeform 345"/>
            <p:cNvSpPr>
              <a:spLocks/>
            </p:cNvSpPr>
            <p:nvPr/>
          </p:nvSpPr>
          <p:spPr bwMode="auto">
            <a:xfrm>
              <a:off x="2213"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39" name="Freeform 346"/>
            <p:cNvSpPr>
              <a:spLocks/>
            </p:cNvSpPr>
            <p:nvPr/>
          </p:nvSpPr>
          <p:spPr bwMode="auto">
            <a:xfrm>
              <a:off x="2235" y="3608"/>
              <a:ext cx="11" cy="11"/>
            </a:xfrm>
            <a:custGeom>
              <a:avLst/>
              <a:gdLst/>
              <a:ahLst/>
              <a:cxnLst>
                <a:cxn ang="0">
                  <a:pos x="5"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4" y="0"/>
                  </a:lnTo>
                  <a:lnTo>
                    <a:pt x="0" y="4"/>
                  </a:lnTo>
                  <a:lnTo>
                    <a:pt x="0" y="10"/>
                  </a:lnTo>
                  <a:lnTo>
                    <a:pt x="2" y="10"/>
                  </a:lnTo>
                  <a:lnTo>
                    <a:pt x="4"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40" name="Freeform 347"/>
            <p:cNvSpPr>
              <a:spLocks/>
            </p:cNvSpPr>
            <p:nvPr/>
          </p:nvSpPr>
          <p:spPr bwMode="auto">
            <a:xfrm>
              <a:off x="2257" y="3608"/>
              <a:ext cx="11" cy="11"/>
            </a:xfrm>
            <a:custGeom>
              <a:avLst/>
              <a:gdLst/>
              <a:ahLst/>
              <a:cxnLst>
                <a:cxn ang="0">
                  <a:pos x="5" y="0"/>
                </a:cxn>
                <a:cxn ang="0">
                  <a:pos x="3" y="0"/>
                </a:cxn>
                <a:cxn ang="0">
                  <a:pos x="0" y="4"/>
                </a:cxn>
                <a:cxn ang="0">
                  <a:pos x="0" y="10"/>
                </a:cxn>
                <a:cxn ang="0">
                  <a:pos x="2" y="10"/>
                </a:cxn>
                <a:cxn ang="0">
                  <a:pos x="3"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3" y="0"/>
                  </a:lnTo>
                  <a:lnTo>
                    <a:pt x="0" y="4"/>
                  </a:lnTo>
                  <a:lnTo>
                    <a:pt x="0" y="10"/>
                  </a:lnTo>
                  <a:lnTo>
                    <a:pt x="2" y="10"/>
                  </a:lnTo>
                  <a:lnTo>
                    <a:pt x="3"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41" name="Freeform 348"/>
            <p:cNvSpPr>
              <a:spLocks/>
            </p:cNvSpPr>
            <p:nvPr/>
          </p:nvSpPr>
          <p:spPr bwMode="auto">
            <a:xfrm>
              <a:off x="2278" y="3608"/>
              <a:ext cx="11" cy="11"/>
            </a:xfrm>
            <a:custGeom>
              <a:avLst/>
              <a:gdLst/>
              <a:ahLst/>
              <a:cxnLst>
                <a:cxn ang="0">
                  <a:pos x="6" y="0"/>
                </a:cxn>
                <a:cxn ang="0">
                  <a:pos x="4" y="0"/>
                </a:cxn>
                <a:cxn ang="0">
                  <a:pos x="0" y="4"/>
                </a:cxn>
                <a:cxn ang="0">
                  <a:pos x="0" y="10"/>
                </a:cxn>
                <a:cxn ang="0">
                  <a:pos x="2" y="10"/>
                </a:cxn>
                <a:cxn ang="0">
                  <a:pos x="4" y="11"/>
                </a:cxn>
                <a:cxn ang="0">
                  <a:pos x="10" y="11"/>
                </a:cxn>
                <a:cxn ang="0">
                  <a:pos x="10" y="10"/>
                </a:cxn>
                <a:cxn ang="0">
                  <a:pos x="11" y="10"/>
                </a:cxn>
                <a:cxn ang="0">
                  <a:pos x="11" y="4"/>
                </a:cxn>
                <a:cxn ang="0">
                  <a:pos x="10" y="2"/>
                </a:cxn>
                <a:cxn ang="0">
                  <a:pos x="10" y="0"/>
                </a:cxn>
                <a:cxn ang="0">
                  <a:pos x="6" y="0"/>
                </a:cxn>
              </a:cxnLst>
              <a:rect l="0" t="0" r="r" b="b"/>
              <a:pathLst>
                <a:path w="11" h="11">
                  <a:moveTo>
                    <a:pt x="6" y="0"/>
                  </a:moveTo>
                  <a:lnTo>
                    <a:pt x="4" y="0"/>
                  </a:lnTo>
                  <a:lnTo>
                    <a:pt x="0" y="4"/>
                  </a:lnTo>
                  <a:lnTo>
                    <a:pt x="0" y="10"/>
                  </a:lnTo>
                  <a:lnTo>
                    <a:pt x="2" y="10"/>
                  </a:lnTo>
                  <a:lnTo>
                    <a:pt x="4" y="11"/>
                  </a:lnTo>
                  <a:lnTo>
                    <a:pt x="10" y="11"/>
                  </a:lnTo>
                  <a:lnTo>
                    <a:pt x="10" y="10"/>
                  </a:lnTo>
                  <a:lnTo>
                    <a:pt x="11" y="10"/>
                  </a:lnTo>
                  <a:lnTo>
                    <a:pt x="11" y="4"/>
                  </a:lnTo>
                  <a:lnTo>
                    <a:pt x="10" y="2"/>
                  </a:lnTo>
                  <a:lnTo>
                    <a:pt x="10" y="0"/>
                  </a:lnTo>
                  <a:lnTo>
                    <a:pt x="6" y="0"/>
                  </a:lnTo>
                  <a:close/>
                </a:path>
              </a:pathLst>
            </a:custGeom>
            <a:solidFill>
              <a:srgbClr val="FFFFFF"/>
            </a:solidFill>
            <a:ln w="9525">
              <a:noFill/>
              <a:round/>
              <a:headEnd/>
              <a:tailEnd/>
            </a:ln>
          </p:spPr>
          <p:txBody>
            <a:bodyPr/>
            <a:lstStyle/>
            <a:p>
              <a:endParaRPr lang="ar-IQ"/>
            </a:p>
          </p:txBody>
        </p:sp>
        <p:sp>
          <p:nvSpPr>
            <p:cNvPr id="342" name="Freeform 349"/>
            <p:cNvSpPr>
              <a:spLocks/>
            </p:cNvSpPr>
            <p:nvPr/>
          </p:nvSpPr>
          <p:spPr bwMode="auto">
            <a:xfrm>
              <a:off x="2300"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43" name="Freeform 350"/>
            <p:cNvSpPr>
              <a:spLocks/>
            </p:cNvSpPr>
            <p:nvPr/>
          </p:nvSpPr>
          <p:spPr bwMode="auto">
            <a:xfrm>
              <a:off x="2322" y="3608"/>
              <a:ext cx="11" cy="11"/>
            </a:xfrm>
            <a:custGeom>
              <a:avLst/>
              <a:gdLst/>
              <a:ahLst/>
              <a:cxnLst>
                <a:cxn ang="0">
                  <a:pos x="5"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4" y="0"/>
                  </a:lnTo>
                  <a:lnTo>
                    <a:pt x="0" y="4"/>
                  </a:lnTo>
                  <a:lnTo>
                    <a:pt x="0" y="10"/>
                  </a:lnTo>
                  <a:lnTo>
                    <a:pt x="2" y="10"/>
                  </a:lnTo>
                  <a:lnTo>
                    <a:pt x="4"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44" name="Freeform 351"/>
            <p:cNvSpPr>
              <a:spLocks/>
            </p:cNvSpPr>
            <p:nvPr/>
          </p:nvSpPr>
          <p:spPr bwMode="auto">
            <a:xfrm>
              <a:off x="2344" y="3608"/>
              <a:ext cx="11" cy="11"/>
            </a:xfrm>
            <a:custGeom>
              <a:avLst/>
              <a:gdLst/>
              <a:ahLst/>
              <a:cxnLst>
                <a:cxn ang="0">
                  <a:pos x="5" y="0"/>
                </a:cxn>
                <a:cxn ang="0">
                  <a:pos x="3" y="0"/>
                </a:cxn>
                <a:cxn ang="0">
                  <a:pos x="0" y="4"/>
                </a:cxn>
                <a:cxn ang="0">
                  <a:pos x="0" y="10"/>
                </a:cxn>
                <a:cxn ang="0">
                  <a:pos x="2" y="10"/>
                </a:cxn>
                <a:cxn ang="0">
                  <a:pos x="3"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3" y="0"/>
                  </a:lnTo>
                  <a:lnTo>
                    <a:pt x="0" y="4"/>
                  </a:lnTo>
                  <a:lnTo>
                    <a:pt x="0" y="10"/>
                  </a:lnTo>
                  <a:lnTo>
                    <a:pt x="2" y="10"/>
                  </a:lnTo>
                  <a:lnTo>
                    <a:pt x="3"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45" name="Freeform 352"/>
            <p:cNvSpPr>
              <a:spLocks/>
            </p:cNvSpPr>
            <p:nvPr/>
          </p:nvSpPr>
          <p:spPr bwMode="auto">
            <a:xfrm>
              <a:off x="2365" y="3608"/>
              <a:ext cx="11" cy="11"/>
            </a:xfrm>
            <a:custGeom>
              <a:avLst/>
              <a:gdLst/>
              <a:ahLst/>
              <a:cxnLst>
                <a:cxn ang="0">
                  <a:pos x="6" y="0"/>
                </a:cxn>
                <a:cxn ang="0">
                  <a:pos x="4" y="0"/>
                </a:cxn>
                <a:cxn ang="0">
                  <a:pos x="0" y="4"/>
                </a:cxn>
                <a:cxn ang="0">
                  <a:pos x="0" y="10"/>
                </a:cxn>
                <a:cxn ang="0">
                  <a:pos x="2" y="10"/>
                </a:cxn>
                <a:cxn ang="0">
                  <a:pos x="4" y="11"/>
                </a:cxn>
                <a:cxn ang="0">
                  <a:pos x="10" y="11"/>
                </a:cxn>
                <a:cxn ang="0">
                  <a:pos x="10" y="10"/>
                </a:cxn>
                <a:cxn ang="0">
                  <a:pos x="11" y="10"/>
                </a:cxn>
                <a:cxn ang="0">
                  <a:pos x="11" y="4"/>
                </a:cxn>
                <a:cxn ang="0">
                  <a:pos x="10" y="2"/>
                </a:cxn>
                <a:cxn ang="0">
                  <a:pos x="10" y="0"/>
                </a:cxn>
                <a:cxn ang="0">
                  <a:pos x="6" y="0"/>
                </a:cxn>
              </a:cxnLst>
              <a:rect l="0" t="0" r="r" b="b"/>
              <a:pathLst>
                <a:path w="11" h="11">
                  <a:moveTo>
                    <a:pt x="6" y="0"/>
                  </a:moveTo>
                  <a:lnTo>
                    <a:pt x="4" y="0"/>
                  </a:lnTo>
                  <a:lnTo>
                    <a:pt x="0" y="4"/>
                  </a:lnTo>
                  <a:lnTo>
                    <a:pt x="0" y="10"/>
                  </a:lnTo>
                  <a:lnTo>
                    <a:pt x="2" y="10"/>
                  </a:lnTo>
                  <a:lnTo>
                    <a:pt x="4" y="11"/>
                  </a:lnTo>
                  <a:lnTo>
                    <a:pt x="10" y="11"/>
                  </a:lnTo>
                  <a:lnTo>
                    <a:pt x="10" y="10"/>
                  </a:lnTo>
                  <a:lnTo>
                    <a:pt x="11" y="10"/>
                  </a:lnTo>
                  <a:lnTo>
                    <a:pt x="11" y="4"/>
                  </a:lnTo>
                  <a:lnTo>
                    <a:pt x="10" y="2"/>
                  </a:lnTo>
                  <a:lnTo>
                    <a:pt x="10" y="0"/>
                  </a:lnTo>
                  <a:lnTo>
                    <a:pt x="6" y="0"/>
                  </a:lnTo>
                  <a:close/>
                </a:path>
              </a:pathLst>
            </a:custGeom>
            <a:solidFill>
              <a:srgbClr val="FFFFFF"/>
            </a:solidFill>
            <a:ln w="9525">
              <a:noFill/>
              <a:round/>
              <a:headEnd/>
              <a:tailEnd/>
            </a:ln>
          </p:spPr>
          <p:txBody>
            <a:bodyPr/>
            <a:lstStyle/>
            <a:p>
              <a:endParaRPr lang="ar-IQ"/>
            </a:p>
          </p:txBody>
        </p:sp>
        <p:sp>
          <p:nvSpPr>
            <p:cNvPr id="346" name="Freeform 353"/>
            <p:cNvSpPr>
              <a:spLocks/>
            </p:cNvSpPr>
            <p:nvPr/>
          </p:nvSpPr>
          <p:spPr bwMode="auto">
            <a:xfrm>
              <a:off x="2387"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47" name="Freeform 354"/>
            <p:cNvSpPr>
              <a:spLocks/>
            </p:cNvSpPr>
            <p:nvPr/>
          </p:nvSpPr>
          <p:spPr bwMode="auto">
            <a:xfrm>
              <a:off x="2409" y="3608"/>
              <a:ext cx="11" cy="11"/>
            </a:xfrm>
            <a:custGeom>
              <a:avLst/>
              <a:gdLst/>
              <a:ahLst/>
              <a:cxnLst>
                <a:cxn ang="0">
                  <a:pos x="5"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4" y="0"/>
                  </a:lnTo>
                  <a:lnTo>
                    <a:pt x="0" y="4"/>
                  </a:lnTo>
                  <a:lnTo>
                    <a:pt x="0" y="10"/>
                  </a:lnTo>
                  <a:lnTo>
                    <a:pt x="2" y="10"/>
                  </a:lnTo>
                  <a:lnTo>
                    <a:pt x="4"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48" name="Freeform 355"/>
            <p:cNvSpPr>
              <a:spLocks/>
            </p:cNvSpPr>
            <p:nvPr/>
          </p:nvSpPr>
          <p:spPr bwMode="auto">
            <a:xfrm>
              <a:off x="2431" y="3608"/>
              <a:ext cx="11" cy="11"/>
            </a:xfrm>
            <a:custGeom>
              <a:avLst/>
              <a:gdLst/>
              <a:ahLst/>
              <a:cxnLst>
                <a:cxn ang="0">
                  <a:pos x="5" y="0"/>
                </a:cxn>
                <a:cxn ang="0">
                  <a:pos x="3" y="0"/>
                </a:cxn>
                <a:cxn ang="0">
                  <a:pos x="0" y="4"/>
                </a:cxn>
                <a:cxn ang="0">
                  <a:pos x="0" y="10"/>
                </a:cxn>
                <a:cxn ang="0">
                  <a:pos x="2" y="10"/>
                </a:cxn>
                <a:cxn ang="0">
                  <a:pos x="3"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3" y="0"/>
                  </a:lnTo>
                  <a:lnTo>
                    <a:pt x="0" y="4"/>
                  </a:lnTo>
                  <a:lnTo>
                    <a:pt x="0" y="10"/>
                  </a:lnTo>
                  <a:lnTo>
                    <a:pt x="2" y="10"/>
                  </a:lnTo>
                  <a:lnTo>
                    <a:pt x="3"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49" name="Freeform 356"/>
            <p:cNvSpPr>
              <a:spLocks/>
            </p:cNvSpPr>
            <p:nvPr/>
          </p:nvSpPr>
          <p:spPr bwMode="auto">
            <a:xfrm>
              <a:off x="2452" y="3608"/>
              <a:ext cx="11" cy="11"/>
            </a:xfrm>
            <a:custGeom>
              <a:avLst/>
              <a:gdLst/>
              <a:ahLst/>
              <a:cxnLst>
                <a:cxn ang="0">
                  <a:pos x="6" y="0"/>
                </a:cxn>
                <a:cxn ang="0">
                  <a:pos x="4" y="0"/>
                </a:cxn>
                <a:cxn ang="0">
                  <a:pos x="0" y="4"/>
                </a:cxn>
                <a:cxn ang="0">
                  <a:pos x="0" y="10"/>
                </a:cxn>
                <a:cxn ang="0">
                  <a:pos x="2" y="10"/>
                </a:cxn>
                <a:cxn ang="0">
                  <a:pos x="4" y="11"/>
                </a:cxn>
                <a:cxn ang="0">
                  <a:pos x="10" y="11"/>
                </a:cxn>
                <a:cxn ang="0">
                  <a:pos x="10" y="10"/>
                </a:cxn>
                <a:cxn ang="0">
                  <a:pos x="11" y="10"/>
                </a:cxn>
                <a:cxn ang="0">
                  <a:pos x="11" y="4"/>
                </a:cxn>
                <a:cxn ang="0">
                  <a:pos x="10" y="2"/>
                </a:cxn>
                <a:cxn ang="0">
                  <a:pos x="10" y="0"/>
                </a:cxn>
                <a:cxn ang="0">
                  <a:pos x="6" y="0"/>
                </a:cxn>
              </a:cxnLst>
              <a:rect l="0" t="0" r="r" b="b"/>
              <a:pathLst>
                <a:path w="11" h="11">
                  <a:moveTo>
                    <a:pt x="6" y="0"/>
                  </a:moveTo>
                  <a:lnTo>
                    <a:pt x="4" y="0"/>
                  </a:lnTo>
                  <a:lnTo>
                    <a:pt x="0" y="4"/>
                  </a:lnTo>
                  <a:lnTo>
                    <a:pt x="0" y="10"/>
                  </a:lnTo>
                  <a:lnTo>
                    <a:pt x="2" y="10"/>
                  </a:lnTo>
                  <a:lnTo>
                    <a:pt x="4" y="11"/>
                  </a:lnTo>
                  <a:lnTo>
                    <a:pt x="10" y="11"/>
                  </a:lnTo>
                  <a:lnTo>
                    <a:pt x="10" y="10"/>
                  </a:lnTo>
                  <a:lnTo>
                    <a:pt x="11" y="10"/>
                  </a:lnTo>
                  <a:lnTo>
                    <a:pt x="11" y="4"/>
                  </a:lnTo>
                  <a:lnTo>
                    <a:pt x="10" y="2"/>
                  </a:lnTo>
                  <a:lnTo>
                    <a:pt x="10" y="0"/>
                  </a:lnTo>
                  <a:lnTo>
                    <a:pt x="6" y="0"/>
                  </a:lnTo>
                  <a:close/>
                </a:path>
              </a:pathLst>
            </a:custGeom>
            <a:solidFill>
              <a:srgbClr val="FFFFFF"/>
            </a:solidFill>
            <a:ln w="9525">
              <a:noFill/>
              <a:round/>
              <a:headEnd/>
              <a:tailEnd/>
            </a:ln>
          </p:spPr>
          <p:txBody>
            <a:bodyPr/>
            <a:lstStyle/>
            <a:p>
              <a:endParaRPr lang="ar-IQ"/>
            </a:p>
          </p:txBody>
        </p:sp>
        <p:sp>
          <p:nvSpPr>
            <p:cNvPr id="350" name="Freeform 357"/>
            <p:cNvSpPr>
              <a:spLocks/>
            </p:cNvSpPr>
            <p:nvPr/>
          </p:nvSpPr>
          <p:spPr bwMode="auto">
            <a:xfrm>
              <a:off x="2474"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51" name="Freeform 358"/>
            <p:cNvSpPr>
              <a:spLocks/>
            </p:cNvSpPr>
            <p:nvPr/>
          </p:nvSpPr>
          <p:spPr bwMode="auto">
            <a:xfrm>
              <a:off x="2496" y="3608"/>
              <a:ext cx="11" cy="11"/>
            </a:xfrm>
            <a:custGeom>
              <a:avLst/>
              <a:gdLst/>
              <a:ahLst/>
              <a:cxnLst>
                <a:cxn ang="0">
                  <a:pos x="5"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4" y="0"/>
                  </a:lnTo>
                  <a:lnTo>
                    <a:pt x="0" y="4"/>
                  </a:lnTo>
                  <a:lnTo>
                    <a:pt x="0" y="10"/>
                  </a:lnTo>
                  <a:lnTo>
                    <a:pt x="2" y="10"/>
                  </a:lnTo>
                  <a:lnTo>
                    <a:pt x="4"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52" name="Freeform 359"/>
            <p:cNvSpPr>
              <a:spLocks/>
            </p:cNvSpPr>
            <p:nvPr/>
          </p:nvSpPr>
          <p:spPr bwMode="auto">
            <a:xfrm>
              <a:off x="2518" y="3608"/>
              <a:ext cx="11" cy="11"/>
            </a:xfrm>
            <a:custGeom>
              <a:avLst/>
              <a:gdLst/>
              <a:ahLst/>
              <a:cxnLst>
                <a:cxn ang="0">
                  <a:pos x="5" y="0"/>
                </a:cxn>
                <a:cxn ang="0">
                  <a:pos x="3" y="0"/>
                </a:cxn>
                <a:cxn ang="0">
                  <a:pos x="0" y="4"/>
                </a:cxn>
                <a:cxn ang="0">
                  <a:pos x="0" y="10"/>
                </a:cxn>
                <a:cxn ang="0">
                  <a:pos x="2" y="10"/>
                </a:cxn>
                <a:cxn ang="0">
                  <a:pos x="3"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3" y="0"/>
                  </a:lnTo>
                  <a:lnTo>
                    <a:pt x="0" y="4"/>
                  </a:lnTo>
                  <a:lnTo>
                    <a:pt x="0" y="10"/>
                  </a:lnTo>
                  <a:lnTo>
                    <a:pt x="2" y="10"/>
                  </a:lnTo>
                  <a:lnTo>
                    <a:pt x="3"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53" name="Freeform 360"/>
            <p:cNvSpPr>
              <a:spLocks/>
            </p:cNvSpPr>
            <p:nvPr/>
          </p:nvSpPr>
          <p:spPr bwMode="auto">
            <a:xfrm>
              <a:off x="2539" y="3608"/>
              <a:ext cx="11" cy="11"/>
            </a:xfrm>
            <a:custGeom>
              <a:avLst/>
              <a:gdLst/>
              <a:ahLst/>
              <a:cxnLst>
                <a:cxn ang="0">
                  <a:pos x="6" y="0"/>
                </a:cxn>
                <a:cxn ang="0">
                  <a:pos x="4" y="0"/>
                </a:cxn>
                <a:cxn ang="0">
                  <a:pos x="0" y="4"/>
                </a:cxn>
                <a:cxn ang="0">
                  <a:pos x="0" y="10"/>
                </a:cxn>
                <a:cxn ang="0">
                  <a:pos x="2" y="10"/>
                </a:cxn>
                <a:cxn ang="0">
                  <a:pos x="4" y="11"/>
                </a:cxn>
                <a:cxn ang="0">
                  <a:pos x="10" y="11"/>
                </a:cxn>
                <a:cxn ang="0">
                  <a:pos x="10" y="10"/>
                </a:cxn>
                <a:cxn ang="0">
                  <a:pos x="11" y="10"/>
                </a:cxn>
                <a:cxn ang="0">
                  <a:pos x="11" y="4"/>
                </a:cxn>
                <a:cxn ang="0">
                  <a:pos x="10" y="2"/>
                </a:cxn>
                <a:cxn ang="0">
                  <a:pos x="10" y="0"/>
                </a:cxn>
                <a:cxn ang="0">
                  <a:pos x="6" y="0"/>
                </a:cxn>
              </a:cxnLst>
              <a:rect l="0" t="0" r="r" b="b"/>
              <a:pathLst>
                <a:path w="11" h="11">
                  <a:moveTo>
                    <a:pt x="6" y="0"/>
                  </a:moveTo>
                  <a:lnTo>
                    <a:pt x="4" y="0"/>
                  </a:lnTo>
                  <a:lnTo>
                    <a:pt x="0" y="4"/>
                  </a:lnTo>
                  <a:lnTo>
                    <a:pt x="0" y="10"/>
                  </a:lnTo>
                  <a:lnTo>
                    <a:pt x="2" y="10"/>
                  </a:lnTo>
                  <a:lnTo>
                    <a:pt x="4" y="11"/>
                  </a:lnTo>
                  <a:lnTo>
                    <a:pt x="10" y="11"/>
                  </a:lnTo>
                  <a:lnTo>
                    <a:pt x="10" y="10"/>
                  </a:lnTo>
                  <a:lnTo>
                    <a:pt x="11" y="10"/>
                  </a:lnTo>
                  <a:lnTo>
                    <a:pt x="11" y="4"/>
                  </a:lnTo>
                  <a:lnTo>
                    <a:pt x="10" y="2"/>
                  </a:lnTo>
                  <a:lnTo>
                    <a:pt x="10" y="0"/>
                  </a:lnTo>
                  <a:lnTo>
                    <a:pt x="6" y="0"/>
                  </a:lnTo>
                  <a:close/>
                </a:path>
              </a:pathLst>
            </a:custGeom>
            <a:solidFill>
              <a:srgbClr val="FFFFFF"/>
            </a:solidFill>
            <a:ln w="9525">
              <a:noFill/>
              <a:round/>
              <a:headEnd/>
              <a:tailEnd/>
            </a:ln>
          </p:spPr>
          <p:txBody>
            <a:bodyPr/>
            <a:lstStyle/>
            <a:p>
              <a:endParaRPr lang="ar-IQ"/>
            </a:p>
          </p:txBody>
        </p:sp>
        <p:sp>
          <p:nvSpPr>
            <p:cNvPr id="354" name="Freeform 361"/>
            <p:cNvSpPr>
              <a:spLocks/>
            </p:cNvSpPr>
            <p:nvPr/>
          </p:nvSpPr>
          <p:spPr bwMode="auto">
            <a:xfrm>
              <a:off x="2561"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55" name="Freeform 362"/>
            <p:cNvSpPr>
              <a:spLocks/>
            </p:cNvSpPr>
            <p:nvPr/>
          </p:nvSpPr>
          <p:spPr bwMode="auto">
            <a:xfrm>
              <a:off x="2583" y="3608"/>
              <a:ext cx="11" cy="11"/>
            </a:xfrm>
            <a:custGeom>
              <a:avLst/>
              <a:gdLst/>
              <a:ahLst/>
              <a:cxnLst>
                <a:cxn ang="0">
                  <a:pos x="5"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4" y="0"/>
                  </a:lnTo>
                  <a:lnTo>
                    <a:pt x="0" y="4"/>
                  </a:lnTo>
                  <a:lnTo>
                    <a:pt x="0" y="10"/>
                  </a:lnTo>
                  <a:lnTo>
                    <a:pt x="2" y="10"/>
                  </a:lnTo>
                  <a:lnTo>
                    <a:pt x="4"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56" name="Freeform 363"/>
            <p:cNvSpPr>
              <a:spLocks/>
            </p:cNvSpPr>
            <p:nvPr/>
          </p:nvSpPr>
          <p:spPr bwMode="auto">
            <a:xfrm>
              <a:off x="2605" y="3608"/>
              <a:ext cx="11" cy="11"/>
            </a:xfrm>
            <a:custGeom>
              <a:avLst/>
              <a:gdLst/>
              <a:ahLst/>
              <a:cxnLst>
                <a:cxn ang="0">
                  <a:pos x="5" y="0"/>
                </a:cxn>
                <a:cxn ang="0">
                  <a:pos x="3" y="0"/>
                </a:cxn>
                <a:cxn ang="0">
                  <a:pos x="0" y="4"/>
                </a:cxn>
                <a:cxn ang="0">
                  <a:pos x="0" y="10"/>
                </a:cxn>
                <a:cxn ang="0">
                  <a:pos x="2" y="10"/>
                </a:cxn>
                <a:cxn ang="0">
                  <a:pos x="3"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3" y="0"/>
                  </a:lnTo>
                  <a:lnTo>
                    <a:pt x="0" y="4"/>
                  </a:lnTo>
                  <a:lnTo>
                    <a:pt x="0" y="10"/>
                  </a:lnTo>
                  <a:lnTo>
                    <a:pt x="2" y="10"/>
                  </a:lnTo>
                  <a:lnTo>
                    <a:pt x="3"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57" name="Freeform 364"/>
            <p:cNvSpPr>
              <a:spLocks/>
            </p:cNvSpPr>
            <p:nvPr/>
          </p:nvSpPr>
          <p:spPr bwMode="auto">
            <a:xfrm>
              <a:off x="2626" y="3608"/>
              <a:ext cx="11" cy="11"/>
            </a:xfrm>
            <a:custGeom>
              <a:avLst/>
              <a:gdLst/>
              <a:ahLst/>
              <a:cxnLst>
                <a:cxn ang="0">
                  <a:pos x="6" y="0"/>
                </a:cxn>
                <a:cxn ang="0">
                  <a:pos x="4" y="0"/>
                </a:cxn>
                <a:cxn ang="0">
                  <a:pos x="0" y="4"/>
                </a:cxn>
                <a:cxn ang="0">
                  <a:pos x="0" y="10"/>
                </a:cxn>
                <a:cxn ang="0">
                  <a:pos x="2" y="10"/>
                </a:cxn>
                <a:cxn ang="0">
                  <a:pos x="4" y="11"/>
                </a:cxn>
                <a:cxn ang="0">
                  <a:pos x="10" y="11"/>
                </a:cxn>
                <a:cxn ang="0">
                  <a:pos x="10" y="10"/>
                </a:cxn>
                <a:cxn ang="0">
                  <a:pos x="11" y="10"/>
                </a:cxn>
                <a:cxn ang="0">
                  <a:pos x="11" y="4"/>
                </a:cxn>
                <a:cxn ang="0">
                  <a:pos x="10" y="2"/>
                </a:cxn>
                <a:cxn ang="0">
                  <a:pos x="10" y="0"/>
                </a:cxn>
                <a:cxn ang="0">
                  <a:pos x="6" y="0"/>
                </a:cxn>
              </a:cxnLst>
              <a:rect l="0" t="0" r="r" b="b"/>
              <a:pathLst>
                <a:path w="11" h="11">
                  <a:moveTo>
                    <a:pt x="6" y="0"/>
                  </a:moveTo>
                  <a:lnTo>
                    <a:pt x="4" y="0"/>
                  </a:lnTo>
                  <a:lnTo>
                    <a:pt x="0" y="4"/>
                  </a:lnTo>
                  <a:lnTo>
                    <a:pt x="0" y="10"/>
                  </a:lnTo>
                  <a:lnTo>
                    <a:pt x="2" y="10"/>
                  </a:lnTo>
                  <a:lnTo>
                    <a:pt x="4" y="11"/>
                  </a:lnTo>
                  <a:lnTo>
                    <a:pt x="10" y="11"/>
                  </a:lnTo>
                  <a:lnTo>
                    <a:pt x="10" y="10"/>
                  </a:lnTo>
                  <a:lnTo>
                    <a:pt x="11" y="10"/>
                  </a:lnTo>
                  <a:lnTo>
                    <a:pt x="11" y="4"/>
                  </a:lnTo>
                  <a:lnTo>
                    <a:pt x="10" y="2"/>
                  </a:lnTo>
                  <a:lnTo>
                    <a:pt x="10" y="0"/>
                  </a:lnTo>
                  <a:lnTo>
                    <a:pt x="6" y="0"/>
                  </a:lnTo>
                  <a:close/>
                </a:path>
              </a:pathLst>
            </a:custGeom>
            <a:solidFill>
              <a:srgbClr val="FFFFFF"/>
            </a:solidFill>
            <a:ln w="9525">
              <a:noFill/>
              <a:round/>
              <a:headEnd/>
              <a:tailEnd/>
            </a:ln>
          </p:spPr>
          <p:txBody>
            <a:bodyPr/>
            <a:lstStyle/>
            <a:p>
              <a:endParaRPr lang="ar-IQ"/>
            </a:p>
          </p:txBody>
        </p:sp>
        <p:sp>
          <p:nvSpPr>
            <p:cNvPr id="358" name="Freeform 365"/>
            <p:cNvSpPr>
              <a:spLocks/>
            </p:cNvSpPr>
            <p:nvPr/>
          </p:nvSpPr>
          <p:spPr bwMode="auto">
            <a:xfrm>
              <a:off x="2648"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59" name="Freeform 366"/>
            <p:cNvSpPr>
              <a:spLocks/>
            </p:cNvSpPr>
            <p:nvPr/>
          </p:nvSpPr>
          <p:spPr bwMode="auto">
            <a:xfrm>
              <a:off x="2670" y="3608"/>
              <a:ext cx="11" cy="11"/>
            </a:xfrm>
            <a:custGeom>
              <a:avLst/>
              <a:gdLst/>
              <a:ahLst/>
              <a:cxnLst>
                <a:cxn ang="0">
                  <a:pos x="5"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4" y="0"/>
                  </a:lnTo>
                  <a:lnTo>
                    <a:pt x="0" y="4"/>
                  </a:lnTo>
                  <a:lnTo>
                    <a:pt x="0" y="10"/>
                  </a:lnTo>
                  <a:lnTo>
                    <a:pt x="2" y="10"/>
                  </a:lnTo>
                  <a:lnTo>
                    <a:pt x="4"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60" name="Freeform 367"/>
            <p:cNvSpPr>
              <a:spLocks/>
            </p:cNvSpPr>
            <p:nvPr/>
          </p:nvSpPr>
          <p:spPr bwMode="auto">
            <a:xfrm>
              <a:off x="2692" y="3608"/>
              <a:ext cx="11" cy="11"/>
            </a:xfrm>
            <a:custGeom>
              <a:avLst/>
              <a:gdLst/>
              <a:ahLst/>
              <a:cxnLst>
                <a:cxn ang="0">
                  <a:pos x="5" y="0"/>
                </a:cxn>
                <a:cxn ang="0">
                  <a:pos x="3" y="0"/>
                </a:cxn>
                <a:cxn ang="0">
                  <a:pos x="0" y="4"/>
                </a:cxn>
                <a:cxn ang="0">
                  <a:pos x="0" y="10"/>
                </a:cxn>
                <a:cxn ang="0">
                  <a:pos x="2" y="10"/>
                </a:cxn>
                <a:cxn ang="0">
                  <a:pos x="3"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3" y="0"/>
                  </a:lnTo>
                  <a:lnTo>
                    <a:pt x="0" y="4"/>
                  </a:lnTo>
                  <a:lnTo>
                    <a:pt x="0" y="10"/>
                  </a:lnTo>
                  <a:lnTo>
                    <a:pt x="2" y="10"/>
                  </a:lnTo>
                  <a:lnTo>
                    <a:pt x="3"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61" name="Freeform 368"/>
            <p:cNvSpPr>
              <a:spLocks/>
            </p:cNvSpPr>
            <p:nvPr/>
          </p:nvSpPr>
          <p:spPr bwMode="auto">
            <a:xfrm>
              <a:off x="2714" y="3608"/>
              <a:ext cx="10" cy="11"/>
            </a:xfrm>
            <a:custGeom>
              <a:avLst/>
              <a:gdLst/>
              <a:ahLst/>
              <a:cxnLst>
                <a:cxn ang="0">
                  <a:pos x="5" y="0"/>
                </a:cxn>
                <a:cxn ang="0">
                  <a:pos x="3" y="0"/>
                </a:cxn>
                <a:cxn ang="0">
                  <a:pos x="0" y="4"/>
                </a:cxn>
                <a:cxn ang="0">
                  <a:pos x="0" y="10"/>
                </a:cxn>
                <a:cxn ang="0">
                  <a:pos x="1" y="10"/>
                </a:cxn>
                <a:cxn ang="0">
                  <a:pos x="3" y="11"/>
                </a:cxn>
                <a:cxn ang="0">
                  <a:pos x="9" y="11"/>
                </a:cxn>
                <a:cxn ang="0">
                  <a:pos x="9" y="10"/>
                </a:cxn>
                <a:cxn ang="0">
                  <a:pos x="10" y="10"/>
                </a:cxn>
                <a:cxn ang="0">
                  <a:pos x="10" y="4"/>
                </a:cxn>
                <a:cxn ang="0">
                  <a:pos x="9" y="2"/>
                </a:cxn>
                <a:cxn ang="0">
                  <a:pos x="9" y="0"/>
                </a:cxn>
                <a:cxn ang="0">
                  <a:pos x="5" y="0"/>
                </a:cxn>
              </a:cxnLst>
              <a:rect l="0" t="0" r="r" b="b"/>
              <a:pathLst>
                <a:path w="10" h="11">
                  <a:moveTo>
                    <a:pt x="5" y="0"/>
                  </a:moveTo>
                  <a:lnTo>
                    <a:pt x="3" y="0"/>
                  </a:lnTo>
                  <a:lnTo>
                    <a:pt x="0" y="4"/>
                  </a:lnTo>
                  <a:lnTo>
                    <a:pt x="0" y="10"/>
                  </a:lnTo>
                  <a:lnTo>
                    <a:pt x="1" y="10"/>
                  </a:lnTo>
                  <a:lnTo>
                    <a:pt x="3" y="11"/>
                  </a:lnTo>
                  <a:lnTo>
                    <a:pt x="9" y="11"/>
                  </a:lnTo>
                  <a:lnTo>
                    <a:pt x="9" y="10"/>
                  </a:lnTo>
                  <a:lnTo>
                    <a:pt x="10" y="10"/>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62" name="Freeform 369"/>
            <p:cNvSpPr>
              <a:spLocks/>
            </p:cNvSpPr>
            <p:nvPr/>
          </p:nvSpPr>
          <p:spPr bwMode="auto">
            <a:xfrm>
              <a:off x="2735"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63" name="Freeform 370"/>
            <p:cNvSpPr>
              <a:spLocks/>
            </p:cNvSpPr>
            <p:nvPr/>
          </p:nvSpPr>
          <p:spPr bwMode="auto">
            <a:xfrm>
              <a:off x="2757" y="3608"/>
              <a:ext cx="11" cy="11"/>
            </a:xfrm>
            <a:custGeom>
              <a:avLst/>
              <a:gdLst/>
              <a:ahLst/>
              <a:cxnLst>
                <a:cxn ang="0">
                  <a:pos x="5"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4" y="0"/>
                  </a:lnTo>
                  <a:lnTo>
                    <a:pt x="0" y="4"/>
                  </a:lnTo>
                  <a:lnTo>
                    <a:pt x="0" y="10"/>
                  </a:lnTo>
                  <a:lnTo>
                    <a:pt x="2" y="10"/>
                  </a:lnTo>
                  <a:lnTo>
                    <a:pt x="4"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64" name="Freeform 371"/>
            <p:cNvSpPr>
              <a:spLocks/>
            </p:cNvSpPr>
            <p:nvPr/>
          </p:nvSpPr>
          <p:spPr bwMode="auto">
            <a:xfrm>
              <a:off x="2779" y="3608"/>
              <a:ext cx="11" cy="11"/>
            </a:xfrm>
            <a:custGeom>
              <a:avLst/>
              <a:gdLst/>
              <a:ahLst/>
              <a:cxnLst>
                <a:cxn ang="0">
                  <a:pos x="5" y="0"/>
                </a:cxn>
                <a:cxn ang="0">
                  <a:pos x="3" y="0"/>
                </a:cxn>
                <a:cxn ang="0">
                  <a:pos x="0" y="4"/>
                </a:cxn>
                <a:cxn ang="0">
                  <a:pos x="0" y="10"/>
                </a:cxn>
                <a:cxn ang="0">
                  <a:pos x="2" y="10"/>
                </a:cxn>
                <a:cxn ang="0">
                  <a:pos x="3"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3" y="0"/>
                  </a:lnTo>
                  <a:lnTo>
                    <a:pt x="0" y="4"/>
                  </a:lnTo>
                  <a:lnTo>
                    <a:pt x="0" y="10"/>
                  </a:lnTo>
                  <a:lnTo>
                    <a:pt x="2" y="10"/>
                  </a:lnTo>
                  <a:lnTo>
                    <a:pt x="3"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65" name="Freeform 372"/>
            <p:cNvSpPr>
              <a:spLocks/>
            </p:cNvSpPr>
            <p:nvPr/>
          </p:nvSpPr>
          <p:spPr bwMode="auto">
            <a:xfrm>
              <a:off x="2801" y="3608"/>
              <a:ext cx="10" cy="11"/>
            </a:xfrm>
            <a:custGeom>
              <a:avLst/>
              <a:gdLst/>
              <a:ahLst/>
              <a:cxnLst>
                <a:cxn ang="0">
                  <a:pos x="5" y="0"/>
                </a:cxn>
                <a:cxn ang="0">
                  <a:pos x="3" y="0"/>
                </a:cxn>
                <a:cxn ang="0">
                  <a:pos x="0" y="4"/>
                </a:cxn>
                <a:cxn ang="0">
                  <a:pos x="0" y="10"/>
                </a:cxn>
                <a:cxn ang="0">
                  <a:pos x="1" y="10"/>
                </a:cxn>
                <a:cxn ang="0">
                  <a:pos x="3" y="11"/>
                </a:cxn>
                <a:cxn ang="0">
                  <a:pos x="9" y="11"/>
                </a:cxn>
                <a:cxn ang="0">
                  <a:pos x="9" y="10"/>
                </a:cxn>
                <a:cxn ang="0">
                  <a:pos x="10" y="10"/>
                </a:cxn>
                <a:cxn ang="0">
                  <a:pos x="10" y="4"/>
                </a:cxn>
                <a:cxn ang="0">
                  <a:pos x="9" y="2"/>
                </a:cxn>
                <a:cxn ang="0">
                  <a:pos x="9" y="0"/>
                </a:cxn>
                <a:cxn ang="0">
                  <a:pos x="5" y="0"/>
                </a:cxn>
              </a:cxnLst>
              <a:rect l="0" t="0" r="r" b="b"/>
              <a:pathLst>
                <a:path w="10" h="11">
                  <a:moveTo>
                    <a:pt x="5" y="0"/>
                  </a:moveTo>
                  <a:lnTo>
                    <a:pt x="3" y="0"/>
                  </a:lnTo>
                  <a:lnTo>
                    <a:pt x="0" y="4"/>
                  </a:lnTo>
                  <a:lnTo>
                    <a:pt x="0" y="10"/>
                  </a:lnTo>
                  <a:lnTo>
                    <a:pt x="1" y="10"/>
                  </a:lnTo>
                  <a:lnTo>
                    <a:pt x="3" y="11"/>
                  </a:lnTo>
                  <a:lnTo>
                    <a:pt x="9" y="11"/>
                  </a:lnTo>
                  <a:lnTo>
                    <a:pt x="9" y="10"/>
                  </a:lnTo>
                  <a:lnTo>
                    <a:pt x="10" y="10"/>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66" name="Freeform 373"/>
            <p:cNvSpPr>
              <a:spLocks/>
            </p:cNvSpPr>
            <p:nvPr/>
          </p:nvSpPr>
          <p:spPr bwMode="auto">
            <a:xfrm>
              <a:off x="2822"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67" name="Freeform 374"/>
            <p:cNvSpPr>
              <a:spLocks/>
            </p:cNvSpPr>
            <p:nvPr/>
          </p:nvSpPr>
          <p:spPr bwMode="auto">
            <a:xfrm>
              <a:off x="2844" y="3608"/>
              <a:ext cx="11" cy="11"/>
            </a:xfrm>
            <a:custGeom>
              <a:avLst/>
              <a:gdLst/>
              <a:ahLst/>
              <a:cxnLst>
                <a:cxn ang="0">
                  <a:pos x="5"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4" y="0"/>
                  </a:lnTo>
                  <a:lnTo>
                    <a:pt x="0" y="4"/>
                  </a:lnTo>
                  <a:lnTo>
                    <a:pt x="0" y="10"/>
                  </a:lnTo>
                  <a:lnTo>
                    <a:pt x="2" y="10"/>
                  </a:lnTo>
                  <a:lnTo>
                    <a:pt x="4"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68" name="Freeform 375"/>
            <p:cNvSpPr>
              <a:spLocks/>
            </p:cNvSpPr>
            <p:nvPr/>
          </p:nvSpPr>
          <p:spPr bwMode="auto">
            <a:xfrm>
              <a:off x="2866" y="3608"/>
              <a:ext cx="11" cy="11"/>
            </a:xfrm>
            <a:custGeom>
              <a:avLst/>
              <a:gdLst/>
              <a:ahLst/>
              <a:cxnLst>
                <a:cxn ang="0">
                  <a:pos x="5" y="0"/>
                </a:cxn>
                <a:cxn ang="0">
                  <a:pos x="3" y="0"/>
                </a:cxn>
                <a:cxn ang="0">
                  <a:pos x="0" y="4"/>
                </a:cxn>
                <a:cxn ang="0">
                  <a:pos x="0" y="10"/>
                </a:cxn>
                <a:cxn ang="0">
                  <a:pos x="2" y="10"/>
                </a:cxn>
                <a:cxn ang="0">
                  <a:pos x="3"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3" y="0"/>
                  </a:lnTo>
                  <a:lnTo>
                    <a:pt x="0" y="4"/>
                  </a:lnTo>
                  <a:lnTo>
                    <a:pt x="0" y="10"/>
                  </a:lnTo>
                  <a:lnTo>
                    <a:pt x="2" y="10"/>
                  </a:lnTo>
                  <a:lnTo>
                    <a:pt x="3"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69" name="Freeform 376"/>
            <p:cNvSpPr>
              <a:spLocks/>
            </p:cNvSpPr>
            <p:nvPr/>
          </p:nvSpPr>
          <p:spPr bwMode="auto">
            <a:xfrm>
              <a:off x="2888" y="3608"/>
              <a:ext cx="10" cy="11"/>
            </a:xfrm>
            <a:custGeom>
              <a:avLst/>
              <a:gdLst/>
              <a:ahLst/>
              <a:cxnLst>
                <a:cxn ang="0">
                  <a:pos x="5" y="0"/>
                </a:cxn>
                <a:cxn ang="0">
                  <a:pos x="3" y="0"/>
                </a:cxn>
                <a:cxn ang="0">
                  <a:pos x="0" y="4"/>
                </a:cxn>
                <a:cxn ang="0">
                  <a:pos x="0" y="10"/>
                </a:cxn>
                <a:cxn ang="0">
                  <a:pos x="1" y="10"/>
                </a:cxn>
                <a:cxn ang="0">
                  <a:pos x="3" y="11"/>
                </a:cxn>
                <a:cxn ang="0">
                  <a:pos x="9" y="11"/>
                </a:cxn>
                <a:cxn ang="0">
                  <a:pos x="9" y="10"/>
                </a:cxn>
                <a:cxn ang="0">
                  <a:pos x="10" y="10"/>
                </a:cxn>
                <a:cxn ang="0">
                  <a:pos x="10" y="4"/>
                </a:cxn>
                <a:cxn ang="0">
                  <a:pos x="9" y="2"/>
                </a:cxn>
                <a:cxn ang="0">
                  <a:pos x="9" y="0"/>
                </a:cxn>
                <a:cxn ang="0">
                  <a:pos x="5" y="0"/>
                </a:cxn>
              </a:cxnLst>
              <a:rect l="0" t="0" r="r" b="b"/>
              <a:pathLst>
                <a:path w="10" h="11">
                  <a:moveTo>
                    <a:pt x="5" y="0"/>
                  </a:moveTo>
                  <a:lnTo>
                    <a:pt x="3" y="0"/>
                  </a:lnTo>
                  <a:lnTo>
                    <a:pt x="0" y="4"/>
                  </a:lnTo>
                  <a:lnTo>
                    <a:pt x="0" y="10"/>
                  </a:lnTo>
                  <a:lnTo>
                    <a:pt x="1" y="10"/>
                  </a:lnTo>
                  <a:lnTo>
                    <a:pt x="3" y="11"/>
                  </a:lnTo>
                  <a:lnTo>
                    <a:pt x="9" y="11"/>
                  </a:lnTo>
                  <a:lnTo>
                    <a:pt x="9" y="10"/>
                  </a:lnTo>
                  <a:lnTo>
                    <a:pt x="10" y="10"/>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70" name="Freeform 377"/>
            <p:cNvSpPr>
              <a:spLocks/>
            </p:cNvSpPr>
            <p:nvPr/>
          </p:nvSpPr>
          <p:spPr bwMode="auto">
            <a:xfrm>
              <a:off x="2909"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71" name="Freeform 378"/>
            <p:cNvSpPr>
              <a:spLocks/>
            </p:cNvSpPr>
            <p:nvPr/>
          </p:nvSpPr>
          <p:spPr bwMode="auto">
            <a:xfrm>
              <a:off x="2931" y="3608"/>
              <a:ext cx="11" cy="11"/>
            </a:xfrm>
            <a:custGeom>
              <a:avLst/>
              <a:gdLst/>
              <a:ahLst/>
              <a:cxnLst>
                <a:cxn ang="0">
                  <a:pos x="5"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4" y="0"/>
                  </a:lnTo>
                  <a:lnTo>
                    <a:pt x="0" y="4"/>
                  </a:lnTo>
                  <a:lnTo>
                    <a:pt x="0" y="10"/>
                  </a:lnTo>
                  <a:lnTo>
                    <a:pt x="2" y="10"/>
                  </a:lnTo>
                  <a:lnTo>
                    <a:pt x="4"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72" name="Freeform 379"/>
            <p:cNvSpPr>
              <a:spLocks/>
            </p:cNvSpPr>
            <p:nvPr/>
          </p:nvSpPr>
          <p:spPr bwMode="auto">
            <a:xfrm>
              <a:off x="2953" y="3608"/>
              <a:ext cx="11" cy="11"/>
            </a:xfrm>
            <a:custGeom>
              <a:avLst/>
              <a:gdLst/>
              <a:ahLst/>
              <a:cxnLst>
                <a:cxn ang="0">
                  <a:pos x="5" y="0"/>
                </a:cxn>
                <a:cxn ang="0">
                  <a:pos x="3" y="0"/>
                </a:cxn>
                <a:cxn ang="0">
                  <a:pos x="0" y="4"/>
                </a:cxn>
                <a:cxn ang="0">
                  <a:pos x="0" y="10"/>
                </a:cxn>
                <a:cxn ang="0">
                  <a:pos x="2" y="10"/>
                </a:cxn>
                <a:cxn ang="0">
                  <a:pos x="3"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3" y="0"/>
                  </a:lnTo>
                  <a:lnTo>
                    <a:pt x="0" y="4"/>
                  </a:lnTo>
                  <a:lnTo>
                    <a:pt x="0" y="10"/>
                  </a:lnTo>
                  <a:lnTo>
                    <a:pt x="2" y="10"/>
                  </a:lnTo>
                  <a:lnTo>
                    <a:pt x="3"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73" name="Freeform 380"/>
            <p:cNvSpPr>
              <a:spLocks/>
            </p:cNvSpPr>
            <p:nvPr/>
          </p:nvSpPr>
          <p:spPr bwMode="auto">
            <a:xfrm>
              <a:off x="2975" y="3608"/>
              <a:ext cx="10" cy="11"/>
            </a:xfrm>
            <a:custGeom>
              <a:avLst/>
              <a:gdLst/>
              <a:ahLst/>
              <a:cxnLst>
                <a:cxn ang="0">
                  <a:pos x="5" y="0"/>
                </a:cxn>
                <a:cxn ang="0">
                  <a:pos x="3" y="0"/>
                </a:cxn>
                <a:cxn ang="0">
                  <a:pos x="0" y="4"/>
                </a:cxn>
                <a:cxn ang="0">
                  <a:pos x="0" y="10"/>
                </a:cxn>
                <a:cxn ang="0">
                  <a:pos x="1" y="10"/>
                </a:cxn>
                <a:cxn ang="0">
                  <a:pos x="3" y="11"/>
                </a:cxn>
                <a:cxn ang="0">
                  <a:pos x="9" y="11"/>
                </a:cxn>
                <a:cxn ang="0">
                  <a:pos x="9" y="10"/>
                </a:cxn>
                <a:cxn ang="0">
                  <a:pos x="10" y="10"/>
                </a:cxn>
                <a:cxn ang="0">
                  <a:pos x="10" y="4"/>
                </a:cxn>
                <a:cxn ang="0">
                  <a:pos x="9" y="2"/>
                </a:cxn>
                <a:cxn ang="0">
                  <a:pos x="9" y="0"/>
                </a:cxn>
                <a:cxn ang="0">
                  <a:pos x="5" y="0"/>
                </a:cxn>
              </a:cxnLst>
              <a:rect l="0" t="0" r="r" b="b"/>
              <a:pathLst>
                <a:path w="10" h="11">
                  <a:moveTo>
                    <a:pt x="5" y="0"/>
                  </a:moveTo>
                  <a:lnTo>
                    <a:pt x="3" y="0"/>
                  </a:lnTo>
                  <a:lnTo>
                    <a:pt x="0" y="4"/>
                  </a:lnTo>
                  <a:lnTo>
                    <a:pt x="0" y="10"/>
                  </a:lnTo>
                  <a:lnTo>
                    <a:pt x="1" y="10"/>
                  </a:lnTo>
                  <a:lnTo>
                    <a:pt x="3" y="11"/>
                  </a:lnTo>
                  <a:lnTo>
                    <a:pt x="9" y="11"/>
                  </a:lnTo>
                  <a:lnTo>
                    <a:pt x="9" y="10"/>
                  </a:lnTo>
                  <a:lnTo>
                    <a:pt x="10" y="10"/>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74" name="Freeform 381"/>
            <p:cNvSpPr>
              <a:spLocks/>
            </p:cNvSpPr>
            <p:nvPr/>
          </p:nvSpPr>
          <p:spPr bwMode="auto">
            <a:xfrm>
              <a:off x="2996"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75" name="Freeform 382"/>
            <p:cNvSpPr>
              <a:spLocks/>
            </p:cNvSpPr>
            <p:nvPr/>
          </p:nvSpPr>
          <p:spPr bwMode="auto">
            <a:xfrm>
              <a:off x="3018" y="3608"/>
              <a:ext cx="11" cy="11"/>
            </a:xfrm>
            <a:custGeom>
              <a:avLst/>
              <a:gdLst/>
              <a:ahLst/>
              <a:cxnLst>
                <a:cxn ang="0">
                  <a:pos x="5"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4" y="0"/>
                  </a:lnTo>
                  <a:lnTo>
                    <a:pt x="0" y="4"/>
                  </a:lnTo>
                  <a:lnTo>
                    <a:pt x="0" y="10"/>
                  </a:lnTo>
                  <a:lnTo>
                    <a:pt x="2" y="10"/>
                  </a:lnTo>
                  <a:lnTo>
                    <a:pt x="4"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76" name="Freeform 383"/>
            <p:cNvSpPr>
              <a:spLocks/>
            </p:cNvSpPr>
            <p:nvPr/>
          </p:nvSpPr>
          <p:spPr bwMode="auto">
            <a:xfrm>
              <a:off x="3040" y="3608"/>
              <a:ext cx="11" cy="11"/>
            </a:xfrm>
            <a:custGeom>
              <a:avLst/>
              <a:gdLst/>
              <a:ahLst/>
              <a:cxnLst>
                <a:cxn ang="0">
                  <a:pos x="5" y="0"/>
                </a:cxn>
                <a:cxn ang="0">
                  <a:pos x="3" y="0"/>
                </a:cxn>
                <a:cxn ang="0">
                  <a:pos x="0" y="4"/>
                </a:cxn>
                <a:cxn ang="0">
                  <a:pos x="0" y="10"/>
                </a:cxn>
                <a:cxn ang="0">
                  <a:pos x="2" y="10"/>
                </a:cxn>
                <a:cxn ang="0">
                  <a:pos x="3"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3" y="0"/>
                  </a:lnTo>
                  <a:lnTo>
                    <a:pt x="0" y="4"/>
                  </a:lnTo>
                  <a:lnTo>
                    <a:pt x="0" y="10"/>
                  </a:lnTo>
                  <a:lnTo>
                    <a:pt x="2" y="10"/>
                  </a:lnTo>
                  <a:lnTo>
                    <a:pt x="3"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77" name="Freeform 384"/>
            <p:cNvSpPr>
              <a:spLocks/>
            </p:cNvSpPr>
            <p:nvPr/>
          </p:nvSpPr>
          <p:spPr bwMode="auto">
            <a:xfrm>
              <a:off x="3062" y="3608"/>
              <a:ext cx="10" cy="11"/>
            </a:xfrm>
            <a:custGeom>
              <a:avLst/>
              <a:gdLst/>
              <a:ahLst/>
              <a:cxnLst>
                <a:cxn ang="0">
                  <a:pos x="5" y="0"/>
                </a:cxn>
                <a:cxn ang="0">
                  <a:pos x="3" y="0"/>
                </a:cxn>
                <a:cxn ang="0">
                  <a:pos x="0" y="4"/>
                </a:cxn>
                <a:cxn ang="0">
                  <a:pos x="0" y="10"/>
                </a:cxn>
                <a:cxn ang="0">
                  <a:pos x="1" y="10"/>
                </a:cxn>
                <a:cxn ang="0">
                  <a:pos x="3" y="11"/>
                </a:cxn>
                <a:cxn ang="0">
                  <a:pos x="9" y="11"/>
                </a:cxn>
                <a:cxn ang="0">
                  <a:pos x="9" y="10"/>
                </a:cxn>
                <a:cxn ang="0">
                  <a:pos x="10" y="10"/>
                </a:cxn>
                <a:cxn ang="0">
                  <a:pos x="10" y="4"/>
                </a:cxn>
                <a:cxn ang="0">
                  <a:pos x="9" y="2"/>
                </a:cxn>
                <a:cxn ang="0">
                  <a:pos x="9" y="0"/>
                </a:cxn>
                <a:cxn ang="0">
                  <a:pos x="5" y="0"/>
                </a:cxn>
              </a:cxnLst>
              <a:rect l="0" t="0" r="r" b="b"/>
              <a:pathLst>
                <a:path w="10" h="11">
                  <a:moveTo>
                    <a:pt x="5" y="0"/>
                  </a:moveTo>
                  <a:lnTo>
                    <a:pt x="3" y="0"/>
                  </a:lnTo>
                  <a:lnTo>
                    <a:pt x="0" y="4"/>
                  </a:lnTo>
                  <a:lnTo>
                    <a:pt x="0" y="10"/>
                  </a:lnTo>
                  <a:lnTo>
                    <a:pt x="1" y="10"/>
                  </a:lnTo>
                  <a:lnTo>
                    <a:pt x="3" y="11"/>
                  </a:lnTo>
                  <a:lnTo>
                    <a:pt x="9" y="11"/>
                  </a:lnTo>
                  <a:lnTo>
                    <a:pt x="9" y="10"/>
                  </a:lnTo>
                  <a:lnTo>
                    <a:pt x="10" y="10"/>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78" name="Freeform 385"/>
            <p:cNvSpPr>
              <a:spLocks/>
            </p:cNvSpPr>
            <p:nvPr/>
          </p:nvSpPr>
          <p:spPr bwMode="auto">
            <a:xfrm>
              <a:off x="3083"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79" name="Freeform 386"/>
            <p:cNvSpPr>
              <a:spLocks/>
            </p:cNvSpPr>
            <p:nvPr/>
          </p:nvSpPr>
          <p:spPr bwMode="auto">
            <a:xfrm>
              <a:off x="3105" y="3608"/>
              <a:ext cx="11" cy="11"/>
            </a:xfrm>
            <a:custGeom>
              <a:avLst/>
              <a:gdLst/>
              <a:ahLst/>
              <a:cxnLst>
                <a:cxn ang="0">
                  <a:pos x="5"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4" y="0"/>
                  </a:lnTo>
                  <a:lnTo>
                    <a:pt x="0" y="4"/>
                  </a:lnTo>
                  <a:lnTo>
                    <a:pt x="0" y="10"/>
                  </a:lnTo>
                  <a:lnTo>
                    <a:pt x="2" y="10"/>
                  </a:lnTo>
                  <a:lnTo>
                    <a:pt x="4"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80" name="Freeform 387"/>
            <p:cNvSpPr>
              <a:spLocks/>
            </p:cNvSpPr>
            <p:nvPr/>
          </p:nvSpPr>
          <p:spPr bwMode="auto">
            <a:xfrm>
              <a:off x="3127" y="3608"/>
              <a:ext cx="11" cy="11"/>
            </a:xfrm>
            <a:custGeom>
              <a:avLst/>
              <a:gdLst/>
              <a:ahLst/>
              <a:cxnLst>
                <a:cxn ang="0">
                  <a:pos x="5" y="0"/>
                </a:cxn>
                <a:cxn ang="0">
                  <a:pos x="3" y="0"/>
                </a:cxn>
                <a:cxn ang="0">
                  <a:pos x="0" y="4"/>
                </a:cxn>
                <a:cxn ang="0">
                  <a:pos x="0" y="10"/>
                </a:cxn>
                <a:cxn ang="0">
                  <a:pos x="2" y="10"/>
                </a:cxn>
                <a:cxn ang="0">
                  <a:pos x="3"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3" y="0"/>
                  </a:lnTo>
                  <a:lnTo>
                    <a:pt x="0" y="4"/>
                  </a:lnTo>
                  <a:lnTo>
                    <a:pt x="0" y="10"/>
                  </a:lnTo>
                  <a:lnTo>
                    <a:pt x="2" y="10"/>
                  </a:lnTo>
                  <a:lnTo>
                    <a:pt x="3"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81" name="Freeform 388"/>
            <p:cNvSpPr>
              <a:spLocks/>
            </p:cNvSpPr>
            <p:nvPr/>
          </p:nvSpPr>
          <p:spPr bwMode="auto">
            <a:xfrm>
              <a:off x="3149" y="3608"/>
              <a:ext cx="10" cy="11"/>
            </a:xfrm>
            <a:custGeom>
              <a:avLst/>
              <a:gdLst/>
              <a:ahLst/>
              <a:cxnLst>
                <a:cxn ang="0">
                  <a:pos x="5" y="0"/>
                </a:cxn>
                <a:cxn ang="0">
                  <a:pos x="3" y="0"/>
                </a:cxn>
                <a:cxn ang="0">
                  <a:pos x="0" y="4"/>
                </a:cxn>
                <a:cxn ang="0">
                  <a:pos x="0" y="10"/>
                </a:cxn>
                <a:cxn ang="0">
                  <a:pos x="1" y="10"/>
                </a:cxn>
                <a:cxn ang="0">
                  <a:pos x="3" y="11"/>
                </a:cxn>
                <a:cxn ang="0">
                  <a:pos x="9" y="11"/>
                </a:cxn>
                <a:cxn ang="0">
                  <a:pos x="9" y="10"/>
                </a:cxn>
                <a:cxn ang="0">
                  <a:pos x="10" y="10"/>
                </a:cxn>
                <a:cxn ang="0">
                  <a:pos x="10" y="4"/>
                </a:cxn>
                <a:cxn ang="0">
                  <a:pos x="9" y="2"/>
                </a:cxn>
                <a:cxn ang="0">
                  <a:pos x="9" y="0"/>
                </a:cxn>
                <a:cxn ang="0">
                  <a:pos x="5" y="0"/>
                </a:cxn>
              </a:cxnLst>
              <a:rect l="0" t="0" r="r" b="b"/>
              <a:pathLst>
                <a:path w="10" h="11">
                  <a:moveTo>
                    <a:pt x="5" y="0"/>
                  </a:moveTo>
                  <a:lnTo>
                    <a:pt x="3" y="0"/>
                  </a:lnTo>
                  <a:lnTo>
                    <a:pt x="0" y="4"/>
                  </a:lnTo>
                  <a:lnTo>
                    <a:pt x="0" y="10"/>
                  </a:lnTo>
                  <a:lnTo>
                    <a:pt x="1" y="10"/>
                  </a:lnTo>
                  <a:lnTo>
                    <a:pt x="3" y="11"/>
                  </a:lnTo>
                  <a:lnTo>
                    <a:pt x="9" y="11"/>
                  </a:lnTo>
                  <a:lnTo>
                    <a:pt x="9" y="10"/>
                  </a:lnTo>
                  <a:lnTo>
                    <a:pt x="10" y="10"/>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82" name="Freeform 389"/>
            <p:cNvSpPr>
              <a:spLocks/>
            </p:cNvSpPr>
            <p:nvPr/>
          </p:nvSpPr>
          <p:spPr bwMode="auto">
            <a:xfrm>
              <a:off x="3170"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83" name="Freeform 390"/>
            <p:cNvSpPr>
              <a:spLocks/>
            </p:cNvSpPr>
            <p:nvPr/>
          </p:nvSpPr>
          <p:spPr bwMode="auto">
            <a:xfrm>
              <a:off x="3192"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84" name="Freeform 391"/>
            <p:cNvSpPr>
              <a:spLocks/>
            </p:cNvSpPr>
            <p:nvPr/>
          </p:nvSpPr>
          <p:spPr bwMode="auto">
            <a:xfrm>
              <a:off x="3214" y="3608"/>
              <a:ext cx="11" cy="11"/>
            </a:xfrm>
            <a:custGeom>
              <a:avLst/>
              <a:gdLst/>
              <a:ahLst/>
              <a:cxnLst>
                <a:cxn ang="0">
                  <a:pos x="5" y="0"/>
                </a:cxn>
                <a:cxn ang="0">
                  <a:pos x="3" y="0"/>
                </a:cxn>
                <a:cxn ang="0">
                  <a:pos x="0" y="4"/>
                </a:cxn>
                <a:cxn ang="0">
                  <a:pos x="0" y="10"/>
                </a:cxn>
                <a:cxn ang="0">
                  <a:pos x="2" y="10"/>
                </a:cxn>
                <a:cxn ang="0">
                  <a:pos x="3"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3" y="0"/>
                  </a:lnTo>
                  <a:lnTo>
                    <a:pt x="0" y="4"/>
                  </a:lnTo>
                  <a:lnTo>
                    <a:pt x="0" y="10"/>
                  </a:lnTo>
                  <a:lnTo>
                    <a:pt x="2" y="10"/>
                  </a:lnTo>
                  <a:lnTo>
                    <a:pt x="3"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85" name="Freeform 392"/>
            <p:cNvSpPr>
              <a:spLocks/>
            </p:cNvSpPr>
            <p:nvPr/>
          </p:nvSpPr>
          <p:spPr bwMode="auto">
            <a:xfrm>
              <a:off x="3236" y="3608"/>
              <a:ext cx="10" cy="11"/>
            </a:xfrm>
            <a:custGeom>
              <a:avLst/>
              <a:gdLst/>
              <a:ahLst/>
              <a:cxnLst>
                <a:cxn ang="0">
                  <a:pos x="5" y="0"/>
                </a:cxn>
                <a:cxn ang="0">
                  <a:pos x="3" y="0"/>
                </a:cxn>
                <a:cxn ang="0">
                  <a:pos x="0" y="4"/>
                </a:cxn>
                <a:cxn ang="0">
                  <a:pos x="0" y="10"/>
                </a:cxn>
                <a:cxn ang="0">
                  <a:pos x="1" y="10"/>
                </a:cxn>
                <a:cxn ang="0">
                  <a:pos x="3" y="11"/>
                </a:cxn>
                <a:cxn ang="0">
                  <a:pos x="9" y="11"/>
                </a:cxn>
                <a:cxn ang="0">
                  <a:pos x="9" y="10"/>
                </a:cxn>
                <a:cxn ang="0">
                  <a:pos x="10" y="10"/>
                </a:cxn>
                <a:cxn ang="0">
                  <a:pos x="10" y="4"/>
                </a:cxn>
                <a:cxn ang="0">
                  <a:pos x="9" y="2"/>
                </a:cxn>
                <a:cxn ang="0">
                  <a:pos x="9" y="0"/>
                </a:cxn>
                <a:cxn ang="0">
                  <a:pos x="5" y="0"/>
                </a:cxn>
              </a:cxnLst>
              <a:rect l="0" t="0" r="r" b="b"/>
              <a:pathLst>
                <a:path w="10" h="11">
                  <a:moveTo>
                    <a:pt x="5" y="0"/>
                  </a:moveTo>
                  <a:lnTo>
                    <a:pt x="3" y="0"/>
                  </a:lnTo>
                  <a:lnTo>
                    <a:pt x="0" y="4"/>
                  </a:lnTo>
                  <a:lnTo>
                    <a:pt x="0" y="10"/>
                  </a:lnTo>
                  <a:lnTo>
                    <a:pt x="1" y="10"/>
                  </a:lnTo>
                  <a:lnTo>
                    <a:pt x="3" y="11"/>
                  </a:lnTo>
                  <a:lnTo>
                    <a:pt x="9" y="11"/>
                  </a:lnTo>
                  <a:lnTo>
                    <a:pt x="9" y="10"/>
                  </a:lnTo>
                  <a:lnTo>
                    <a:pt x="10" y="10"/>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86" name="Freeform 393"/>
            <p:cNvSpPr>
              <a:spLocks/>
            </p:cNvSpPr>
            <p:nvPr/>
          </p:nvSpPr>
          <p:spPr bwMode="auto">
            <a:xfrm>
              <a:off x="3257"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87" name="Freeform 394"/>
            <p:cNvSpPr>
              <a:spLocks/>
            </p:cNvSpPr>
            <p:nvPr/>
          </p:nvSpPr>
          <p:spPr bwMode="auto">
            <a:xfrm>
              <a:off x="3279"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88" name="Freeform 395"/>
            <p:cNvSpPr>
              <a:spLocks/>
            </p:cNvSpPr>
            <p:nvPr/>
          </p:nvSpPr>
          <p:spPr bwMode="auto">
            <a:xfrm>
              <a:off x="3301" y="3608"/>
              <a:ext cx="11" cy="11"/>
            </a:xfrm>
            <a:custGeom>
              <a:avLst/>
              <a:gdLst/>
              <a:ahLst/>
              <a:cxnLst>
                <a:cxn ang="0">
                  <a:pos x="5" y="0"/>
                </a:cxn>
                <a:cxn ang="0">
                  <a:pos x="3" y="0"/>
                </a:cxn>
                <a:cxn ang="0">
                  <a:pos x="0" y="4"/>
                </a:cxn>
                <a:cxn ang="0">
                  <a:pos x="0" y="10"/>
                </a:cxn>
                <a:cxn ang="0">
                  <a:pos x="2" y="10"/>
                </a:cxn>
                <a:cxn ang="0">
                  <a:pos x="3"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3" y="0"/>
                  </a:lnTo>
                  <a:lnTo>
                    <a:pt x="0" y="4"/>
                  </a:lnTo>
                  <a:lnTo>
                    <a:pt x="0" y="10"/>
                  </a:lnTo>
                  <a:lnTo>
                    <a:pt x="2" y="10"/>
                  </a:lnTo>
                  <a:lnTo>
                    <a:pt x="3"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89" name="Freeform 396"/>
            <p:cNvSpPr>
              <a:spLocks/>
            </p:cNvSpPr>
            <p:nvPr/>
          </p:nvSpPr>
          <p:spPr bwMode="auto">
            <a:xfrm>
              <a:off x="3323" y="3608"/>
              <a:ext cx="10" cy="11"/>
            </a:xfrm>
            <a:custGeom>
              <a:avLst/>
              <a:gdLst/>
              <a:ahLst/>
              <a:cxnLst>
                <a:cxn ang="0">
                  <a:pos x="5" y="0"/>
                </a:cxn>
                <a:cxn ang="0">
                  <a:pos x="3" y="0"/>
                </a:cxn>
                <a:cxn ang="0">
                  <a:pos x="0" y="4"/>
                </a:cxn>
                <a:cxn ang="0">
                  <a:pos x="0" y="10"/>
                </a:cxn>
                <a:cxn ang="0">
                  <a:pos x="1" y="10"/>
                </a:cxn>
                <a:cxn ang="0">
                  <a:pos x="3" y="11"/>
                </a:cxn>
                <a:cxn ang="0">
                  <a:pos x="9" y="11"/>
                </a:cxn>
                <a:cxn ang="0">
                  <a:pos x="9" y="10"/>
                </a:cxn>
                <a:cxn ang="0">
                  <a:pos x="10" y="10"/>
                </a:cxn>
                <a:cxn ang="0">
                  <a:pos x="10" y="4"/>
                </a:cxn>
                <a:cxn ang="0">
                  <a:pos x="9" y="2"/>
                </a:cxn>
                <a:cxn ang="0">
                  <a:pos x="9" y="0"/>
                </a:cxn>
                <a:cxn ang="0">
                  <a:pos x="5" y="0"/>
                </a:cxn>
              </a:cxnLst>
              <a:rect l="0" t="0" r="r" b="b"/>
              <a:pathLst>
                <a:path w="10" h="11">
                  <a:moveTo>
                    <a:pt x="5" y="0"/>
                  </a:moveTo>
                  <a:lnTo>
                    <a:pt x="3" y="0"/>
                  </a:lnTo>
                  <a:lnTo>
                    <a:pt x="0" y="4"/>
                  </a:lnTo>
                  <a:lnTo>
                    <a:pt x="0" y="10"/>
                  </a:lnTo>
                  <a:lnTo>
                    <a:pt x="1" y="10"/>
                  </a:lnTo>
                  <a:lnTo>
                    <a:pt x="3" y="11"/>
                  </a:lnTo>
                  <a:lnTo>
                    <a:pt x="9" y="11"/>
                  </a:lnTo>
                  <a:lnTo>
                    <a:pt x="9" y="10"/>
                  </a:lnTo>
                  <a:lnTo>
                    <a:pt x="10" y="10"/>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90" name="Freeform 397"/>
            <p:cNvSpPr>
              <a:spLocks/>
            </p:cNvSpPr>
            <p:nvPr/>
          </p:nvSpPr>
          <p:spPr bwMode="auto">
            <a:xfrm>
              <a:off x="3344"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91" name="Freeform 398"/>
            <p:cNvSpPr>
              <a:spLocks/>
            </p:cNvSpPr>
            <p:nvPr/>
          </p:nvSpPr>
          <p:spPr bwMode="auto">
            <a:xfrm>
              <a:off x="3366"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92" name="Freeform 399"/>
            <p:cNvSpPr>
              <a:spLocks/>
            </p:cNvSpPr>
            <p:nvPr/>
          </p:nvSpPr>
          <p:spPr bwMode="auto">
            <a:xfrm>
              <a:off x="3388" y="3608"/>
              <a:ext cx="11" cy="11"/>
            </a:xfrm>
            <a:custGeom>
              <a:avLst/>
              <a:gdLst/>
              <a:ahLst/>
              <a:cxnLst>
                <a:cxn ang="0">
                  <a:pos x="5" y="0"/>
                </a:cxn>
                <a:cxn ang="0">
                  <a:pos x="3" y="0"/>
                </a:cxn>
                <a:cxn ang="0">
                  <a:pos x="0" y="4"/>
                </a:cxn>
                <a:cxn ang="0">
                  <a:pos x="0" y="10"/>
                </a:cxn>
                <a:cxn ang="0">
                  <a:pos x="2" y="10"/>
                </a:cxn>
                <a:cxn ang="0">
                  <a:pos x="3"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3" y="0"/>
                  </a:lnTo>
                  <a:lnTo>
                    <a:pt x="0" y="4"/>
                  </a:lnTo>
                  <a:lnTo>
                    <a:pt x="0" y="10"/>
                  </a:lnTo>
                  <a:lnTo>
                    <a:pt x="2" y="10"/>
                  </a:lnTo>
                  <a:lnTo>
                    <a:pt x="3"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93" name="Freeform 400"/>
            <p:cNvSpPr>
              <a:spLocks/>
            </p:cNvSpPr>
            <p:nvPr/>
          </p:nvSpPr>
          <p:spPr bwMode="auto">
            <a:xfrm>
              <a:off x="3410" y="3608"/>
              <a:ext cx="10" cy="11"/>
            </a:xfrm>
            <a:custGeom>
              <a:avLst/>
              <a:gdLst/>
              <a:ahLst/>
              <a:cxnLst>
                <a:cxn ang="0">
                  <a:pos x="5" y="0"/>
                </a:cxn>
                <a:cxn ang="0">
                  <a:pos x="3" y="0"/>
                </a:cxn>
                <a:cxn ang="0">
                  <a:pos x="0" y="4"/>
                </a:cxn>
                <a:cxn ang="0">
                  <a:pos x="0" y="10"/>
                </a:cxn>
                <a:cxn ang="0">
                  <a:pos x="1" y="10"/>
                </a:cxn>
                <a:cxn ang="0">
                  <a:pos x="3" y="11"/>
                </a:cxn>
                <a:cxn ang="0">
                  <a:pos x="9" y="11"/>
                </a:cxn>
                <a:cxn ang="0">
                  <a:pos x="9" y="10"/>
                </a:cxn>
                <a:cxn ang="0">
                  <a:pos x="10" y="10"/>
                </a:cxn>
                <a:cxn ang="0">
                  <a:pos x="10" y="4"/>
                </a:cxn>
                <a:cxn ang="0">
                  <a:pos x="9" y="2"/>
                </a:cxn>
                <a:cxn ang="0">
                  <a:pos x="9" y="0"/>
                </a:cxn>
                <a:cxn ang="0">
                  <a:pos x="5" y="0"/>
                </a:cxn>
              </a:cxnLst>
              <a:rect l="0" t="0" r="r" b="b"/>
              <a:pathLst>
                <a:path w="10" h="11">
                  <a:moveTo>
                    <a:pt x="5" y="0"/>
                  </a:moveTo>
                  <a:lnTo>
                    <a:pt x="3" y="0"/>
                  </a:lnTo>
                  <a:lnTo>
                    <a:pt x="0" y="4"/>
                  </a:lnTo>
                  <a:lnTo>
                    <a:pt x="0" y="10"/>
                  </a:lnTo>
                  <a:lnTo>
                    <a:pt x="1" y="10"/>
                  </a:lnTo>
                  <a:lnTo>
                    <a:pt x="3" y="11"/>
                  </a:lnTo>
                  <a:lnTo>
                    <a:pt x="9" y="11"/>
                  </a:lnTo>
                  <a:lnTo>
                    <a:pt x="9" y="10"/>
                  </a:lnTo>
                  <a:lnTo>
                    <a:pt x="10" y="10"/>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94" name="Freeform 401"/>
            <p:cNvSpPr>
              <a:spLocks/>
            </p:cNvSpPr>
            <p:nvPr/>
          </p:nvSpPr>
          <p:spPr bwMode="auto">
            <a:xfrm>
              <a:off x="3431"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95" name="Freeform 402"/>
            <p:cNvSpPr>
              <a:spLocks/>
            </p:cNvSpPr>
            <p:nvPr/>
          </p:nvSpPr>
          <p:spPr bwMode="auto">
            <a:xfrm>
              <a:off x="3453"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96" name="Freeform 403"/>
            <p:cNvSpPr>
              <a:spLocks/>
            </p:cNvSpPr>
            <p:nvPr/>
          </p:nvSpPr>
          <p:spPr bwMode="auto">
            <a:xfrm>
              <a:off x="3475" y="3608"/>
              <a:ext cx="11" cy="11"/>
            </a:xfrm>
            <a:custGeom>
              <a:avLst/>
              <a:gdLst/>
              <a:ahLst/>
              <a:cxnLst>
                <a:cxn ang="0">
                  <a:pos x="5" y="0"/>
                </a:cxn>
                <a:cxn ang="0">
                  <a:pos x="3" y="0"/>
                </a:cxn>
                <a:cxn ang="0">
                  <a:pos x="0" y="4"/>
                </a:cxn>
                <a:cxn ang="0">
                  <a:pos x="0" y="10"/>
                </a:cxn>
                <a:cxn ang="0">
                  <a:pos x="2" y="10"/>
                </a:cxn>
                <a:cxn ang="0">
                  <a:pos x="3"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3" y="0"/>
                  </a:lnTo>
                  <a:lnTo>
                    <a:pt x="0" y="4"/>
                  </a:lnTo>
                  <a:lnTo>
                    <a:pt x="0" y="10"/>
                  </a:lnTo>
                  <a:lnTo>
                    <a:pt x="2" y="10"/>
                  </a:lnTo>
                  <a:lnTo>
                    <a:pt x="3"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97" name="Freeform 404"/>
            <p:cNvSpPr>
              <a:spLocks/>
            </p:cNvSpPr>
            <p:nvPr/>
          </p:nvSpPr>
          <p:spPr bwMode="auto">
            <a:xfrm>
              <a:off x="3497" y="3608"/>
              <a:ext cx="10" cy="11"/>
            </a:xfrm>
            <a:custGeom>
              <a:avLst/>
              <a:gdLst/>
              <a:ahLst/>
              <a:cxnLst>
                <a:cxn ang="0">
                  <a:pos x="5" y="0"/>
                </a:cxn>
                <a:cxn ang="0">
                  <a:pos x="3" y="0"/>
                </a:cxn>
                <a:cxn ang="0">
                  <a:pos x="0" y="4"/>
                </a:cxn>
                <a:cxn ang="0">
                  <a:pos x="0" y="10"/>
                </a:cxn>
                <a:cxn ang="0">
                  <a:pos x="1" y="10"/>
                </a:cxn>
                <a:cxn ang="0">
                  <a:pos x="3" y="11"/>
                </a:cxn>
                <a:cxn ang="0">
                  <a:pos x="9" y="11"/>
                </a:cxn>
                <a:cxn ang="0">
                  <a:pos x="9" y="10"/>
                </a:cxn>
                <a:cxn ang="0">
                  <a:pos x="10" y="10"/>
                </a:cxn>
                <a:cxn ang="0">
                  <a:pos x="10" y="4"/>
                </a:cxn>
                <a:cxn ang="0">
                  <a:pos x="9" y="2"/>
                </a:cxn>
                <a:cxn ang="0">
                  <a:pos x="9" y="0"/>
                </a:cxn>
                <a:cxn ang="0">
                  <a:pos x="5" y="0"/>
                </a:cxn>
              </a:cxnLst>
              <a:rect l="0" t="0" r="r" b="b"/>
              <a:pathLst>
                <a:path w="10" h="11">
                  <a:moveTo>
                    <a:pt x="5" y="0"/>
                  </a:moveTo>
                  <a:lnTo>
                    <a:pt x="3" y="0"/>
                  </a:lnTo>
                  <a:lnTo>
                    <a:pt x="0" y="4"/>
                  </a:lnTo>
                  <a:lnTo>
                    <a:pt x="0" y="10"/>
                  </a:lnTo>
                  <a:lnTo>
                    <a:pt x="1" y="10"/>
                  </a:lnTo>
                  <a:lnTo>
                    <a:pt x="3" y="11"/>
                  </a:lnTo>
                  <a:lnTo>
                    <a:pt x="9" y="11"/>
                  </a:lnTo>
                  <a:lnTo>
                    <a:pt x="9" y="10"/>
                  </a:lnTo>
                  <a:lnTo>
                    <a:pt x="10" y="10"/>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398" name="Freeform 405"/>
            <p:cNvSpPr>
              <a:spLocks/>
            </p:cNvSpPr>
            <p:nvPr/>
          </p:nvSpPr>
          <p:spPr bwMode="auto">
            <a:xfrm>
              <a:off x="3518"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399" name="Freeform 406"/>
            <p:cNvSpPr>
              <a:spLocks/>
            </p:cNvSpPr>
            <p:nvPr/>
          </p:nvSpPr>
          <p:spPr bwMode="auto">
            <a:xfrm>
              <a:off x="3540"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400" name="Freeform 407"/>
            <p:cNvSpPr>
              <a:spLocks/>
            </p:cNvSpPr>
            <p:nvPr/>
          </p:nvSpPr>
          <p:spPr bwMode="auto">
            <a:xfrm>
              <a:off x="3562" y="3608"/>
              <a:ext cx="11" cy="11"/>
            </a:xfrm>
            <a:custGeom>
              <a:avLst/>
              <a:gdLst/>
              <a:ahLst/>
              <a:cxnLst>
                <a:cxn ang="0">
                  <a:pos x="5" y="0"/>
                </a:cxn>
                <a:cxn ang="0">
                  <a:pos x="3" y="0"/>
                </a:cxn>
                <a:cxn ang="0">
                  <a:pos x="0" y="4"/>
                </a:cxn>
                <a:cxn ang="0">
                  <a:pos x="0" y="10"/>
                </a:cxn>
                <a:cxn ang="0">
                  <a:pos x="2" y="10"/>
                </a:cxn>
                <a:cxn ang="0">
                  <a:pos x="3" y="11"/>
                </a:cxn>
                <a:cxn ang="0">
                  <a:pos x="9" y="11"/>
                </a:cxn>
                <a:cxn ang="0">
                  <a:pos x="9" y="10"/>
                </a:cxn>
                <a:cxn ang="0">
                  <a:pos x="11" y="10"/>
                </a:cxn>
                <a:cxn ang="0">
                  <a:pos x="11" y="4"/>
                </a:cxn>
                <a:cxn ang="0">
                  <a:pos x="9" y="2"/>
                </a:cxn>
                <a:cxn ang="0">
                  <a:pos x="9" y="0"/>
                </a:cxn>
                <a:cxn ang="0">
                  <a:pos x="5" y="0"/>
                </a:cxn>
              </a:cxnLst>
              <a:rect l="0" t="0" r="r" b="b"/>
              <a:pathLst>
                <a:path w="11" h="11">
                  <a:moveTo>
                    <a:pt x="5" y="0"/>
                  </a:moveTo>
                  <a:lnTo>
                    <a:pt x="3" y="0"/>
                  </a:lnTo>
                  <a:lnTo>
                    <a:pt x="0" y="4"/>
                  </a:lnTo>
                  <a:lnTo>
                    <a:pt x="0" y="10"/>
                  </a:lnTo>
                  <a:lnTo>
                    <a:pt x="2" y="10"/>
                  </a:lnTo>
                  <a:lnTo>
                    <a:pt x="3" y="11"/>
                  </a:lnTo>
                  <a:lnTo>
                    <a:pt x="9" y="11"/>
                  </a:lnTo>
                  <a:lnTo>
                    <a:pt x="9" y="10"/>
                  </a:lnTo>
                  <a:lnTo>
                    <a:pt x="11" y="10"/>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01" name="Freeform 408"/>
            <p:cNvSpPr>
              <a:spLocks/>
            </p:cNvSpPr>
            <p:nvPr/>
          </p:nvSpPr>
          <p:spPr bwMode="auto">
            <a:xfrm>
              <a:off x="3584" y="3608"/>
              <a:ext cx="10" cy="11"/>
            </a:xfrm>
            <a:custGeom>
              <a:avLst/>
              <a:gdLst/>
              <a:ahLst/>
              <a:cxnLst>
                <a:cxn ang="0">
                  <a:pos x="5" y="0"/>
                </a:cxn>
                <a:cxn ang="0">
                  <a:pos x="3" y="0"/>
                </a:cxn>
                <a:cxn ang="0">
                  <a:pos x="0" y="4"/>
                </a:cxn>
                <a:cxn ang="0">
                  <a:pos x="0" y="10"/>
                </a:cxn>
                <a:cxn ang="0">
                  <a:pos x="1" y="10"/>
                </a:cxn>
                <a:cxn ang="0">
                  <a:pos x="3" y="11"/>
                </a:cxn>
                <a:cxn ang="0">
                  <a:pos x="9" y="11"/>
                </a:cxn>
                <a:cxn ang="0">
                  <a:pos x="9" y="10"/>
                </a:cxn>
                <a:cxn ang="0">
                  <a:pos x="10" y="10"/>
                </a:cxn>
                <a:cxn ang="0">
                  <a:pos x="10" y="4"/>
                </a:cxn>
                <a:cxn ang="0">
                  <a:pos x="9" y="2"/>
                </a:cxn>
                <a:cxn ang="0">
                  <a:pos x="9" y="0"/>
                </a:cxn>
                <a:cxn ang="0">
                  <a:pos x="5" y="0"/>
                </a:cxn>
              </a:cxnLst>
              <a:rect l="0" t="0" r="r" b="b"/>
              <a:pathLst>
                <a:path w="10" h="11">
                  <a:moveTo>
                    <a:pt x="5" y="0"/>
                  </a:moveTo>
                  <a:lnTo>
                    <a:pt x="3" y="0"/>
                  </a:lnTo>
                  <a:lnTo>
                    <a:pt x="0" y="4"/>
                  </a:lnTo>
                  <a:lnTo>
                    <a:pt x="0" y="10"/>
                  </a:lnTo>
                  <a:lnTo>
                    <a:pt x="1" y="10"/>
                  </a:lnTo>
                  <a:lnTo>
                    <a:pt x="3" y="11"/>
                  </a:lnTo>
                  <a:lnTo>
                    <a:pt x="9" y="11"/>
                  </a:lnTo>
                  <a:lnTo>
                    <a:pt x="9" y="10"/>
                  </a:lnTo>
                  <a:lnTo>
                    <a:pt x="10" y="10"/>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02" name="Freeform 409"/>
            <p:cNvSpPr>
              <a:spLocks/>
            </p:cNvSpPr>
            <p:nvPr/>
          </p:nvSpPr>
          <p:spPr bwMode="auto">
            <a:xfrm>
              <a:off x="3605" y="3608"/>
              <a:ext cx="11" cy="11"/>
            </a:xfrm>
            <a:custGeom>
              <a:avLst/>
              <a:gdLst/>
              <a:ahLst/>
              <a:cxnLst>
                <a:cxn ang="0">
                  <a:pos x="6" y="0"/>
                </a:cxn>
                <a:cxn ang="0">
                  <a:pos x="4" y="0"/>
                </a:cxn>
                <a:cxn ang="0">
                  <a:pos x="0" y="4"/>
                </a:cxn>
                <a:cxn ang="0">
                  <a:pos x="0" y="10"/>
                </a:cxn>
                <a:cxn ang="0">
                  <a:pos x="2" y="10"/>
                </a:cxn>
                <a:cxn ang="0">
                  <a:pos x="4" y="11"/>
                </a:cxn>
                <a:cxn ang="0">
                  <a:pos x="9" y="11"/>
                </a:cxn>
                <a:cxn ang="0">
                  <a:pos x="9" y="10"/>
                </a:cxn>
                <a:cxn ang="0">
                  <a:pos x="11" y="10"/>
                </a:cxn>
                <a:cxn ang="0">
                  <a:pos x="11" y="4"/>
                </a:cxn>
                <a:cxn ang="0">
                  <a:pos x="9" y="2"/>
                </a:cxn>
                <a:cxn ang="0">
                  <a:pos x="9" y="0"/>
                </a:cxn>
                <a:cxn ang="0">
                  <a:pos x="6" y="0"/>
                </a:cxn>
              </a:cxnLst>
              <a:rect l="0" t="0" r="r" b="b"/>
              <a:pathLst>
                <a:path w="11" h="11">
                  <a:moveTo>
                    <a:pt x="6" y="0"/>
                  </a:moveTo>
                  <a:lnTo>
                    <a:pt x="4" y="0"/>
                  </a:lnTo>
                  <a:lnTo>
                    <a:pt x="0" y="4"/>
                  </a:lnTo>
                  <a:lnTo>
                    <a:pt x="0" y="10"/>
                  </a:lnTo>
                  <a:lnTo>
                    <a:pt x="2" y="10"/>
                  </a:lnTo>
                  <a:lnTo>
                    <a:pt x="4" y="11"/>
                  </a:lnTo>
                  <a:lnTo>
                    <a:pt x="9" y="11"/>
                  </a:lnTo>
                  <a:lnTo>
                    <a:pt x="9" y="10"/>
                  </a:lnTo>
                  <a:lnTo>
                    <a:pt x="11" y="10"/>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403" name="Freeform 410"/>
            <p:cNvSpPr>
              <a:spLocks/>
            </p:cNvSpPr>
            <p:nvPr/>
          </p:nvSpPr>
          <p:spPr bwMode="auto">
            <a:xfrm>
              <a:off x="4115" y="2345"/>
              <a:ext cx="203" cy="11"/>
            </a:xfrm>
            <a:custGeom>
              <a:avLst/>
              <a:gdLst/>
              <a:ahLst/>
              <a:cxnLst>
                <a:cxn ang="0">
                  <a:pos x="5" y="0"/>
                </a:cxn>
                <a:cxn ang="0">
                  <a:pos x="3" y="0"/>
                </a:cxn>
                <a:cxn ang="0">
                  <a:pos x="0" y="4"/>
                </a:cxn>
                <a:cxn ang="0">
                  <a:pos x="0" y="9"/>
                </a:cxn>
                <a:cxn ang="0">
                  <a:pos x="2" y="9"/>
                </a:cxn>
                <a:cxn ang="0">
                  <a:pos x="3" y="11"/>
                </a:cxn>
                <a:cxn ang="0">
                  <a:pos x="201" y="11"/>
                </a:cxn>
                <a:cxn ang="0">
                  <a:pos x="201" y="9"/>
                </a:cxn>
                <a:cxn ang="0">
                  <a:pos x="203" y="9"/>
                </a:cxn>
                <a:cxn ang="0">
                  <a:pos x="203" y="4"/>
                </a:cxn>
                <a:cxn ang="0">
                  <a:pos x="201" y="2"/>
                </a:cxn>
                <a:cxn ang="0">
                  <a:pos x="201" y="0"/>
                </a:cxn>
                <a:cxn ang="0">
                  <a:pos x="197" y="0"/>
                </a:cxn>
                <a:cxn ang="0">
                  <a:pos x="5" y="0"/>
                </a:cxn>
              </a:cxnLst>
              <a:rect l="0" t="0" r="r" b="b"/>
              <a:pathLst>
                <a:path w="203" h="11">
                  <a:moveTo>
                    <a:pt x="5" y="0"/>
                  </a:moveTo>
                  <a:lnTo>
                    <a:pt x="3" y="0"/>
                  </a:lnTo>
                  <a:lnTo>
                    <a:pt x="0" y="4"/>
                  </a:lnTo>
                  <a:lnTo>
                    <a:pt x="0" y="9"/>
                  </a:lnTo>
                  <a:lnTo>
                    <a:pt x="2" y="9"/>
                  </a:lnTo>
                  <a:lnTo>
                    <a:pt x="3" y="11"/>
                  </a:lnTo>
                  <a:lnTo>
                    <a:pt x="201" y="11"/>
                  </a:lnTo>
                  <a:lnTo>
                    <a:pt x="201" y="9"/>
                  </a:lnTo>
                  <a:lnTo>
                    <a:pt x="203" y="9"/>
                  </a:lnTo>
                  <a:lnTo>
                    <a:pt x="203" y="4"/>
                  </a:lnTo>
                  <a:lnTo>
                    <a:pt x="201" y="2"/>
                  </a:lnTo>
                  <a:lnTo>
                    <a:pt x="201" y="0"/>
                  </a:lnTo>
                  <a:lnTo>
                    <a:pt x="197" y="0"/>
                  </a:lnTo>
                  <a:lnTo>
                    <a:pt x="5" y="0"/>
                  </a:lnTo>
                  <a:close/>
                </a:path>
              </a:pathLst>
            </a:custGeom>
            <a:solidFill>
              <a:srgbClr val="FFFFFF"/>
            </a:solidFill>
            <a:ln w="9525">
              <a:noFill/>
              <a:round/>
              <a:headEnd/>
              <a:tailEnd/>
            </a:ln>
          </p:spPr>
          <p:txBody>
            <a:bodyPr/>
            <a:lstStyle/>
            <a:p>
              <a:endParaRPr lang="ar-IQ"/>
            </a:p>
          </p:txBody>
        </p:sp>
        <p:sp>
          <p:nvSpPr>
            <p:cNvPr id="404" name="Freeform 411"/>
            <p:cNvSpPr>
              <a:spLocks/>
            </p:cNvSpPr>
            <p:nvPr/>
          </p:nvSpPr>
          <p:spPr bwMode="auto">
            <a:xfrm>
              <a:off x="4782" y="2352"/>
              <a:ext cx="210" cy="11"/>
            </a:xfrm>
            <a:custGeom>
              <a:avLst/>
              <a:gdLst/>
              <a:ahLst/>
              <a:cxnLst>
                <a:cxn ang="0">
                  <a:pos x="5" y="0"/>
                </a:cxn>
                <a:cxn ang="0">
                  <a:pos x="3" y="0"/>
                </a:cxn>
                <a:cxn ang="0">
                  <a:pos x="0" y="4"/>
                </a:cxn>
                <a:cxn ang="0">
                  <a:pos x="0" y="9"/>
                </a:cxn>
                <a:cxn ang="0">
                  <a:pos x="2" y="9"/>
                </a:cxn>
                <a:cxn ang="0">
                  <a:pos x="3" y="11"/>
                </a:cxn>
                <a:cxn ang="0">
                  <a:pos x="208" y="11"/>
                </a:cxn>
                <a:cxn ang="0">
                  <a:pos x="208" y="9"/>
                </a:cxn>
                <a:cxn ang="0">
                  <a:pos x="210" y="9"/>
                </a:cxn>
                <a:cxn ang="0">
                  <a:pos x="210" y="4"/>
                </a:cxn>
                <a:cxn ang="0">
                  <a:pos x="208" y="2"/>
                </a:cxn>
                <a:cxn ang="0">
                  <a:pos x="208" y="0"/>
                </a:cxn>
                <a:cxn ang="0">
                  <a:pos x="205" y="0"/>
                </a:cxn>
                <a:cxn ang="0">
                  <a:pos x="5" y="0"/>
                </a:cxn>
              </a:cxnLst>
              <a:rect l="0" t="0" r="r" b="b"/>
              <a:pathLst>
                <a:path w="210" h="11">
                  <a:moveTo>
                    <a:pt x="5" y="0"/>
                  </a:moveTo>
                  <a:lnTo>
                    <a:pt x="3" y="0"/>
                  </a:lnTo>
                  <a:lnTo>
                    <a:pt x="0" y="4"/>
                  </a:lnTo>
                  <a:lnTo>
                    <a:pt x="0" y="9"/>
                  </a:lnTo>
                  <a:lnTo>
                    <a:pt x="2" y="9"/>
                  </a:lnTo>
                  <a:lnTo>
                    <a:pt x="3" y="11"/>
                  </a:lnTo>
                  <a:lnTo>
                    <a:pt x="208" y="11"/>
                  </a:lnTo>
                  <a:lnTo>
                    <a:pt x="208" y="9"/>
                  </a:lnTo>
                  <a:lnTo>
                    <a:pt x="210" y="9"/>
                  </a:lnTo>
                  <a:lnTo>
                    <a:pt x="210" y="4"/>
                  </a:lnTo>
                  <a:lnTo>
                    <a:pt x="208" y="2"/>
                  </a:lnTo>
                  <a:lnTo>
                    <a:pt x="208" y="0"/>
                  </a:lnTo>
                  <a:lnTo>
                    <a:pt x="205" y="0"/>
                  </a:lnTo>
                  <a:lnTo>
                    <a:pt x="5" y="0"/>
                  </a:lnTo>
                  <a:close/>
                </a:path>
              </a:pathLst>
            </a:custGeom>
            <a:solidFill>
              <a:srgbClr val="FFFFFF"/>
            </a:solidFill>
            <a:ln w="9525">
              <a:noFill/>
              <a:round/>
              <a:headEnd/>
              <a:tailEnd/>
            </a:ln>
          </p:spPr>
          <p:txBody>
            <a:bodyPr/>
            <a:lstStyle/>
            <a:p>
              <a:endParaRPr lang="ar-IQ"/>
            </a:p>
          </p:txBody>
        </p:sp>
        <p:sp>
          <p:nvSpPr>
            <p:cNvPr id="405" name="Line 412"/>
            <p:cNvSpPr>
              <a:spLocks noChangeShapeType="1"/>
            </p:cNvSpPr>
            <p:nvPr/>
          </p:nvSpPr>
          <p:spPr bwMode="auto">
            <a:xfrm>
              <a:off x="475" y="1415"/>
              <a:ext cx="1" cy="2594"/>
            </a:xfrm>
            <a:prstGeom prst="line">
              <a:avLst/>
            </a:prstGeom>
            <a:noFill/>
            <a:ln w="0">
              <a:solidFill>
                <a:srgbClr val="000000"/>
              </a:solidFill>
              <a:round/>
              <a:headEnd/>
              <a:tailEnd/>
            </a:ln>
          </p:spPr>
          <p:txBody>
            <a:bodyPr/>
            <a:lstStyle/>
            <a:p>
              <a:endParaRPr lang="ar-IQ"/>
            </a:p>
          </p:txBody>
        </p:sp>
        <p:sp>
          <p:nvSpPr>
            <p:cNvPr id="406" name="Freeform 413"/>
            <p:cNvSpPr>
              <a:spLocks/>
            </p:cNvSpPr>
            <p:nvPr/>
          </p:nvSpPr>
          <p:spPr bwMode="auto">
            <a:xfrm>
              <a:off x="4115" y="2744"/>
              <a:ext cx="203" cy="11"/>
            </a:xfrm>
            <a:custGeom>
              <a:avLst/>
              <a:gdLst/>
              <a:ahLst/>
              <a:cxnLst>
                <a:cxn ang="0">
                  <a:pos x="5" y="0"/>
                </a:cxn>
                <a:cxn ang="0">
                  <a:pos x="3" y="0"/>
                </a:cxn>
                <a:cxn ang="0">
                  <a:pos x="0" y="4"/>
                </a:cxn>
                <a:cxn ang="0">
                  <a:pos x="0" y="9"/>
                </a:cxn>
                <a:cxn ang="0">
                  <a:pos x="2" y="9"/>
                </a:cxn>
                <a:cxn ang="0">
                  <a:pos x="3" y="11"/>
                </a:cxn>
                <a:cxn ang="0">
                  <a:pos x="201" y="11"/>
                </a:cxn>
                <a:cxn ang="0">
                  <a:pos x="201" y="9"/>
                </a:cxn>
                <a:cxn ang="0">
                  <a:pos x="203" y="9"/>
                </a:cxn>
                <a:cxn ang="0">
                  <a:pos x="203" y="4"/>
                </a:cxn>
                <a:cxn ang="0">
                  <a:pos x="201" y="2"/>
                </a:cxn>
                <a:cxn ang="0">
                  <a:pos x="201" y="0"/>
                </a:cxn>
                <a:cxn ang="0">
                  <a:pos x="197" y="0"/>
                </a:cxn>
                <a:cxn ang="0">
                  <a:pos x="5" y="0"/>
                </a:cxn>
              </a:cxnLst>
              <a:rect l="0" t="0" r="r" b="b"/>
              <a:pathLst>
                <a:path w="203" h="11">
                  <a:moveTo>
                    <a:pt x="5" y="0"/>
                  </a:moveTo>
                  <a:lnTo>
                    <a:pt x="3" y="0"/>
                  </a:lnTo>
                  <a:lnTo>
                    <a:pt x="0" y="4"/>
                  </a:lnTo>
                  <a:lnTo>
                    <a:pt x="0" y="9"/>
                  </a:lnTo>
                  <a:lnTo>
                    <a:pt x="2" y="9"/>
                  </a:lnTo>
                  <a:lnTo>
                    <a:pt x="3" y="11"/>
                  </a:lnTo>
                  <a:lnTo>
                    <a:pt x="201" y="11"/>
                  </a:lnTo>
                  <a:lnTo>
                    <a:pt x="201" y="9"/>
                  </a:lnTo>
                  <a:lnTo>
                    <a:pt x="203" y="9"/>
                  </a:lnTo>
                  <a:lnTo>
                    <a:pt x="203" y="4"/>
                  </a:lnTo>
                  <a:lnTo>
                    <a:pt x="201" y="2"/>
                  </a:lnTo>
                  <a:lnTo>
                    <a:pt x="201" y="0"/>
                  </a:lnTo>
                  <a:lnTo>
                    <a:pt x="197" y="0"/>
                  </a:lnTo>
                  <a:lnTo>
                    <a:pt x="5" y="0"/>
                  </a:lnTo>
                  <a:close/>
                </a:path>
              </a:pathLst>
            </a:custGeom>
            <a:solidFill>
              <a:srgbClr val="FFFFFF"/>
            </a:solidFill>
            <a:ln w="9525">
              <a:noFill/>
              <a:round/>
              <a:headEnd/>
              <a:tailEnd/>
            </a:ln>
          </p:spPr>
          <p:txBody>
            <a:bodyPr/>
            <a:lstStyle/>
            <a:p>
              <a:endParaRPr lang="ar-IQ"/>
            </a:p>
          </p:txBody>
        </p:sp>
        <p:sp>
          <p:nvSpPr>
            <p:cNvPr id="407" name="Freeform 414"/>
            <p:cNvSpPr>
              <a:spLocks/>
            </p:cNvSpPr>
            <p:nvPr/>
          </p:nvSpPr>
          <p:spPr bwMode="auto">
            <a:xfrm>
              <a:off x="4789" y="2744"/>
              <a:ext cx="203" cy="11"/>
            </a:xfrm>
            <a:custGeom>
              <a:avLst/>
              <a:gdLst/>
              <a:ahLst/>
              <a:cxnLst>
                <a:cxn ang="0">
                  <a:pos x="6" y="0"/>
                </a:cxn>
                <a:cxn ang="0">
                  <a:pos x="4" y="0"/>
                </a:cxn>
                <a:cxn ang="0">
                  <a:pos x="0" y="4"/>
                </a:cxn>
                <a:cxn ang="0">
                  <a:pos x="0" y="9"/>
                </a:cxn>
                <a:cxn ang="0">
                  <a:pos x="2" y="9"/>
                </a:cxn>
                <a:cxn ang="0">
                  <a:pos x="4" y="11"/>
                </a:cxn>
                <a:cxn ang="0">
                  <a:pos x="201" y="11"/>
                </a:cxn>
                <a:cxn ang="0">
                  <a:pos x="201" y="9"/>
                </a:cxn>
                <a:cxn ang="0">
                  <a:pos x="203" y="9"/>
                </a:cxn>
                <a:cxn ang="0">
                  <a:pos x="203" y="4"/>
                </a:cxn>
                <a:cxn ang="0">
                  <a:pos x="201" y="2"/>
                </a:cxn>
                <a:cxn ang="0">
                  <a:pos x="201" y="0"/>
                </a:cxn>
                <a:cxn ang="0">
                  <a:pos x="198" y="0"/>
                </a:cxn>
                <a:cxn ang="0">
                  <a:pos x="6" y="0"/>
                </a:cxn>
              </a:cxnLst>
              <a:rect l="0" t="0" r="r" b="b"/>
              <a:pathLst>
                <a:path w="203" h="11">
                  <a:moveTo>
                    <a:pt x="6" y="0"/>
                  </a:moveTo>
                  <a:lnTo>
                    <a:pt x="4" y="0"/>
                  </a:lnTo>
                  <a:lnTo>
                    <a:pt x="0" y="4"/>
                  </a:lnTo>
                  <a:lnTo>
                    <a:pt x="0" y="9"/>
                  </a:lnTo>
                  <a:lnTo>
                    <a:pt x="2" y="9"/>
                  </a:lnTo>
                  <a:lnTo>
                    <a:pt x="4" y="11"/>
                  </a:lnTo>
                  <a:lnTo>
                    <a:pt x="201" y="11"/>
                  </a:lnTo>
                  <a:lnTo>
                    <a:pt x="201" y="9"/>
                  </a:lnTo>
                  <a:lnTo>
                    <a:pt x="203" y="9"/>
                  </a:lnTo>
                  <a:lnTo>
                    <a:pt x="203" y="4"/>
                  </a:lnTo>
                  <a:lnTo>
                    <a:pt x="201" y="2"/>
                  </a:lnTo>
                  <a:lnTo>
                    <a:pt x="201" y="0"/>
                  </a:lnTo>
                  <a:lnTo>
                    <a:pt x="198" y="0"/>
                  </a:lnTo>
                  <a:lnTo>
                    <a:pt x="6" y="0"/>
                  </a:lnTo>
                  <a:close/>
                </a:path>
              </a:pathLst>
            </a:custGeom>
            <a:solidFill>
              <a:srgbClr val="FFFFFF"/>
            </a:solidFill>
            <a:ln w="9525">
              <a:noFill/>
              <a:round/>
              <a:headEnd/>
              <a:tailEnd/>
            </a:ln>
          </p:spPr>
          <p:txBody>
            <a:bodyPr/>
            <a:lstStyle/>
            <a:p>
              <a:endParaRPr lang="ar-IQ"/>
            </a:p>
          </p:txBody>
        </p:sp>
        <p:sp>
          <p:nvSpPr>
            <p:cNvPr id="408" name="Freeform 415"/>
            <p:cNvSpPr>
              <a:spLocks/>
            </p:cNvSpPr>
            <p:nvPr/>
          </p:nvSpPr>
          <p:spPr bwMode="auto">
            <a:xfrm>
              <a:off x="4115" y="2978"/>
              <a:ext cx="11" cy="11"/>
            </a:xfrm>
            <a:custGeom>
              <a:avLst/>
              <a:gdLst/>
              <a:ahLst/>
              <a:cxnLst>
                <a:cxn ang="0">
                  <a:pos x="5" y="0"/>
                </a:cxn>
                <a:cxn ang="0">
                  <a:pos x="3" y="0"/>
                </a:cxn>
                <a:cxn ang="0">
                  <a:pos x="0" y="3"/>
                </a:cxn>
                <a:cxn ang="0">
                  <a:pos x="0" y="9"/>
                </a:cxn>
                <a:cxn ang="0">
                  <a:pos x="2"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2"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09" name="Freeform 416"/>
            <p:cNvSpPr>
              <a:spLocks/>
            </p:cNvSpPr>
            <p:nvPr/>
          </p:nvSpPr>
          <p:spPr bwMode="auto">
            <a:xfrm>
              <a:off x="4137" y="2978"/>
              <a:ext cx="10" cy="11"/>
            </a:xfrm>
            <a:custGeom>
              <a:avLst/>
              <a:gdLst/>
              <a:ahLst/>
              <a:cxnLst>
                <a:cxn ang="0">
                  <a:pos x="5" y="0"/>
                </a:cxn>
                <a:cxn ang="0">
                  <a:pos x="3" y="0"/>
                </a:cxn>
                <a:cxn ang="0">
                  <a:pos x="0" y="3"/>
                </a:cxn>
                <a:cxn ang="0">
                  <a:pos x="0" y="9"/>
                </a:cxn>
                <a:cxn ang="0">
                  <a:pos x="1" y="9"/>
                </a:cxn>
                <a:cxn ang="0">
                  <a:pos x="3" y="11"/>
                </a:cxn>
                <a:cxn ang="0">
                  <a:pos x="9" y="11"/>
                </a:cxn>
                <a:cxn ang="0">
                  <a:pos x="9" y="9"/>
                </a:cxn>
                <a:cxn ang="0">
                  <a:pos x="10" y="9"/>
                </a:cxn>
                <a:cxn ang="0">
                  <a:pos x="10" y="3"/>
                </a:cxn>
                <a:cxn ang="0">
                  <a:pos x="9" y="2"/>
                </a:cxn>
                <a:cxn ang="0">
                  <a:pos x="9" y="0"/>
                </a:cxn>
                <a:cxn ang="0">
                  <a:pos x="5" y="0"/>
                </a:cxn>
              </a:cxnLst>
              <a:rect l="0" t="0" r="r" b="b"/>
              <a:pathLst>
                <a:path w="10" h="11">
                  <a:moveTo>
                    <a:pt x="5" y="0"/>
                  </a:moveTo>
                  <a:lnTo>
                    <a:pt x="3" y="0"/>
                  </a:lnTo>
                  <a:lnTo>
                    <a:pt x="0" y="3"/>
                  </a:lnTo>
                  <a:lnTo>
                    <a:pt x="0" y="9"/>
                  </a:lnTo>
                  <a:lnTo>
                    <a:pt x="1" y="9"/>
                  </a:lnTo>
                  <a:lnTo>
                    <a:pt x="3" y="11"/>
                  </a:lnTo>
                  <a:lnTo>
                    <a:pt x="9" y="11"/>
                  </a:lnTo>
                  <a:lnTo>
                    <a:pt x="9" y="9"/>
                  </a:lnTo>
                  <a:lnTo>
                    <a:pt x="10" y="9"/>
                  </a:lnTo>
                  <a:lnTo>
                    <a:pt x="10"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10" name="Freeform 417"/>
            <p:cNvSpPr>
              <a:spLocks/>
            </p:cNvSpPr>
            <p:nvPr/>
          </p:nvSpPr>
          <p:spPr bwMode="auto">
            <a:xfrm>
              <a:off x="4158"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411" name="Freeform 418"/>
            <p:cNvSpPr>
              <a:spLocks/>
            </p:cNvSpPr>
            <p:nvPr/>
          </p:nvSpPr>
          <p:spPr bwMode="auto">
            <a:xfrm>
              <a:off x="4180" y="2978"/>
              <a:ext cx="11" cy="11"/>
            </a:xfrm>
            <a:custGeom>
              <a:avLst/>
              <a:gdLst/>
              <a:ahLst/>
              <a:cxnLst>
                <a:cxn ang="0">
                  <a:pos x="5"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4" y="0"/>
                  </a:lnTo>
                  <a:lnTo>
                    <a:pt x="0" y="3"/>
                  </a:lnTo>
                  <a:lnTo>
                    <a:pt x="0" y="9"/>
                  </a:lnTo>
                  <a:lnTo>
                    <a:pt x="2" y="9"/>
                  </a:lnTo>
                  <a:lnTo>
                    <a:pt x="4"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12" name="Freeform 419"/>
            <p:cNvSpPr>
              <a:spLocks/>
            </p:cNvSpPr>
            <p:nvPr/>
          </p:nvSpPr>
          <p:spPr bwMode="auto">
            <a:xfrm>
              <a:off x="4202" y="2978"/>
              <a:ext cx="11" cy="11"/>
            </a:xfrm>
            <a:custGeom>
              <a:avLst/>
              <a:gdLst/>
              <a:ahLst/>
              <a:cxnLst>
                <a:cxn ang="0">
                  <a:pos x="5" y="0"/>
                </a:cxn>
                <a:cxn ang="0">
                  <a:pos x="3" y="0"/>
                </a:cxn>
                <a:cxn ang="0">
                  <a:pos x="0" y="3"/>
                </a:cxn>
                <a:cxn ang="0">
                  <a:pos x="0" y="9"/>
                </a:cxn>
                <a:cxn ang="0">
                  <a:pos x="2"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2"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13" name="Freeform 420"/>
            <p:cNvSpPr>
              <a:spLocks/>
            </p:cNvSpPr>
            <p:nvPr/>
          </p:nvSpPr>
          <p:spPr bwMode="auto">
            <a:xfrm>
              <a:off x="4224" y="2978"/>
              <a:ext cx="10" cy="11"/>
            </a:xfrm>
            <a:custGeom>
              <a:avLst/>
              <a:gdLst/>
              <a:ahLst/>
              <a:cxnLst>
                <a:cxn ang="0">
                  <a:pos x="5" y="0"/>
                </a:cxn>
                <a:cxn ang="0">
                  <a:pos x="3" y="0"/>
                </a:cxn>
                <a:cxn ang="0">
                  <a:pos x="0" y="3"/>
                </a:cxn>
                <a:cxn ang="0">
                  <a:pos x="0" y="9"/>
                </a:cxn>
                <a:cxn ang="0">
                  <a:pos x="1" y="9"/>
                </a:cxn>
                <a:cxn ang="0">
                  <a:pos x="3" y="11"/>
                </a:cxn>
                <a:cxn ang="0">
                  <a:pos x="9" y="11"/>
                </a:cxn>
                <a:cxn ang="0">
                  <a:pos x="9" y="9"/>
                </a:cxn>
                <a:cxn ang="0">
                  <a:pos x="10" y="9"/>
                </a:cxn>
                <a:cxn ang="0">
                  <a:pos x="10" y="3"/>
                </a:cxn>
                <a:cxn ang="0">
                  <a:pos x="9" y="2"/>
                </a:cxn>
                <a:cxn ang="0">
                  <a:pos x="9" y="0"/>
                </a:cxn>
                <a:cxn ang="0">
                  <a:pos x="5" y="0"/>
                </a:cxn>
              </a:cxnLst>
              <a:rect l="0" t="0" r="r" b="b"/>
              <a:pathLst>
                <a:path w="10" h="11">
                  <a:moveTo>
                    <a:pt x="5" y="0"/>
                  </a:moveTo>
                  <a:lnTo>
                    <a:pt x="3" y="0"/>
                  </a:lnTo>
                  <a:lnTo>
                    <a:pt x="0" y="3"/>
                  </a:lnTo>
                  <a:lnTo>
                    <a:pt x="0" y="9"/>
                  </a:lnTo>
                  <a:lnTo>
                    <a:pt x="1" y="9"/>
                  </a:lnTo>
                  <a:lnTo>
                    <a:pt x="3" y="11"/>
                  </a:lnTo>
                  <a:lnTo>
                    <a:pt x="9" y="11"/>
                  </a:lnTo>
                  <a:lnTo>
                    <a:pt x="9" y="9"/>
                  </a:lnTo>
                  <a:lnTo>
                    <a:pt x="10" y="9"/>
                  </a:lnTo>
                  <a:lnTo>
                    <a:pt x="10"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14" name="Freeform 421"/>
            <p:cNvSpPr>
              <a:spLocks/>
            </p:cNvSpPr>
            <p:nvPr/>
          </p:nvSpPr>
          <p:spPr bwMode="auto">
            <a:xfrm>
              <a:off x="4245"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415" name="Freeform 422"/>
            <p:cNvSpPr>
              <a:spLocks/>
            </p:cNvSpPr>
            <p:nvPr/>
          </p:nvSpPr>
          <p:spPr bwMode="auto">
            <a:xfrm>
              <a:off x="4267" y="2978"/>
              <a:ext cx="11" cy="11"/>
            </a:xfrm>
            <a:custGeom>
              <a:avLst/>
              <a:gdLst/>
              <a:ahLst/>
              <a:cxnLst>
                <a:cxn ang="0">
                  <a:pos x="5"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4" y="0"/>
                  </a:lnTo>
                  <a:lnTo>
                    <a:pt x="0" y="3"/>
                  </a:lnTo>
                  <a:lnTo>
                    <a:pt x="0" y="9"/>
                  </a:lnTo>
                  <a:lnTo>
                    <a:pt x="2" y="9"/>
                  </a:lnTo>
                  <a:lnTo>
                    <a:pt x="4"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16" name="Freeform 423"/>
            <p:cNvSpPr>
              <a:spLocks/>
            </p:cNvSpPr>
            <p:nvPr/>
          </p:nvSpPr>
          <p:spPr bwMode="auto">
            <a:xfrm>
              <a:off x="4289" y="2978"/>
              <a:ext cx="11" cy="11"/>
            </a:xfrm>
            <a:custGeom>
              <a:avLst/>
              <a:gdLst/>
              <a:ahLst/>
              <a:cxnLst>
                <a:cxn ang="0">
                  <a:pos x="5" y="0"/>
                </a:cxn>
                <a:cxn ang="0">
                  <a:pos x="3" y="0"/>
                </a:cxn>
                <a:cxn ang="0">
                  <a:pos x="0" y="3"/>
                </a:cxn>
                <a:cxn ang="0">
                  <a:pos x="0" y="9"/>
                </a:cxn>
                <a:cxn ang="0">
                  <a:pos x="2"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2"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17" name="Freeform 424"/>
            <p:cNvSpPr>
              <a:spLocks/>
            </p:cNvSpPr>
            <p:nvPr/>
          </p:nvSpPr>
          <p:spPr bwMode="auto">
            <a:xfrm>
              <a:off x="4789"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418" name="Freeform 425"/>
            <p:cNvSpPr>
              <a:spLocks/>
            </p:cNvSpPr>
            <p:nvPr/>
          </p:nvSpPr>
          <p:spPr bwMode="auto">
            <a:xfrm>
              <a:off x="4811" y="2978"/>
              <a:ext cx="11" cy="11"/>
            </a:xfrm>
            <a:custGeom>
              <a:avLst/>
              <a:gdLst/>
              <a:ahLst/>
              <a:cxnLst>
                <a:cxn ang="0">
                  <a:pos x="5" y="0"/>
                </a:cxn>
                <a:cxn ang="0">
                  <a:pos x="3" y="0"/>
                </a:cxn>
                <a:cxn ang="0">
                  <a:pos x="0" y="3"/>
                </a:cxn>
                <a:cxn ang="0">
                  <a:pos x="0" y="9"/>
                </a:cxn>
                <a:cxn ang="0">
                  <a:pos x="2"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2"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19" name="Freeform 426"/>
            <p:cNvSpPr>
              <a:spLocks/>
            </p:cNvSpPr>
            <p:nvPr/>
          </p:nvSpPr>
          <p:spPr bwMode="auto">
            <a:xfrm>
              <a:off x="4833" y="2978"/>
              <a:ext cx="10" cy="11"/>
            </a:xfrm>
            <a:custGeom>
              <a:avLst/>
              <a:gdLst/>
              <a:ahLst/>
              <a:cxnLst>
                <a:cxn ang="0">
                  <a:pos x="5" y="0"/>
                </a:cxn>
                <a:cxn ang="0">
                  <a:pos x="3" y="0"/>
                </a:cxn>
                <a:cxn ang="0">
                  <a:pos x="0" y="3"/>
                </a:cxn>
                <a:cxn ang="0">
                  <a:pos x="0" y="9"/>
                </a:cxn>
                <a:cxn ang="0">
                  <a:pos x="1" y="9"/>
                </a:cxn>
                <a:cxn ang="0">
                  <a:pos x="3" y="11"/>
                </a:cxn>
                <a:cxn ang="0">
                  <a:pos x="9" y="11"/>
                </a:cxn>
                <a:cxn ang="0">
                  <a:pos x="9" y="9"/>
                </a:cxn>
                <a:cxn ang="0">
                  <a:pos x="10" y="9"/>
                </a:cxn>
                <a:cxn ang="0">
                  <a:pos x="10" y="3"/>
                </a:cxn>
                <a:cxn ang="0">
                  <a:pos x="9" y="2"/>
                </a:cxn>
                <a:cxn ang="0">
                  <a:pos x="9" y="0"/>
                </a:cxn>
                <a:cxn ang="0">
                  <a:pos x="5" y="0"/>
                </a:cxn>
              </a:cxnLst>
              <a:rect l="0" t="0" r="r" b="b"/>
              <a:pathLst>
                <a:path w="10" h="11">
                  <a:moveTo>
                    <a:pt x="5" y="0"/>
                  </a:moveTo>
                  <a:lnTo>
                    <a:pt x="3" y="0"/>
                  </a:lnTo>
                  <a:lnTo>
                    <a:pt x="0" y="3"/>
                  </a:lnTo>
                  <a:lnTo>
                    <a:pt x="0" y="9"/>
                  </a:lnTo>
                  <a:lnTo>
                    <a:pt x="1" y="9"/>
                  </a:lnTo>
                  <a:lnTo>
                    <a:pt x="3" y="11"/>
                  </a:lnTo>
                  <a:lnTo>
                    <a:pt x="9" y="11"/>
                  </a:lnTo>
                  <a:lnTo>
                    <a:pt x="9" y="9"/>
                  </a:lnTo>
                  <a:lnTo>
                    <a:pt x="10" y="9"/>
                  </a:lnTo>
                  <a:lnTo>
                    <a:pt x="10"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20" name="Freeform 427"/>
            <p:cNvSpPr>
              <a:spLocks/>
            </p:cNvSpPr>
            <p:nvPr/>
          </p:nvSpPr>
          <p:spPr bwMode="auto">
            <a:xfrm>
              <a:off x="4854"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421" name="Freeform 428"/>
            <p:cNvSpPr>
              <a:spLocks/>
            </p:cNvSpPr>
            <p:nvPr/>
          </p:nvSpPr>
          <p:spPr bwMode="auto">
            <a:xfrm>
              <a:off x="4876"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422" name="Freeform 429"/>
            <p:cNvSpPr>
              <a:spLocks/>
            </p:cNvSpPr>
            <p:nvPr/>
          </p:nvSpPr>
          <p:spPr bwMode="auto">
            <a:xfrm>
              <a:off x="4898" y="2978"/>
              <a:ext cx="11" cy="11"/>
            </a:xfrm>
            <a:custGeom>
              <a:avLst/>
              <a:gdLst/>
              <a:ahLst/>
              <a:cxnLst>
                <a:cxn ang="0">
                  <a:pos x="5" y="0"/>
                </a:cxn>
                <a:cxn ang="0">
                  <a:pos x="3" y="0"/>
                </a:cxn>
                <a:cxn ang="0">
                  <a:pos x="0" y="3"/>
                </a:cxn>
                <a:cxn ang="0">
                  <a:pos x="0" y="9"/>
                </a:cxn>
                <a:cxn ang="0">
                  <a:pos x="2"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2"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23" name="Freeform 430"/>
            <p:cNvSpPr>
              <a:spLocks/>
            </p:cNvSpPr>
            <p:nvPr/>
          </p:nvSpPr>
          <p:spPr bwMode="auto">
            <a:xfrm>
              <a:off x="4920" y="2978"/>
              <a:ext cx="10" cy="11"/>
            </a:xfrm>
            <a:custGeom>
              <a:avLst/>
              <a:gdLst/>
              <a:ahLst/>
              <a:cxnLst>
                <a:cxn ang="0">
                  <a:pos x="5" y="0"/>
                </a:cxn>
                <a:cxn ang="0">
                  <a:pos x="3" y="0"/>
                </a:cxn>
                <a:cxn ang="0">
                  <a:pos x="0" y="3"/>
                </a:cxn>
                <a:cxn ang="0">
                  <a:pos x="0" y="9"/>
                </a:cxn>
                <a:cxn ang="0">
                  <a:pos x="1" y="9"/>
                </a:cxn>
                <a:cxn ang="0">
                  <a:pos x="3" y="11"/>
                </a:cxn>
                <a:cxn ang="0">
                  <a:pos x="9" y="11"/>
                </a:cxn>
                <a:cxn ang="0">
                  <a:pos x="9" y="9"/>
                </a:cxn>
                <a:cxn ang="0">
                  <a:pos x="10" y="9"/>
                </a:cxn>
                <a:cxn ang="0">
                  <a:pos x="10" y="3"/>
                </a:cxn>
                <a:cxn ang="0">
                  <a:pos x="9" y="2"/>
                </a:cxn>
                <a:cxn ang="0">
                  <a:pos x="9" y="0"/>
                </a:cxn>
                <a:cxn ang="0">
                  <a:pos x="5" y="0"/>
                </a:cxn>
              </a:cxnLst>
              <a:rect l="0" t="0" r="r" b="b"/>
              <a:pathLst>
                <a:path w="10" h="11">
                  <a:moveTo>
                    <a:pt x="5" y="0"/>
                  </a:moveTo>
                  <a:lnTo>
                    <a:pt x="3" y="0"/>
                  </a:lnTo>
                  <a:lnTo>
                    <a:pt x="0" y="3"/>
                  </a:lnTo>
                  <a:lnTo>
                    <a:pt x="0" y="9"/>
                  </a:lnTo>
                  <a:lnTo>
                    <a:pt x="1" y="9"/>
                  </a:lnTo>
                  <a:lnTo>
                    <a:pt x="3" y="11"/>
                  </a:lnTo>
                  <a:lnTo>
                    <a:pt x="9" y="11"/>
                  </a:lnTo>
                  <a:lnTo>
                    <a:pt x="9" y="9"/>
                  </a:lnTo>
                  <a:lnTo>
                    <a:pt x="10" y="9"/>
                  </a:lnTo>
                  <a:lnTo>
                    <a:pt x="10"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24" name="Freeform 431"/>
            <p:cNvSpPr>
              <a:spLocks/>
            </p:cNvSpPr>
            <p:nvPr/>
          </p:nvSpPr>
          <p:spPr bwMode="auto">
            <a:xfrm>
              <a:off x="4941"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425" name="Freeform 432"/>
            <p:cNvSpPr>
              <a:spLocks/>
            </p:cNvSpPr>
            <p:nvPr/>
          </p:nvSpPr>
          <p:spPr bwMode="auto">
            <a:xfrm>
              <a:off x="4963" y="2978"/>
              <a:ext cx="11" cy="11"/>
            </a:xfrm>
            <a:custGeom>
              <a:avLst/>
              <a:gdLst/>
              <a:ahLst/>
              <a:cxnLst>
                <a:cxn ang="0">
                  <a:pos x="6" y="0"/>
                </a:cxn>
                <a:cxn ang="0">
                  <a:pos x="4" y="0"/>
                </a:cxn>
                <a:cxn ang="0">
                  <a:pos x="0" y="3"/>
                </a:cxn>
                <a:cxn ang="0">
                  <a:pos x="0" y="9"/>
                </a:cxn>
                <a:cxn ang="0">
                  <a:pos x="2" y="9"/>
                </a:cxn>
                <a:cxn ang="0">
                  <a:pos x="4" y="11"/>
                </a:cxn>
                <a:cxn ang="0">
                  <a:pos x="9" y="11"/>
                </a:cxn>
                <a:cxn ang="0">
                  <a:pos x="9" y="9"/>
                </a:cxn>
                <a:cxn ang="0">
                  <a:pos x="11" y="9"/>
                </a:cxn>
                <a:cxn ang="0">
                  <a:pos x="11" y="3"/>
                </a:cxn>
                <a:cxn ang="0">
                  <a:pos x="9" y="2"/>
                </a:cxn>
                <a:cxn ang="0">
                  <a:pos x="9" y="0"/>
                </a:cxn>
                <a:cxn ang="0">
                  <a:pos x="6" y="0"/>
                </a:cxn>
              </a:cxnLst>
              <a:rect l="0" t="0" r="r" b="b"/>
              <a:pathLst>
                <a:path w="11" h="11">
                  <a:moveTo>
                    <a:pt x="6" y="0"/>
                  </a:moveTo>
                  <a:lnTo>
                    <a:pt x="4" y="0"/>
                  </a:lnTo>
                  <a:lnTo>
                    <a:pt x="0" y="3"/>
                  </a:lnTo>
                  <a:lnTo>
                    <a:pt x="0" y="9"/>
                  </a:lnTo>
                  <a:lnTo>
                    <a:pt x="2" y="9"/>
                  </a:lnTo>
                  <a:lnTo>
                    <a:pt x="4" y="11"/>
                  </a:lnTo>
                  <a:lnTo>
                    <a:pt x="9" y="11"/>
                  </a:lnTo>
                  <a:lnTo>
                    <a:pt x="9" y="9"/>
                  </a:lnTo>
                  <a:lnTo>
                    <a:pt x="11" y="9"/>
                  </a:lnTo>
                  <a:lnTo>
                    <a:pt x="11" y="3"/>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426" name="Freeform 433"/>
            <p:cNvSpPr>
              <a:spLocks/>
            </p:cNvSpPr>
            <p:nvPr/>
          </p:nvSpPr>
          <p:spPr bwMode="auto">
            <a:xfrm>
              <a:off x="4985" y="2978"/>
              <a:ext cx="11" cy="11"/>
            </a:xfrm>
            <a:custGeom>
              <a:avLst/>
              <a:gdLst/>
              <a:ahLst/>
              <a:cxnLst>
                <a:cxn ang="0">
                  <a:pos x="5" y="0"/>
                </a:cxn>
                <a:cxn ang="0">
                  <a:pos x="3" y="0"/>
                </a:cxn>
                <a:cxn ang="0">
                  <a:pos x="0" y="3"/>
                </a:cxn>
                <a:cxn ang="0">
                  <a:pos x="0" y="9"/>
                </a:cxn>
                <a:cxn ang="0">
                  <a:pos x="2" y="9"/>
                </a:cxn>
                <a:cxn ang="0">
                  <a:pos x="3" y="11"/>
                </a:cxn>
                <a:cxn ang="0">
                  <a:pos x="9" y="11"/>
                </a:cxn>
                <a:cxn ang="0">
                  <a:pos x="9" y="9"/>
                </a:cxn>
                <a:cxn ang="0">
                  <a:pos x="11" y="9"/>
                </a:cxn>
                <a:cxn ang="0">
                  <a:pos x="11" y="3"/>
                </a:cxn>
                <a:cxn ang="0">
                  <a:pos x="9" y="2"/>
                </a:cxn>
                <a:cxn ang="0">
                  <a:pos x="9" y="0"/>
                </a:cxn>
                <a:cxn ang="0">
                  <a:pos x="5" y="0"/>
                </a:cxn>
              </a:cxnLst>
              <a:rect l="0" t="0" r="r" b="b"/>
              <a:pathLst>
                <a:path w="11" h="11">
                  <a:moveTo>
                    <a:pt x="5" y="0"/>
                  </a:moveTo>
                  <a:lnTo>
                    <a:pt x="3" y="0"/>
                  </a:lnTo>
                  <a:lnTo>
                    <a:pt x="0" y="3"/>
                  </a:lnTo>
                  <a:lnTo>
                    <a:pt x="0" y="9"/>
                  </a:lnTo>
                  <a:lnTo>
                    <a:pt x="2" y="9"/>
                  </a:lnTo>
                  <a:lnTo>
                    <a:pt x="3" y="11"/>
                  </a:lnTo>
                  <a:lnTo>
                    <a:pt x="9" y="11"/>
                  </a:lnTo>
                  <a:lnTo>
                    <a:pt x="9" y="9"/>
                  </a:lnTo>
                  <a:lnTo>
                    <a:pt x="11" y="9"/>
                  </a:lnTo>
                  <a:lnTo>
                    <a:pt x="11" y="3"/>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27" name="Freeform 434"/>
            <p:cNvSpPr>
              <a:spLocks/>
            </p:cNvSpPr>
            <p:nvPr/>
          </p:nvSpPr>
          <p:spPr bwMode="auto">
            <a:xfrm>
              <a:off x="4115" y="3300"/>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28" name="Freeform 435"/>
            <p:cNvSpPr>
              <a:spLocks/>
            </p:cNvSpPr>
            <p:nvPr/>
          </p:nvSpPr>
          <p:spPr bwMode="auto">
            <a:xfrm>
              <a:off x="4137" y="3300"/>
              <a:ext cx="10" cy="11"/>
            </a:xfrm>
            <a:custGeom>
              <a:avLst/>
              <a:gdLst/>
              <a:ahLst/>
              <a:cxnLst>
                <a:cxn ang="0">
                  <a:pos x="5" y="0"/>
                </a:cxn>
                <a:cxn ang="0">
                  <a:pos x="3" y="0"/>
                </a:cxn>
                <a:cxn ang="0">
                  <a:pos x="0" y="4"/>
                </a:cxn>
                <a:cxn ang="0">
                  <a:pos x="0" y="9"/>
                </a:cxn>
                <a:cxn ang="0">
                  <a:pos x="1" y="9"/>
                </a:cxn>
                <a:cxn ang="0">
                  <a:pos x="3" y="11"/>
                </a:cxn>
                <a:cxn ang="0">
                  <a:pos x="9" y="11"/>
                </a:cxn>
                <a:cxn ang="0">
                  <a:pos x="9" y="9"/>
                </a:cxn>
                <a:cxn ang="0">
                  <a:pos x="10" y="9"/>
                </a:cxn>
                <a:cxn ang="0">
                  <a:pos x="10" y="4"/>
                </a:cxn>
                <a:cxn ang="0">
                  <a:pos x="9" y="2"/>
                </a:cxn>
                <a:cxn ang="0">
                  <a:pos x="9" y="0"/>
                </a:cxn>
                <a:cxn ang="0">
                  <a:pos x="5" y="0"/>
                </a:cxn>
              </a:cxnLst>
              <a:rect l="0" t="0" r="r" b="b"/>
              <a:pathLst>
                <a:path w="10" h="11">
                  <a:moveTo>
                    <a:pt x="5" y="0"/>
                  </a:moveTo>
                  <a:lnTo>
                    <a:pt x="3" y="0"/>
                  </a:lnTo>
                  <a:lnTo>
                    <a:pt x="0" y="4"/>
                  </a:lnTo>
                  <a:lnTo>
                    <a:pt x="0" y="9"/>
                  </a:lnTo>
                  <a:lnTo>
                    <a:pt x="1" y="9"/>
                  </a:lnTo>
                  <a:lnTo>
                    <a:pt x="3" y="11"/>
                  </a:lnTo>
                  <a:lnTo>
                    <a:pt x="9" y="11"/>
                  </a:lnTo>
                  <a:lnTo>
                    <a:pt x="9" y="9"/>
                  </a:lnTo>
                  <a:lnTo>
                    <a:pt x="10" y="9"/>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29" name="Freeform 436"/>
            <p:cNvSpPr>
              <a:spLocks/>
            </p:cNvSpPr>
            <p:nvPr/>
          </p:nvSpPr>
          <p:spPr bwMode="auto">
            <a:xfrm>
              <a:off x="4158" y="3300"/>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430" name="Freeform 437"/>
            <p:cNvSpPr>
              <a:spLocks/>
            </p:cNvSpPr>
            <p:nvPr/>
          </p:nvSpPr>
          <p:spPr bwMode="auto">
            <a:xfrm>
              <a:off x="4180" y="3300"/>
              <a:ext cx="11" cy="11"/>
            </a:xfrm>
            <a:custGeom>
              <a:avLst/>
              <a:gdLst/>
              <a:ahLst/>
              <a:cxnLst>
                <a:cxn ang="0">
                  <a:pos x="5"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4" y="0"/>
                  </a:lnTo>
                  <a:lnTo>
                    <a:pt x="0" y="4"/>
                  </a:lnTo>
                  <a:lnTo>
                    <a:pt x="0" y="9"/>
                  </a:lnTo>
                  <a:lnTo>
                    <a:pt x="2" y="9"/>
                  </a:lnTo>
                  <a:lnTo>
                    <a:pt x="4"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31" name="Freeform 438"/>
            <p:cNvSpPr>
              <a:spLocks/>
            </p:cNvSpPr>
            <p:nvPr/>
          </p:nvSpPr>
          <p:spPr bwMode="auto">
            <a:xfrm>
              <a:off x="4202" y="3300"/>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32" name="Freeform 439"/>
            <p:cNvSpPr>
              <a:spLocks/>
            </p:cNvSpPr>
            <p:nvPr/>
          </p:nvSpPr>
          <p:spPr bwMode="auto">
            <a:xfrm>
              <a:off x="4224" y="3300"/>
              <a:ext cx="10" cy="11"/>
            </a:xfrm>
            <a:custGeom>
              <a:avLst/>
              <a:gdLst/>
              <a:ahLst/>
              <a:cxnLst>
                <a:cxn ang="0">
                  <a:pos x="5" y="0"/>
                </a:cxn>
                <a:cxn ang="0">
                  <a:pos x="3" y="0"/>
                </a:cxn>
                <a:cxn ang="0">
                  <a:pos x="0" y="4"/>
                </a:cxn>
                <a:cxn ang="0">
                  <a:pos x="0" y="9"/>
                </a:cxn>
                <a:cxn ang="0">
                  <a:pos x="1" y="9"/>
                </a:cxn>
                <a:cxn ang="0">
                  <a:pos x="3" y="11"/>
                </a:cxn>
                <a:cxn ang="0">
                  <a:pos x="9" y="11"/>
                </a:cxn>
                <a:cxn ang="0">
                  <a:pos x="9" y="9"/>
                </a:cxn>
                <a:cxn ang="0">
                  <a:pos x="10" y="9"/>
                </a:cxn>
                <a:cxn ang="0">
                  <a:pos x="10" y="4"/>
                </a:cxn>
                <a:cxn ang="0">
                  <a:pos x="9" y="2"/>
                </a:cxn>
                <a:cxn ang="0">
                  <a:pos x="9" y="0"/>
                </a:cxn>
                <a:cxn ang="0">
                  <a:pos x="5" y="0"/>
                </a:cxn>
              </a:cxnLst>
              <a:rect l="0" t="0" r="r" b="b"/>
              <a:pathLst>
                <a:path w="10" h="11">
                  <a:moveTo>
                    <a:pt x="5" y="0"/>
                  </a:moveTo>
                  <a:lnTo>
                    <a:pt x="3" y="0"/>
                  </a:lnTo>
                  <a:lnTo>
                    <a:pt x="0" y="4"/>
                  </a:lnTo>
                  <a:lnTo>
                    <a:pt x="0" y="9"/>
                  </a:lnTo>
                  <a:lnTo>
                    <a:pt x="1" y="9"/>
                  </a:lnTo>
                  <a:lnTo>
                    <a:pt x="3" y="11"/>
                  </a:lnTo>
                  <a:lnTo>
                    <a:pt x="9" y="11"/>
                  </a:lnTo>
                  <a:lnTo>
                    <a:pt x="9" y="9"/>
                  </a:lnTo>
                  <a:lnTo>
                    <a:pt x="10" y="9"/>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33" name="Freeform 440"/>
            <p:cNvSpPr>
              <a:spLocks/>
            </p:cNvSpPr>
            <p:nvPr/>
          </p:nvSpPr>
          <p:spPr bwMode="auto">
            <a:xfrm>
              <a:off x="4245" y="3300"/>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434" name="Freeform 441"/>
            <p:cNvSpPr>
              <a:spLocks/>
            </p:cNvSpPr>
            <p:nvPr/>
          </p:nvSpPr>
          <p:spPr bwMode="auto">
            <a:xfrm>
              <a:off x="4267" y="3300"/>
              <a:ext cx="11" cy="11"/>
            </a:xfrm>
            <a:custGeom>
              <a:avLst/>
              <a:gdLst/>
              <a:ahLst/>
              <a:cxnLst>
                <a:cxn ang="0">
                  <a:pos x="5"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4" y="0"/>
                  </a:lnTo>
                  <a:lnTo>
                    <a:pt x="0" y="4"/>
                  </a:lnTo>
                  <a:lnTo>
                    <a:pt x="0" y="9"/>
                  </a:lnTo>
                  <a:lnTo>
                    <a:pt x="2" y="9"/>
                  </a:lnTo>
                  <a:lnTo>
                    <a:pt x="4"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35" name="Freeform 442"/>
            <p:cNvSpPr>
              <a:spLocks/>
            </p:cNvSpPr>
            <p:nvPr/>
          </p:nvSpPr>
          <p:spPr bwMode="auto">
            <a:xfrm>
              <a:off x="4289" y="3300"/>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36" name="Freeform 443"/>
            <p:cNvSpPr>
              <a:spLocks/>
            </p:cNvSpPr>
            <p:nvPr/>
          </p:nvSpPr>
          <p:spPr bwMode="auto">
            <a:xfrm>
              <a:off x="4789" y="3300"/>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437" name="Freeform 444"/>
            <p:cNvSpPr>
              <a:spLocks/>
            </p:cNvSpPr>
            <p:nvPr/>
          </p:nvSpPr>
          <p:spPr bwMode="auto">
            <a:xfrm>
              <a:off x="4811" y="3300"/>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38" name="Freeform 445"/>
            <p:cNvSpPr>
              <a:spLocks/>
            </p:cNvSpPr>
            <p:nvPr/>
          </p:nvSpPr>
          <p:spPr bwMode="auto">
            <a:xfrm>
              <a:off x="4833" y="3300"/>
              <a:ext cx="10" cy="11"/>
            </a:xfrm>
            <a:custGeom>
              <a:avLst/>
              <a:gdLst/>
              <a:ahLst/>
              <a:cxnLst>
                <a:cxn ang="0">
                  <a:pos x="5" y="0"/>
                </a:cxn>
                <a:cxn ang="0">
                  <a:pos x="3" y="0"/>
                </a:cxn>
                <a:cxn ang="0">
                  <a:pos x="0" y="4"/>
                </a:cxn>
                <a:cxn ang="0">
                  <a:pos x="0" y="9"/>
                </a:cxn>
                <a:cxn ang="0">
                  <a:pos x="1" y="9"/>
                </a:cxn>
                <a:cxn ang="0">
                  <a:pos x="3" y="11"/>
                </a:cxn>
                <a:cxn ang="0">
                  <a:pos x="9" y="11"/>
                </a:cxn>
                <a:cxn ang="0">
                  <a:pos x="9" y="9"/>
                </a:cxn>
                <a:cxn ang="0">
                  <a:pos x="10" y="9"/>
                </a:cxn>
                <a:cxn ang="0">
                  <a:pos x="10" y="4"/>
                </a:cxn>
                <a:cxn ang="0">
                  <a:pos x="9" y="2"/>
                </a:cxn>
                <a:cxn ang="0">
                  <a:pos x="9" y="0"/>
                </a:cxn>
                <a:cxn ang="0">
                  <a:pos x="5" y="0"/>
                </a:cxn>
              </a:cxnLst>
              <a:rect l="0" t="0" r="r" b="b"/>
              <a:pathLst>
                <a:path w="10" h="11">
                  <a:moveTo>
                    <a:pt x="5" y="0"/>
                  </a:moveTo>
                  <a:lnTo>
                    <a:pt x="3" y="0"/>
                  </a:lnTo>
                  <a:lnTo>
                    <a:pt x="0" y="4"/>
                  </a:lnTo>
                  <a:lnTo>
                    <a:pt x="0" y="9"/>
                  </a:lnTo>
                  <a:lnTo>
                    <a:pt x="1" y="9"/>
                  </a:lnTo>
                  <a:lnTo>
                    <a:pt x="3" y="11"/>
                  </a:lnTo>
                  <a:lnTo>
                    <a:pt x="9" y="11"/>
                  </a:lnTo>
                  <a:lnTo>
                    <a:pt x="9" y="9"/>
                  </a:lnTo>
                  <a:lnTo>
                    <a:pt x="10" y="9"/>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39" name="Freeform 446"/>
            <p:cNvSpPr>
              <a:spLocks/>
            </p:cNvSpPr>
            <p:nvPr/>
          </p:nvSpPr>
          <p:spPr bwMode="auto">
            <a:xfrm>
              <a:off x="4854" y="3300"/>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440" name="Freeform 447"/>
            <p:cNvSpPr>
              <a:spLocks/>
            </p:cNvSpPr>
            <p:nvPr/>
          </p:nvSpPr>
          <p:spPr bwMode="auto">
            <a:xfrm>
              <a:off x="4876" y="3300"/>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441" name="Freeform 448"/>
            <p:cNvSpPr>
              <a:spLocks/>
            </p:cNvSpPr>
            <p:nvPr/>
          </p:nvSpPr>
          <p:spPr bwMode="auto">
            <a:xfrm>
              <a:off x="4898" y="3300"/>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42" name="Freeform 449"/>
            <p:cNvSpPr>
              <a:spLocks/>
            </p:cNvSpPr>
            <p:nvPr/>
          </p:nvSpPr>
          <p:spPr bwMode="auto">
            <a:xfrm>
              <a:off x="4920" y="3300"/>
              <a:ext cx="10" cy="11"/>
            </a:xfrm>
            <a:custGeom>
              <a:avLst/>
              <a:gdLst/>
              <a:ahLst/>
              <a:cxnLst>
                <a:cxn ang="0">
                  <a:pos x="5" y="0"/>
                </a:cxn>
                <a:cxn ang="0">
                  <a:pos x="3" y="0"/>
                </a:cxn>
                <a:cxn ang="0">
                  <a:pos x="0" y="4"/>
                </a:cxn>
                <a:cxn ang="0">
                  <a:pos x="0" y="9"/>
                </a:cxn>
                <a:cxn ang="0">
                  <a:pos x="1" y="9"/>
                </a:cxn>
                <a:cxn ang="0">
                  <a:pos x="3" y="11"/>
                </a:cxn>
                <a:cxn ang="0">
                  <a:pos x="9" y="11"/>
                </a:cxn>
                <a:cxn ang="0">
                  <a:pos x="9" y="9"/>
                </a:cxn>
                <a:cxn ang="0">
                  <a:pos x="10" y="9"/>
                </a:cxn>
                <a:cxn ang="0">
                  <a:pos x="10" y="4"/>
                </a:cxn>
                <a:cxn ang="0">
                  <a:pos x="9" y="2"/>
                </a:cxn>
                <a:cxn ang="0">
                  <a:pos x="9" y="0"/>
                </a:cxn>
                <a:cxn ang="0">
                  <a:pos x="5" y="0"/>
                </a:cxn>
              </a:cxnLst>
              <a:rect l="0" t="0" r="r" b="b"/>
              <a:pathLst>
                <a:path w="10" h="11">
                  <a:moveTo>
                    <a:pt x="5" y="0"/>
                  </a:moveTo>
                  <a:lnTo>
                    <a:pt x="3" y="0"/>
                  </a:lnTo>
                  <a:lnTo>
                    <a:pt x="0" y="4"/>
                  </a:lnTo>
                  <a:lnTo>
                    <a:pt x="0" y="9"/>
                  </a:lnTo>
                  <a:lnTo>
                    <a:pt x="1" y="9"/>
                  </a:lnTo>
                  <a:lnTo>
                    <a:pt x="3" y="11"/>
                  </a:lnTo>
                  <a:lnTo>
                    <a:pt x="9" y="11"/>
                  </a:lnTo>
                  <a:lnTo>
                    <a:pt x="9" y="9"/>
                  </a:lnTo>
                  <a:lnTo>
                    <a:pt x="10" y="9"/>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43" name="Freeform 450"/>
            <p:cNvSpPr>
              <a:spLocks/>
            </p:cNvSpPr>
            <p:nvPr/>
          </p:nvSpPr>
          <p:spPr bwMode="auto">
            <a:xfrm>
              <a:off x="4941" y="3300"/>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444" name="Freeform 451"/>
            <p:cNvSpPr>
              <a:spLocks/>
            </p:cNvSpPr>
            <p:nvPr/>
          </p:nvSpPr>
          <p:spPr bwMode="auto">
            <a:xfrm>
              <a:off x="4963" y="3300"/>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445" name="Freeform 452"/>
            <p:cNvSpPr>
              <a:spLocks/>
            </p:cNvSpPr>
            <p:nvPr/>
          </p:nvSpPr>
          <p:spPr bwMode="auto">
            <a:xfrm>
              <a:off x="4985" y="3300"/>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46" name="Freeform 453"/>
            <p:cNvSpPr>
              <a:spLocks/>
            </p:cNvSpPr>
            <p:nvPr/>
          </p:nvSpPr>
          <p:spPr bwMode="auto">
            <a:xfrm>
              <a:off x="4115" y="3610"/>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47" name="Freeform 454"/>
            <p:cNvSpPr>
              <a:spLocks/>
            </p:cNvSpPr>
            <p:nvPr/>
          </p:nvSpPr>
          <p:spPr bwMode="auto">
            <a:xfrm>
              <a:off x="4137" y="3610"/>
              <a:ext cx="10" cy="11"/>
            </a:xfrm>
            <a:custGeom>
              <a:avLst/>
              <a:gdLst/>
              <a:ahLst/>
              <a:cxnLst>
                <a:cxn ang="0">
                  <a:pos x="5" y="0"/>
                </a:cxn>
                <a:cxn ang="0">
                  <a:pos x="3" y="0"/>
                </a:cxn>
                <a:cxn ang="0">
                  <a:pos x="0" y="4"/>
                </a:cxn>
                <a:cxn ang="0">
                  <a:pos x="0" y="9"/>
                </a:cxn>
                <a:cxn ang="0">
                  <a:pos x="1" y="9"/>
                </a:cxn>
                <a:cxn ang="0">
                  <a:pos x="3" y="11"/>
                </a:cxn>
                <a:cxn ang="0">
                  <a:pos x="9" y="11"/>
                </a:cxn>
                <a:cxn ang="0">
                  <a:pos x="9" y="9"/>
                </a:cxn>
                <a:cxn ang="0">
                  <a:pos x="10" y="9"/>
                </a:cxn>
                <a:cxn ang="0">
                  <a:pos x="10" y="4"/>
                </a:cxn>
                <a:cxn ang="0">
                  <a:pos x="9" y="2"/>
                </a:cxn>
                <a:cxn ang="0">
                  <a:pos x="9" y="0"/>
                </a:cxn>
                <a:cxn ang="0">
                  <a:pos x="5" y="0"/>
                </a:cxn>
              </a:cxnLst>
              <a:rect l="0" t="0" r="r" b="b"/>
              <a:pathLst>
                <a:path w="10" h="11">
                  <a:moveTo>
                    <a:pt x="5" y="0"/>
                  </a:moveTo>
                  <a:lnTo>
                    <a:pt x="3" y="0"/>
                  </a:lnTo>
                  <a:lnTo>
                    <a:pt x="0" y="4"/>
                  </a:lnTo>
                  <a:lnTo>
                    <a:pt x="0" y="9"/>
                  </a:lnTo>
                  <a:lnTo>
                    <a:pt x="1" y="9"/>
                  </a:lnTo>
                  <a:lnTo>
                    <a:pt x="3" y="11"/>
                  </a:lnTo>
                  <a:lnTo>
                    <a:pt x="9" y="11"/>
                  </a:lnTo>
                  <a:lnTo>
                    <a:pt x="9" y="9"/>
                  </a:lnTo>
                  <a:lnTo>
                    <a:pt x="10" y="9"/>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48" name="Freeform 455"/>
            <p:cNvSpPr>
              <a:spLocks/>
            </p:cNvSpPr>
            <p:nvPr/>
          </p:nvSpPr>
          <p:spPr bwMode="auto">
            <a:xfrm>
              <a:off x="4158" y="3610"/>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449" name="Freeform 456"/>
            <p:cNvSpPr>
              <a:spLocks/>
            </p:cNvSpPr>
            <p:nvPr/>
          </p:nvSpPr>
          <p:spPr bwMode="auto">
            <a:xfrm>
              <a:off x="4180" y="3610"/>
              <a:ext cx="11" cy="11"/>
            </a:xfrm>
            <a:custGeom>
              <a:avLst/>
              <a:gdLst/>
              <a:ahLst/>
              <a:cxnLst>
                <a:cxn ang="0">
                  <a:pos x="5"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4" y="0"/>
                  </a:lnTo>
                  <a:lnTo>
                    <a:pt x="0" y="4"/>
                  </a:lnTo>
                  <a:lnTo>
                    <a:pt x="0" y="9"/>
                  </a:lnTo>
                  <a:lnTo>
                    <a:pt x="2" y="9"/>
                  </a:lnTo>
                  <a:lnTo>
                    <a:pt x="4"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50" name="Freeform 457"/>
            <p:cNvSpPr>
              <a:spLocks/>
            </p:cNvSpPr>
            <p:nvPr/>
          </p:nvSpPr>
          <p:spPr bwMode="auto">
            <a:xfrm>
              <a:off x="4202" y="3610"/>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51" name="Freeform 458"/>
            <p:cNvSpPr>
              <a:spLocks/>
            </p:cNvSpPr>
            <p:nvPr/>
          </p:nvSpPr>
          <p:spPr bwMode="auto">
            <a:xfrm>
              <a:off x="4224" y="3610"/>
              <a:ext cx="10" cy="11"/>
            </a:xfrm>
            <a:custGeom>
              <a:avLst/>
              <a:gdLst/>
              <a:ahLst/>
              <a:cxnLst>
                <a:cxn ang="0">
                  <a:pos x="5" y="0"/>
                </a:cxn>
                <a:cxn ang="0">
                  <a:pos x="3" y="0"/>
                </a:cxn>
                <a:cxn ang="0">
                  <a:pos x="0" y="4"/>
                </a:cxn>
                <a:cxn ang="0">
                  <a:pos x="0" y="9"/>
                </a:cxn>
                <a:cxn ang="0">
                  <a:pos x="1" y="9"/>
                </a:cxn>
                <a:cxn ang="0">
                  <a:pos x="3" y="11"/>
                </a:cxn>
                <a:cxn ang="0">
                  <a:pos x="9" y="11"/>
                </a:cxn>
                <a:cxn ang="0">
                  <a:pos x="9" y="9"/>
                </a:cxn>
                <a:cxn ang="0">
                  <a:pos x="10" y="9"/>
                </a:cxn>
                <a:cxn ang="0">
                  <a:pos x="10" y="4"/>
                </a:cxn>
                <a:cxn ang="0">
                  <a:pos x="9" y="2"/>
                </a:cxn>
                <a:cxn ang="0">
                  <a:pos x="9" y="0"/>
                </a:cxn>
                <a:cxn ang="0">
                  <a:pos x="5" y="0"/>
                </a:cxn>
              </a:cxnLst>
              <a:rect l="0" t="0" r="r" b="b"/>
              <a:pathLst>
                <a:path w="10" h="11">
                  <a:moveTo>
                    <a:pt x="5" y="0"/>
                  </a:moveTo>
                  <a:lnTo>
                    <a:pt x="3" y="0"/>
                  </a:lnTo>
                  <a:lnTo>
                    <a:pt x="0" y="4"/>
                  </a:lnTo>
                  <a:lnTo>
                    <a:pt x="0" y="9"/>
                  </a:lnTo>
                  <a:lnTo>
                    <a:pt x="1" y="9"/>
                  </a:lnTo>
                  <a:lnTo>
                    <a:pt x="3" y="11"/>
                  </a:lnTo>
                  <a:lnTo>
                    <a:pt x="9" y="11"/>
                  </a:lnTo>
                  <a:lnTo>
                    <a:pt x="9" y="9"/>
                  </a:lnTo>
                  <a:lnTo>
                    <a:pt x="10" y="9"/>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52" name="Freeform 459"/>
            <p:cNvSpPr>
              <a:spLocks/>
            </p:cNvSpPr>
            <p:nvPr/>
          </p:nvSpPr>
          <p:spPr bwMode="auto">
            <a:xfrm>
              <a:off x="4245" y="3610"/>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453" name="Freeform 460"/>
            <p:cNvSpPr>
              <a:spLocks/>
            </p:cNvSpPr>
            <p:nvPr/>
          </p:nvSpPr>
          <p:spPr bwMode="auto">
            <a:xfrm>
              <a:off x="4267" y="3610"/>
              <a:ext cx="11" cy="11"/>
            </a:xfrm>
            <a:custGeom>
              <a:avLst/>
              <a:gdLst/>
              <a:ahLst/>
              <a:cxnLst>
                <a:cxn ang="0">
                  <a:pos x="5"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4" y="0"/>
                  </a:lnTo>
                  <a:lnTo>
                    <a:pt x="0" y="4"/>
                  </a:lnTo>
                  <a:lnTo>
                    <a:pt x="0" y="9"/>
                  </a:lnTo>
                  <a:lnTo>
                    <a:pt x="2" y="9"/>
                  </a:lnTo>
                  <a:lnTo>
                    <a:pt x="4"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54" name="Freeform 461"/>
            <p:cNvSpPr>
              <a:spLocks/>
            </p:cNvSpPr>
            <p:nvPr/>
          </p:nvSpPr>
          <p:spPr bwMode="auto">
            <a:xfrm>
              <a:off x="4289" y="3610"/>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55" name="Freeform 462"/>
            <p:cNvSpPr>
              <a:spLocks/>
            </p:cNvSpPr>
            <p:nvPr/>
          </p:nvSpPr>
          <p:spPr bwMode="auto">
            <a:xfrm>
              <a:off x="4796" y="3610"/>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456" name="Freeform 463"/>
            <p:cNvSpPr>
              <a:spLocks/>
            </p:cNvSpPr>
            <p:nvPr/>
          </p:nvSpPr>
          <p:spPr bwMode="auto">
            <a:xfrm>
              <a:off x="4818" y="3610"/>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457" name="Freeform 464"/>
            <p:cNvSpPr>
              <a:spLocks/>
            </p:cNvSpPr>
            <p:nvPr/>
          </p:nvSpPr>
          <p:spPr bwMode="auto">
            <a:xfrm>
              <a:off x="4840" y="3610"/>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58" name="Freeform 465"/>
            <p:cNvSpPr>
              <a:spLocks/>
            </p:cNvSpPr>
            <p:nvPr/>
          </p:nvSpPr>
          <p:spPr bwMode="auto">
            <a:xfrm>
              <a:off x="4862" y="3610"/>
              <a:ext cx="10" cy="11"/>
            </a:xfrm>
            <a:custGeom>
              <a:avLst/>
              <a:gdLst/>
              <a:ahLst/>
              <a:cxnLst>
                <a:cxn ang="0">
                  <a:pos x="5" y="0"/>
                </a:cxn>
                <a:cxn ang="0">
                  <a:pos x="3" y="0"/>
                </a:cxn>
                <a:cxn ang="0">
                  <a:pos x="0" y="4"/>
                </a:cxn>
                <a:cxn ang="0">
                  <a:pos x="0" y="9"/>
                </a:cxn>
                <a:cxn ang="0">
                  <a:pos x="1" y="9"/>
                </a:cxn>
                <a:cxn ang="0">
                  <a:pos x="3" y="11"/>
                </a:cxn>
                <a:cxn ang="0">
                  <a:pos x="9" y="11"/>
                </a:cxn>
                <a:cxn ang="0">
                  <a:pos x="9" y="9"/>
                </a:cxn>
                <a:cxn ang="0">
                  <a:pos x="10" y="9"/>
                </a:cxn>
                <a:cxn ang="0">
                  <a:pos x="10" y="4"/>
                </a:cxn>
                <a:cxn ang="0">
                  <a:pos x="9" y="2"/>
                </a:cxn>
                <a:cxn ang="0">
                  <a:pos x="9" y="0"/>
                </a:cxn>
                <a:cxn ang="0">
                  <a:pos x="5" y="0"/>
                </a:cxn>
              </a:cxnLst>
              <a:rect l="0" t="0" r="r" b="b"/>
              <a:pathLst>
                <a:path w="10" h="11">
                  <a:moveTo>
                    <a:pt x="5" y="0"/>
                  </a:moveTo>
                  <a:lnTo>
                    <a:pt x="3" y="0"/>
                  </a:lnTo>
                  <a:lnTo>
                    <a:pt x="0" y="4"/>
                  </a:lnTo>
                  <a:lnTo>
                    <a:pt x="0" y="9"/>
                  </a:lnTo>
                  <a:lnTo>
                    <a:pt x="1" y="9"/>
                  </a:lnTo>
                  <a:lnTo>
                    <a:pt x="3" y="11"/>
                  </a:lnTo>
                  <a:lnTo>
                    <a:pt x="9" y="11"/>
                  </a:lnTo>
                  <a:lnTo>
                    <a:pt x="9" y="9"/>
                  </a:lnTo>
                  <a:lnTo>
                    <a:pt x="10" y="9"/>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59" name="Freeform 466"/>
            <p:cNvSpPr>
              <a:spLocks/>
            </p:cNvSpPr>
            <p:nvPr/>
          </p:nvSpPr>
          <p:spPr bwMode="auto">
            <a:xfrm>
              <a:off x="4883" y="3610"/>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460" name="Freeform 467"/>
            <p:cNvSpPr>
              <a:spLocks/>
            </p:cNvSpPr>
            <p:nvPr/>
          </p:nvSpPr>
          <p:spPr bwMode="auto">
            <a:xfrm>
              <a:off x="4905" y="3610"/>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461" name="Freeform 468"/>
            <p:cNvSpPr>
              <a:spLocks/>
            </p:cNvSpPr>
            <p:nvPr/>
          </p:nvSpPr>
          <p:spPr bwMode="auto">
            <a:xfrm>
              <a:off x="4927" y="3610"/>
              <a:ext cx="11" cy="11"/>
            </a:xfrm>
            <a:custGeom>
              <a:avLst/>
              <a:gdLst/>
              <a:ahLst/>
              <a:cxnLst>
                <a:cxn ang="0">
                  <a:pos x="5" y="0"/>
                </a:cxn>
                <a:cxn ang="0">
                  <a:pos x="3" y="0"/>
                </a:cxn>
                <a:cxn ang="0">
                  <a:pos x="0" y="4"/>
                </a:cxn>
                <a:cxn ang="0">
                  <a:pos x="0" y="9"/>
                </a:cxn>
                <a:cxn ang="0">
                  <a:pos x="2" y="9"/>
                </a:cxn>
                <a:cxn ang="0">
                  <a:pos x="3" y="11"/>
                </a:cxn>
                <a:cxn ang="0">
                  <a:pos x="9" y="11"/>
                </a:cxn>
                <a:cxn ang="0">
                  <a:pos x="9" y="9"/>
                </a:cxn>
                <a:cxn ang="0">
                  <a:pos x="11" y="9"/>
                </a:cxn>
                <a:cxn ang="0">
                  <a:pos x="11" y="4"/>
                </a:cxn>
                <a:cxn ang="0">
                  <a:pos x="9" y="2"/>
                </a:cxn>
                <a:cxn ang="0">
                  <a:pos x="9" y="0"/>
                </a:cxn>
                <a:cxn ang="0">
                  <a:pos x="5" y="0"/>
                </a:cxn>
              </a:cxnLst>
              <a:rect l="0" t="0" r="r" b="b"/>
              <a:pathLst>
                <a:path w="11" h="11">
                  <a:moveTo>
                    <a:pt x="5" y="0"/>
                  </a:moveTo>
                  <a:lnTo>
                    <a:pt x="3" y="0"/>
                  </a:lnTo>
                  <a:lnTo>
                    <a:pt x="0" y="4"/>
                  </a:lnTo>
                  <a:lnTo>
                    <a:pt x="0" y="9"/>
                  </a:lnTo>
                  <a:lnTo>
                    <a:pt x="2" y="9"/>
                  </a:lnTo>
                  <a:lnTo>
                    <a:pt x="3" y="11"/>
                  </a:lnTo>
                  <a:lnTo>
                    <a:pt x="9" y="11"/>
                  </a:lnTo>
                  <a:lnTo>
                    <a:pt x="9" y="9"/>
                  </a:lnTo>
                  <a:lnTo>
                    <a:pt x="11" y="9"/>
                  </a:lnTo>
                  <a:lnTo>
                    <a:pt x="11"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62" name="Freeform 469"/>
            <p:cNvSpPr>
              <a:spLocks/>
            </p:cNvSpPr>
            <p:nvPr/>
          </p:nvSpPr>
          <p:spPr bwMode="auto">
            <a:xfrm>
              <a:off x="4949" y="3610"/>
              <a:ext cx="10" cy="11"/>
            </a:xfrm>
            <a:custGeom>
              <a:avLst/>
              <a:gdLst/>
              <a:ahLst/>
              <a:cxnLst>
                <a:cxn ang="0">
                  <a:pos x="5" y="0"/>
                </a:cxn>
                <a:cxn ang="0">
                  <a:pos x="3" y="0"/>
                </a:cxn>
                <a:cxn ang="0">
                  <a:pos x="0" y="4"/>
                </a:cxn>
                <a:cxn ang="0">
                  <a:pos x="0" y="9"/>
                </a:cxn>
                <a:cxn ang="0">
                  <a:pos x="1" y="9"/>
                </a:cxn>
                <a:cxn ang="0">
                  <a:pos x="3" y="11"/>
                </a:cxn>
                <a:cxn ang="0">
                  <a:pos x="9" y="11"/>
                </a:cxn>
                <a:cxn ang="0">
                  <a:pos x="9" y="9"/>
                </a:cxn>
                <a:cxn ang="0">
                  <a:pos x="10" y="9"/>
                </a:cxn>
                <a:cxn ang="0">
                  <a:pos x="10" y="4"/>
                </a:cxn>
                <a:cxn ang="0">
                  <a:pos x="9" y="2"/>
                </a:cxn>
                <a:cxn ang="0">
                  <a:pos x="9" y="0"/>
                </a:cxn>
                <a:cxn ang="0">
                  <a:pos x="5" y="0"/>
                </a:cxn>
              </a:cxnLst>
              <a:rect l="0" t="0" r="r" b="b"/>
              <a:pathLst>
                <a:path w="10" h="11">
                  <a:moveTo>
                    <a:pt x="5" y="0"/>
                  </a:moveTo>
                  <a:lnTo>
                    <a:pt x="3" y="0"/>
                  </a:lnTo>
                  <a:lnTo>
                    <a:pt x="0" y="4"/>
                  </a:lnTo>
                  <a:lnTo>
                    <a:pt x="0" y="9"/>
                  </a:lnTo>
                  <a:lnTo>
                    <a:pt x="1" y="9"/>
                  </a:lnTo>
                  <a:lnTo>
                    <a:pt x="3" y="11"/>
                  </a:lnTo>
                  <a:lnTo>
                    <a:pt x="9" y="11"/>
                  </a:lnTo>
                  <a:lnTo>
                    <a:pt x="9" y="9"/>
                  </a:lnTo>
                  <a:lnTo>
                    <a:pt x="10" y="9"/>
                  </a:lnTo>
                  <a:lnTo>
                    <a:pt x="10" y="4"/>
                  </a:lnTo>
                  <a:lnTo>
                    <a:pt x="9" y="2"/>
                  </a:lnTo>
                  <a:lnTo>
                    <a:pt x="9" y="0"/>
                  </a:lnTo>
                  <a:lnTo>
                    <a:pt x="5" y="0"/>
                  </a:lnTo>
                  <a:close/>
                </a:path>
              </a:pathLst>
            </a:custGeom>
            <a:solidFill>
              <a:srgbClr val="FFFFFF"/>
            </a:solidFill>
            <a:ln w="9525">
              <a:noFill/>
              <a:round/>
              <a:headEnd/>
              <a:tailEnd/>
            </a:ln>
          </p:spPr>
          <p:txBody>
            <a:bodyPr/>
            <a:lstStyle/>
            <a:p>
              <a:endParaRPr lang="ar-IQ"/>
            </a:p>
          </p:txBody>
        </p:sp>
        <p:sp>
          <p:nvSpPr>
            <p:cNvPr id="463" name="Freeform 470"/>
            <p:cNvSpPr>
              <a:spLocks/>
            </p:cNvSpPr>
            <p:nvPr/>
          </p:nvSpPr>
          <p:spPr bwMode="auto">
            <a:xfrm>
              <a:off x="4970" y="3610"/>
              <a:ext cx="11" cy="11"/>
            </a:xfrm>
            <a:custGeom>
              <a:avLst/>
              <a:gdLst/>
              <a:ahLst/>
              <a:cxnLst>
                <a:cxn ang="0">
                  <a:pos x="6" y="0"/>
                </a:cxn>
                <a:cxn ang="0">
                  <a:pos x="4" y="0"/>
                </a:cxn>
                <a:cxn ang="0">
                  <a:pos x="0" y="4"/>
                </a:cxn>
                <a:cxn ang="0">
                  <a:pos x="0" y="9"/>
                </a:cxn>
                <a:cxn ang="0">
                  <a:pos x="2" y="9"/>
                </a:cxn>
                <a:cxn ang="0">
                  <a:pos x="4" y="11"/>
                </a:cxn>
                <a:cxn ang="0">
                  <a:pos x="9" y="11"/>
                </a:cxn>
                <a:cxn ang="0">
                  <a:pos x="9" y="9"/>
                </a:cxn>
                <a:cxn ang="0">
                  <a:pos x="11" y="9"/>
                </a:cxn>
                <a:cxn ang="0">
                  <a:pos x="11" y="4"/>
                </a:cxn>
                <a:cxn ang="0">
                  <a:pos x="9" y="2"/>
                </a:cxn>
                <a:cxn ang="0">
                  <a:pos x="9" y="0"/>
                </a:cxn>
                <a:cxn ang="0">
                  <a:pos x="6" y="0"/>
                </a:cxn>
              </a:cxnLst>
              <a:rect l="0" t="0" r="r" b="b"/>
              <a:pathLst>
                <a:path w="11" h="11">
                  <a:moveTo>
                    <a:pt x="6" y="0"/>
                  </a:moveTo>
                  <a:lnTo>
                    <a:pt x="4" y="0"/>
                  </a:lnTo>
                  <a:lnTo>
                    <a:pt x="0" y="4"/>
                  </a:lnTo>
                  <a:lnTo>
                    <a:pt x="0" y="9"/>
                  </a:lnTo>
                  <a:lnTo>
                    <a:pt x="2" y="9"/>
                  </a:lnTo>
                  <a:lnTo>
                    <a:pt x="4" y="11"/>
                  </a:lnTo>
                  <a:lnTo>
                    <a:pt x="9" y="11"/>
                  </a:lnTo>
                  <a:lnTo>
                    <a:pt x="9" y="9"/>
                  </a:lnTo>
                  <a:lnTo>
                    <a:pt x="11" y="9"/>
                  </a:lnTo>
                  <a:lnTo>
                    <a:pt x="11" y="4"/>
                  </a:lnTo>
                  <a:lnTo>
                    <a:pt x="9" y="2"/>
                  </a:lnTo>
                  <a:lnTo>
                    <a:pt x="9" y="0"/>
                  </a:lnTo>
                  <a:lnTo>
                    <a:pt x="6" y="0"/>
                  </a:lnTo>
                  <a:close/>
                </a:path>
              </a:pathLst>
            </a:custGeom>
            <a:solidFill>
              <a:srgbClr val="FFFFFF"/>
            </a:solidFill>
            <a:ln w="9525">
              <a:noFill/>
              <a:round/>
              <a:headEnd/>
              <a:tailEnd/>
            </a:ln>
          </p:spPr>
          <p:txBody>
            <a:bodyPr/>
            <a:lstStyle/>
            <a:p>
              <a:endParaRPr lang="ar-IQ"/>
            </a:p>
          </p:txBody>
        </p:sp>
        <p:sp>
          <p:nvSpPr>
            <p:cNvPr id="464" name="Rectangle 471"/>
            <p:cNvSpPr>
              <a:spLocks noChangeArrowheads="1"/>
            </p:cNvSpPr>
            <p:nvPr/>
          </p:nvSpPr>
          <p:spPr bwMode="auto">
            <a:xfrm>
              <a:off x="1897" y="2146"/>
              <a:ext cx="1716" cy="182"/>
            </a:xfrm>
            <a:prstGeom prst="rect">
              <a:avLst/>
            </a:prstGeom>
            <a:noFill/>
            <a:ln w="9525">
              <a:noFill/>
              <a:miter lim="800000"/>
              <a:headEnd/>
              <a:tailEnd/>
            </a:ln>
          </p:spPr>
          <p:txBody>
            <a:bodyPr wrap="none" lIns="0" tIns="0" rIns="0" bIns="0">
              <a:spAutoFit/>
            </a:bodyPr>
            <a:lstStyle/>
            <a:p>
              <a:pPr algn="ctr"/>
              <a:r>
                <a:rPr lang="en-US" sz="1900" b="1">
                  <a:solidFill>
                    <a:srgbClr val="FFFFFF"/>
                  </a:solidFill>
                  <a:latin typeface="Arial" pitchFamily="34" charset="0"/>
                </a:rPr>
                <a:t>Incipient Oil Generation</a:t>
              </a:r>
              <a:endParaRPr lang="en-US" sz="6000" b="1">
                <a:latin typeface="Arial" pitchFamily="34" charset="0"/>
              </a:endParaRPr>
            </a:p>
          </p:txBody>
        </p:sp>
        <p:sp>
          <p:nvSpPr>
            <p:cNvPr id="465" name="Rectangle 472"/>
            <p:cNvSpPr>
              <a:spLocks noChangeArrowheads="1"/>
            </p:cNvSpPr>
            <p:nvPr/>
          </p:nvSpPr>
          <p:spPr bwMode="auto">
            <a:xfrm>
              <a:off x="2190" y="2557"/>
              <a:ext cx="1379" cy="182"/>
            </a:xfrm>
            <a:prstGeom prst="rect">
              <a:avLst/>
            </a:prstGeom>
            <a:noFill/>
            <a:ln w="9525">
              <a:noFill/>
              <a:miter lim="800000"/>
              <a:headEnd/>
              <a:tailEnd/>
            </a:ln>
          </p:spPr>
          <p:txBody>
            <a:bodyPr wrap="none" lIns="0" tIns="0" rIns="0" bIns="0">
              <a:spAutoFit/>
            </a:bodyPr>
            <a:lstStyle/>
            <a:p>
              <a:pPr algn="ctr"/>
              <a:r>
                <a:rPr lang="en-US" sz="1900" b="1">
                  <a:solidFill>
                    <a:srgbClr val="FFFFFF"/>
                  </a:solidFill>
                  <a:latin typeface="Arial" pitchFamily="34" charset="0"/>
                </a:rPr>
                <a:t>Max. Oil Generated</a:t>
              </a:r>
              <a:endParaRPr lang="en-US" sz="6000" b="1">
                <a:latin typeface="Arial" pitchFamily="34" charset="0"/>
              </a:endParaRPr>
            </a:p>
          </p:txBody>
        </p:sp>
        <p:sp>
          <p:nvSpPr>
            <p:cNvPr id="466" name="Rectangle 473"/>
            <p:cNvSpPr>
              <a:spLocks noChangeArrowheads="1"/>
            </p:cNvSpPr>
            <p:nvPr/>
          </p:nvSpPr>
          <p:spPr bwMode="auto">
            <a:xfrm>
              <a:off x="888" y="3012"/>
              <a:ext cx="624" cy="182"/>
            </a:xfrm>
            <a:prstGeom prst="rect">
              <a:avLst/>
            </a:prstGeom>
            <a:noFill/>
            <a:ln w="9525">
              <a:noFill/>
              <a:miter lim="800000"/>
              <a:headEnd/>
              <a:tailEnd/>
            </a:ln>
          </p:spPr>
          <p:txBody>
            <a:bodyPr wrap="none" lIns="0" tIns="0" rIns="0" bIns="0">
              <a:spAutoFit/>
            </a:bodyPr>
            <a:lstStyle/>
            <a:p>
              <a:pPr algn="ctr"/>
              <a:r>
                <a:rPr lang="en-US" sz="1900" b="1">
                  <a:solidFill>
                    <a:srgbClr val="FFFFFF"/>
                  </a:solidFill>
                  <a:latin typeface="Arial" pitchFamily="34" charset="0"/>
                </a:rPr>
                <a:t>Oil Floor</a:t>
              </a:r>
              <a:endParaRPr lang="en-US" sz="6000" b="1">
                <a:latin typeface="Arial" pitchFamily="34" charset="0"/>
              </a:endParaRPr>
            </a:p>
          </p:txBody>
        </p:sp>
        <p:sp>
          <p:nvSpPr>
            <p:cNvPr id="467" name="Rectangle 474"/>
            <p:cNvSpPr>
              <a:spLocks noChangeArrowheads="1"/>
            </p:cNvSpPr>
            <p:nvPr/>
          </p:nvSpPr>
          <p:spPr bwMode="auto">
            <a:xfrm>
              <a:off x="874" y="3328"/>
              <a:ext cx="1031" cy="182"/>
            </a:xfrm>
            <a:prstGeom prst="rect">
              <a:avLst/>
            </a:prstGeom>
            <a:noFill/>
            <a:ln w="9525">
              <a:noFill/>
              <a:miter lim="800000"/>
              <a:headEnd/>
              <a:tailEnd/>
            </a:ln>
          </p:spPr>
          <p:txBody>
            <a:bodyPr wrap="none" lIns="0" tIns="0" rIns="0" bIns="0">
              <a:spAutoFit/>
            </a:bodyPr>
            <a:lstStyle/>
            <a:p>
              <a:pPr algn="ctr"/>
              <a:r>
                <a:rPr lang="en-US" sz="1900" b="1">
                  <a:solidFill>
                    <a:srgbClr val="FFFFFF"/>
                  </a:solidFill>
                  <a:latin typeface="Arial" pitchFamily="34" charset="0"/>
                </a:rPr>
                <a:t>Wet Gas Floor</a:t>
              </a:r>
              <a:endParaRPr lang="en-US" sz="6000" b="1">
                <a:latin typeface="Arial" pitchFamily="34" charset="0"/>
              </a:endParaRPr>
            </a:p>
          </p:txBody>
        </p:sp>
        <p:sp>
          <p:nvSpPr>
            <p:cNvPr id="468" name="Rectangle 475"/>
            <p:cNvSpPr>
              <a:spLocks noChangeArrowheads="1"/>
            </p:cNvSpPr>
            <p:nvPr/>
          </p:nvSpPr>
          <p:spPr bwMode="auto">
            <a:xfrm>
              <a:off x="859" y="3652"/>
              <a:ext cx="1006" cy="182"/>
            </a:xfrm>
            <a:prstGeom prst="rect">
              <a:avLst/>
            </a:prstGeom>
            <a:noFill/>
            <a:ln w="9525">
              <a:noFill/>
              <a:miter lim="800000"/>
              <a:headEnd/>
              <a:tailEnd/>
            </a:ln>
          </p:spPr>
          <p:txBody>
            <a:bodyPr wrap="none" lIns="0" tIns="0" rIns="0" bIns="0">
              <a:spAutoFit/>
            </a:bodyPr>
            <a:lstStyle/>
            <a:p>
              <a:pPr algn="ctr"/>
              <a:r>
                <a:rPr lang="en-US" sz="1900" b="1">
                  <a:solidFill>
                    <a:srgbClr val="FFFFFF"/>
                  </a:solidFill>
                  <a:latin typeface="Arial" pitchFamily="34" charset="0"/>
                </a:rPr>
                <a:t>Dry Gas Floor</a:t>
              </a:r>
              <a:endParaRPr lang="en-US" sz="6000" b="1">
                <a:latin typeface="Arial" pitchFamily="34" charset="0"/>
              </a:endParaRPr>
            </a:p>
          </p:txBody>
        </p:sp>
        <p:sp>
          <p:nvSpPr>
            <p:cNvPr id="469" name="Rectangle 476"/>
            <p:cNvSpPr>
              <a:spLocks noChangeArrowheads="1"/>
            </p:cNvSpPr>
            <p:nvPr/>
          </p:nvSpPr>
          <p:spPr bwMode="auto">
            <a:xfrm>
              <a:off x="2687" y="3128"/>
              <a:ext cx="965" cy="182"/>
            </a:xfrm>
            <a:prstGeom prst="rect">
              <a:avLst/>
            </a:prstGeom>
            <a:noFill/>
            <a:ln w="9525">
              <a:noFill/>
              <a:miter lim="800000"/>
              <a:headEnd/>
              <a:tailEnd/>
            </a:ln>
          </p:spPr>
          <p:txBody>
            <a:bodyPr wrap="none" lIns="0" tIns="0" rIns="0" bIns="0">
              <a:spAutoFit/>
            </a:bodyPr>
            <a:lstStyle/>
            <a:p>
              <a:pPr algn="ctr"/>
              <a:r>
                <a:rPr lang="en-US" sz="1900" b="1">
                  <a:solidFill>
                    <a:srgbClr val="FFFFFF"/>
                  </a:solidFill>
                  <a:latin typeface="Arial" pitchFamily="34" charset="0"/>
                </a:rPr>
                <a:t>Max. Dry Gas</a:t>
              </a:r>
              <a:endParaRPr lang="en-US" sz="6000" b="1">
                <a:latin typeface="Arial" pitchFamily="34" charset="0"/>
              </a:endParaRPr>
            </a:p>
          </p:txBody>
        </p:sp>
        <p:sp>
          <p:nvSpPr>
            <p:cNvPr id="470" name="Rectangle 477"/>
            <p:cNvSpPr>
              <a:spLocks noChangeArrowheads="1"/>
            </p:cNvSpPr>
            <p:nvPr/>
          </p:nvSpPr>
          <p:spPr bwMode="auto">
            <a:xfrm>
              <a:off x="2794" y="3302"/>
              <a:ext cx="754" cy="182"/>
            </a:xfrm>
            <a:prstGeom prst="rect">
              <a:avLst/>
            </a:prstGeom>
            <a:noFill/>
            <a:ln w="9525">
              <a:noFill/>
              <a:miter lim="800000"/>
              <a:headEnd/>
              <a:tailEnd/>
            </a:ln>
          </p:spPr>
          <p:txBody>
            <a:bodyPr wrap="none" lIns="0" tIns="0" rIns="0" bIns="0">
              <a:spAutoFit/>
            </a:bodyPr>
            <a:lstStyle/>
            <a:p>
              <a:pPr algn="ctr"/>
              <a:r>
                <a:rPr lang="en-US" sz="1900" b="1">
                  <a:solidFill>
                    <a:srgbClr val="FFFFFF"/>
                  </a:solidFill>
                  <a:latin typeface="Arial" pitchFamily="34" charset="0"/>
                </a:rPr>
                <a:t>Generated</a:t>
              </a:r>
              <a:endParaRPr lang="en-US" sz="6000" b="1">
                <a:latin typeface="Arial" pitchFamily="34" charset="0"/>
              </a:endParaRPr>
            </a:p>
          </p:txBody>
        </p:sp>
        <p:sp>
          <p:nvSpPr>
            <p:cNvPr id="471" name="Rectangle 478"/>
            <p:cNvSpPr>
              <a:spLocks noChangeArrowheads="1"/>
            </p:cNvSpPr>
            <p:nvPr/>
          </p:nvSpPr>
          <p:spPr bwMode="auto">
            <a:xfrm>
              <a:off x="241" y="4053"/>
              <a:ext cx="3699" cy="125"/>
            </a:xfrm>
            <a:prstGeom prst="rect">
              <a:avLst/>
            </a:prstGeom>
            <a:noFill/>
            <a:ln w="9525">
              <a:noFill/>
              <a:miter lim="800000"/>
              <a:headEnd/>
              <a:tailEnd/>
            </a:ln>
          </p:spPr>
          <p:txBody>
            <a:bodyPr wrap="none" lIns="0" tIns="0" rIns="0" bIns="0">
              <a:spAutoFit/>
            </a:bodyPr>
            <a:lstStyle/>
            <a:p>
              <a:pPr algn="ctr"/>
              <a:r>
                <a:rPr lang="en-US" sz="1300" b="1">
                  <a:solidFill>
                    <a:srgbClr val="000000"/>
                  </a:solidFill>
                  <a:latin typeface="Arial" pitchFamily="34" charset="0"/>
                </a:rPr>
                <a:t>(modified from Foster and Beaumont, 1991, after Dow and O’Conner, 1982)</a:t>
              </a:r>
              <a:endParaRPr lang="en-US" sz="6000" b="1">
                <a:latin typeface="Arial" pitchFamily="34" charset="0"/>
              </a:endParaRPr>
            </a:p>
          </p:txBody>
        </p:sp>
        <p:sp>
          <p:nvSpPr>
            <p:cNvPr id="472" name="Rectangle 479"/>
            <p:cNvSpPr>
              <a:spLocks noChangeArrowheads="1"/>
            </p:cNvSpPr>
            <p:nvPr/>
          </p:nvSpPr>
          <p:spPr bwMode="auto">
            <a:xfrm rot="16200000">
              <a:off x="-530" y="2630"/>
              <a:ext cx="1851" cy="173"/>
            </a:xfrm>
            <a:prstGeom prst="rect">
              <a:avLst/>
            </a:prstGeom>
            <a:noFill/>
            <a:ln w="9525">
              <a:noFill/>
              <a:miter lim="800000"/>
              <a:headEnd/>
              <a:tailEnd/>
            </a:ln>
          </p:spPr>
          <p:txBody>
            <a:bodyPr wrap="none" lIns="0" tIns="0" rIns="0" bIns="0">
              <a:spAutoFit/>
            </a:bodyPr>
            <a:lstStyle/>
            <a:p>
              <a:pPr algn="ctr"/>
              <a:r>
                <a:rPr lang="en-US" sz="1800" b="1">
                  <a:solidFill>
                    <a:srgbClr val="000000"/>
                  </a:solidFill>
                  <a:latin typeface="Arial" pitchFamily="34" charset="0"/>
                </a:rPr>
                <a:t>Vitrinite Reflectance (R</a:t>
              </a:r>
              <a:r>
                <a:rPr lang="en-US" sz="1800" b="1" baseline="-25000">
                  <a:solidFill>
                    <a:srgbClr val="000000"/>
                  </a:solidFill>
                  <a:latin typeface="Arial" pitchFamily="34" charset="0"/>
                </a:rPr>
                <a:t>o</a:t>
              </a:r>
              <a:r>
                <a:rPr lang="en-US" sz="1800" b="1">
                  <a:solidFill>
                    <a:srgbClr val="000000"/>
                  </a:solidFill>
                  <a:latin typeface="Arial" pitchFamily="34" charset="0"/>
                </a:rPr>
                <a:t>) %</a:t>
              </a:r>
              <a:endParaRPr lang="en-US" sz="6000" b="1">
                <a:latin typeface="Arial" pitchFamily="34" charset="0"/>
              </a:endParaRPr>
            </a:p>
          </p:txBody>
        </p:sp>
        <p:sp>
          <p:nvSpPr>
            <p:cNvPr id="473" name="Rectangle 480"/>
            <p:cNvSpPr>
              <a:spLocks noChangeArrowheads="1"/>
            </p:cNvSpPr>
            <p:nvPr/>
          </p:nvSpPr>
          <p:spPr bwMode="auto">
            <a:xfrm rot="16200000">
              <a:off x="3015" y="2632"/>
              <a:ext cx="1984" cy="173"/>
            </a:xfrm>
            <a:prstGeom prst="rect">
              <a:avLst/>
            </a:prstGeom>
            <a:noFill/>
            <a:ln w="9525">
              <a:noFill/>
              <a:miter lim="800000"/>
              <a:headEnd/>
              <a:tailEnd/>
            </a:ln>
          </p:spPr>
          <p:txBody>
            <a:bodyPr wrap="none" lIns="0" tIns="0" rIns="0" bIns="0">
              <a:spAutoFit/>
            </a:bodyPr>
            <a:lstStyle/>
            <a:p>
              <a:pPr algn="ctr"/>
              <a:r>
                <a:rPr lang="en-US" sz="1800" b="1">
                  <a:solidFill>
                    <a:srgbClr val="000000"/>
                  </a:solidFill>
                  <a:latin typeface="Arial" pitchFamily="34" charset="0"/>
                </a:rPr>
                <a:t>Weight % Carbon in Kerogen</a:t>
              </a:r>
              <a:endParaRPr lang="en-US" sz="6000" b="1">
                <a:latin typeface="Arial" pitchFamily="34" charset="0"/>
              </a:endParaRPr>
            </a:p>
          </p:txBody>
        </p:sp>
        <p:sp>
          <p:nvSpPr>
            <p:cNvPr id="474" name="Rectangle 481"/>
            <p:cNvSpPr>
              <a:spLocks noChangeArrowheads="1"/>
            </p:cNvSpPr>
            <p:nvPr/>
          </p:nvSpPr>
          <p:spPr bwMode="auto">
            <a:xfrm rot="16200000">
              <a:off x="3716" y="2701"/>
              <a:ext cx="1960" cy="173"/>
            </a:xfrm>
            <a:prstGeom prst="rect">
              <a:avLst/>
            </a:prstGeom>
            <a:noFill/>
            <a:ln w="9525">
              <a:noFill/>
              <a:miter lim="800000"/>
              <a:headEnd/>
              <a:tailEnd/>
            </a:ln>
          </p:spPr>
          <p:txBody>
            <a:bodyPr wrap="none" lIns="0" tIns="0" rIns="0" bIns="0">
              <a:spAutoFit/>
            </a:bodyPr>
            <a:lstStyle/>
            <a:p>
              <a:pPr algn="ctr"/>
              <a:r>
                <a:rPr lang="en-US" sz="1800" b="1">
                  <a:solidFill>
                    <a:srgbClr val="000000"/>
                  </a:solidFill>
                  <a:latin typeface="Arial" pitchFamily="34" charset="0"/>
                </a:rPr>
                <a:t>Spore Coloration Index (SCI)</a:t>
              </a:r>
              <a:endParaRPr lang="en-US" sz="6000" b="1">
                <a:latin typeface="Arial" pitchFamily="34" charset="0"/>
              </a:endParaRPr>
            </a:p>
          </p:txBody>
        </p:sp>
        <p:sp>
          <p:nvSpPr>
            <p:cNvPr id="475" name="Rectangle 482"/>
            <p:cNvSpPr>
              <a:spLocks noChangeArrowheads="1"/>
            </p:cNvSpPr>
            <p:nvPr/>
          </p:nvSpPr>
          <p:spPr bwMode="auto">
            <a:xfrm rot="16200000">
              <a:off x="4957" y="2789"/>
              <a:ext cx="768" cy="173"/>
            </a:xfrm>
            <a:prstGeom prst="rect">
              <a:avLst/>
            </a:prstGeom>
            <a:noFill/>
            <a:ln w="9525">
              <a:noFill/>
              <a:miter lim="800000"/>
              <a:headEnd/>
              <a:tailEnd/>
            </a:ln>
          </p:spPr>
          <p:txBody>
            <a:bodyPr wrap="none" lIns="0" tIns="0" rIns="0" bIns="0">
              <a:spAutoFit/>
            </a:bodyPr>
            <a:lstStyle/>
            <a:p>
              <a:pPr algn="ctr"/>
              <a:r>
                <a:rPr lang="en-US" sz="1800" b="1">
                  <a:solidFill>
                    <a:srgbClr val="000000"/>
                  </a:solidFill>
                  <a:latin typeface="Arial" pitchFamily="34" charset="0"/>
                </a:rPr>
                <a:t>Pyrolysis T</a:t>
              </a:r>
              <a:endParaRPr lang="en-US" sz="6000" b="1">
                <a:latin typeface="Arial" pitchFamily="34" charset="0"/>
              </a:endParaRPr>
            </a:p>
          </p:txBody>
        </p:sp>
        <p:sp>
          <p:nvSpPr>
            <p:cNvPr id="476" name="Rectangle 483"/>
            <p:cNvSpPr>
              <a:spLocks noChangeArrowheads="1"/>
            </p:cNvSpPr>
            <p:nvPr/>
          </p:nvSpPr>
          <p:spPr bwMode="auto">
            <a:xfrm rot="16200000">
              <a:off x="5242" y="2023"/>
              <a:ext cx="178" cy="154"/>
            </a:xfrm>
            <a:prstGeom prst="rect">
              <a:avLst/>
            </a:prstGeom>
            <a:noFill/>
            <a:ln w="9525">
              <a:noFill/>
              <a:miter lim="800000"/>
              <a:headEnd/>
              <a:tailEnd/>
            </a:ln>
          </p:spPr>
          <p:txBody>
            <a:bodyPr wrap="none" lIns="0" tIns="0" rIns="0" bIns="0">
              <a:spAutoFit/>
            </a:bodyPr>
            <a:lstStyle/>
            <a:p>
              <a:pPr algn="ctr"/>
              <a:r>
                <a:rPr lang="en-US" sz="1600" b="1">
                  <a:solidFill>
                    <a:srgbClr val="000000"/>
                  </a:solidFill>
                  <a:latin typeface="Arial" pitchFamily="34" charset="0"/>
                </a:rPr>
                <a:t>(C)</a:t>
              </a:r>
              <a:endParaRPr lang="en-US" sz="6000" b="1">
                <a:latin typeface="Arial" pitchFamily="34" charset="0"/>
              </a:endParaRPr>
            </a:p>
          </p:txBody>
        </p:sp>
        <p:sp>
          <p:nvSpPr>
            <p:cNvPr id="477" name="Rectangle 484"/>
            <p:cNvSpPr>
              <a:spLocks noChangeArrowheads="1"/>
            </p:cNvSpPr>
            <p:nvPr/>
          </p:nvSpPr>
          <p:spPr bwMode="auto">
            <a:xfrm rot="16200000">
              <a:off x="5256" y="2315"/>
              <a:ext cx="256" cy="154"/>
            </a:xfrm>
            <a:prstGeom prst="rect">
              <a:avLst/>
            </a:prstGeom>
            <a:noFill/>
            <a:ln w="9525">
              <a:noFill/>
              <a:miter lim="800000"/>
              <a:headEnd/>
              <a:tailEnd/>
            </a:ln>
          </p:spPr>
          <p:txBody>
            <a:bodyPr wrap="none" lIns="0" tIns="0" rIns="0" bIns="0">
              <a:spAutoFit/>
            </a:bodyPr>
            <a:lstStyle/>
            <a:p>
              <a:pPr algn="ctr"/>
              <a:r>
                <a:rPr lang="en-US" sz="1600" b="1">
                  <a:solidFill>
                    <a:srgbClr val="000000"/>
                  </a:solidFill>
                  <a:latin typeface="Arial" pitchFamily="34" charset="0"/>
                </a:rPr>
                <a:t>max</a:t>
              </a:r>
              <a:endParaRPr lang="en-US" sz="6000" b="1">
                <a:latin typeface="Arial" pitchFamily="34" charset="0"/>
              </a:endParaRPr>
            </a:p>
          </p:txBody>
        </p:sp>
        <p:sp>
          <p:nvSpPr>
            <p:cNvPr id="478" name="Rectangle 485"/>
            <p:cNvSpPr>
              <a:spLocks noChangeArrowheads="1"/>
            </p:cNvSpPr>
            <p:nvPr/>
          </p:nvSpPr>
          <p:spPr bwMode="auto">
            <a:xfrm>
              <a:off x="564" y="1419"/>
              <a:ext cx="155" cy="134"/>
            </a:xfrm>
            <a:prstGeom prst="rect">
              <a:avLst/>
            </a:prstGeom>
            <a:noFill/>
            <a:ln w="9525">
              <a:noFill/>
              <a:miter lim="800000"/>
              <a:headEnd/>
              <a:tailEnd/>
            </a:ln>
          </p:spPr>
          <p:txBody>
            <a:bodyPr wrap="none" lIns="0" tIns="0" rIns="0" bIns="0">
              <a:spAutoFit/>
            </a:bodyPr>
            <a:lstStyle/>
            <a:p>
              <a:pPr algn="ctr"/>
              <a:r>
                <a:rPr lang="en-US" sz="1400" b="1">
                  <a:solidFill>
                    <a:srgbClr val="000000"/>
                  </a:solidFill>
                  <a:latin typeface="Arial" pitchFamily="34" charset="0"/>
                </a:rPr>
                <a:t>0.2</a:t>
              </a:r>
              <a:endParaRPr lang="en-US" sz="6000" b="1">
                <a:latin typeface="Arial" pitchFamily="34" charset="0"/>
              </a:endParaRPr>
            </a:p>
          </p:txBody>
        </p:sp>
        <p:sp>
          <p:nvSpPr>
            <p:cNvPr id="479" name="Rectangle 486"/>
            <p:cNvSpPr>
              <a:spLocks noChangeArrowheads="1"/>
            </p:cNvSpPr>
            <p:nvPr/>
          </p:nvSpPr>
          <p:spPr bwMode="auto">
            <a:xfrm>
              <a:off x="564" y="1756"/>
              <a:ext cx="155" cy="134"/>
            </a:xfrm>
            <a:prstGeom prst="rect">
              <a:avLst/>
            </a:prstGeom>
            <a:noFill/>
            <a:ln w="9525">
              <a:noFill/>
              <a:miter lim="800000"/>
              <a:headEnd/>
              <a:tailEnd/>
            </a:ln>
          </p:spPr>
          <p:txBody>
            <a:bodyPr wrap="none" lIns="0" tIns="0" rIns="0" bIns="0">
              <a:spAutoFit/>
            </a:bodyPr>
            <a:lstStyle/>
            <a:p>
              <a:pPr algn="ctr"/>
              <a:r>
                <a:rPr lang="en-US" sz="1400" b="1">
                  <a:solidFill>
                    <a:srgbClr val="000000"/>
                  </a:solidFill>
                  <a:latin typeface="Arial" pitchFamily="34" charset="0"/>
                </a:rPr>
                <a:t>0.3</a:t>
              </a:r>
              <a:endParaRPr lang="en-US" sz="6000" b="1">
                <a:latin typeface="Arial" pitchFamily="34" charset="0"/>
              </a:endParaRPr>
            </a:p>
          </p:txBody>
        </p:sp>
        <p:sp>
          <p:nvSpPr>
            <p:cNvPr id="480" name="Rectangle 487"/>
            <p:cNvSpPr>
              <a:spLocks noChangeArrowheads="1"/>
            </p:cNvSpPr>
            <p:nvPr/>
          </p:nvSpPr>
          <p:spPr bwMode="auto">
            <a:xfrm>
              <a:off x="564" y="1948"/>
              <a:ext cx="155" cy="134"/>
            </a:xfrm>
            <a:prstGeom prst="rect">
              <a:avLst/>
            </a:prstGeom>
            <a:noFill/>
            <a:ln w="9525">
              <a:noFill/>
              <a:miter lim="800000"/>
              <a:headEnd/>
              <a:tailEnd/>
            </a:ln>
          </p:spPr>
          <p:txBody>
            <a:bodyPr wrap="none" lIns="0" tIns="0" rIns="0" bIns="0">
              <a:spAutoFit/>
            </a:bodyPr>
            <a:lstStyle/>
            <a:p>
              <a:pPr algn="ctr"/>
              <a:r>
                <a:rPr lang="en-US" sz="1400" b="1">
                  <a:solidFill>
                    <a:srgbClr val="000000"/>
                  </a:solidFill>
                  <a:latin typeface="Arial" pitchFamily="34" charset="0"/>
                </a:rPr>
                <a:t>0.4</a:t>
              </a:r>
              <a:endParaRPr lang="en-US" sz="6000" b="1">
                <a:latin typeface="Arial" pitchFamily="34" charset="0"/>
              </a:endParaRPr>
            </a:p>
          </p:txBody>
        </p:sp>
        <p:sp>
          <p:nvSpPr>
            <p:cNvPr id="481" name="Rectangle 488"/>
            <p:cNvSpPr>
              <a:spLocks noChangeArrowheads="1"/>
            </p:cNvSpPr>
            <p:nvPr/>
          </p:nvSpPr>
          <p:spPr bwMode="auto">
            <a:xfrm>
              <a:off x="564" y="2140"/>
              <a:ext cx="155" cy="134"/>
            </a:xfrm>
            <a:prstGeom prst="rect">
              <a:avLst/>
            </a:prstGeom>
            <a:noFill/>
            <a:ln w="9525">
              <a:noFill/>
              <a:miter lim="800000"/>
              <a:headEnd/>
              <a:tailEnd/>
            </a:ln>
          </p:spPr>
          <p:txBody>
            <a:bodyPr wrap="none" lIns="0" tIns="0" rIns="0" bIns="0">
              <a:spAutoFit/>
            </a:bodyPr>
            <a:lstStyle/>
            <a:p>
              <a:pPr algn="ctr"/>
              <a:r>
                <a:rPr lang="en-US" sz="1400" b="1">
                  <a:solidFill>
                    <a:srgbClr val="000000"/>
                  </a:solidFill>
                  <a:latin typeface="Arial" pitchFamily="34" charset="0"/>
                </a:rPr>
                <a:t>0.5</a:t>
              </a:r>
              <a:endParaRPr lang="en-US" sz="6000" b="1">
                <a:latin typeface="Arial" pitchFamily="34" charset="0"/>
              </a:endParaRPr>
            </a:p>
          </p:txBody>
        </p:sp>
        <p:sp>
          <p:nvSpPr>
            <p:cNvPr id="482" name="Rectangle 489"/>
            <p:cNvSpPr>
              <a:spLocks noChangeArrowheads="1"/>
            </p:cNvSpPr>
            <p:nvPr/>
          </p:nvSpPr>
          <p:spPr bwMode="auto">
            <a:xfrm>
              <a:off x="564" y="3764"/>
              <a:ext cx="155" cy="134"/>
            </a:xfrm>
            <a:prstGeom prst="rect">
              <a:avLst/>
            </a:prstGeom>
            <a:noFill/>
            <a:ln w="9525">
              <a:noFill/>
              <a:miter lim="800000"/>
              <a:headEnd/>
              <a:tailEnd/>
            </a:ln>
          </p:spPr>
          <p:txBody>
            <a:bodyPr wrap="none" lIns="0" tIns="0" rIns="0" bIns="0">
              <a:spAutoFit/>
            </a:bodyPr>
            <a:lstStyle/>
            <a:p>
              <a:pPr algn="ctr"/>
              <a:r>
                <a:rPr lang="en-US" sz="1400" b="1">
                  <a:solidFill>
                    <a:srgbClr val="000000"/>
                  </a:solidFill>
                  <a:latin typeface="Arial" pitchFamily="34" charset="0"/>
                </a:rPr>
                <a:t>4.0</a:t>
              </a:r>
              <a:endParaRPr lang="en-US" sz="6000" b="1">
                <a:latin typeface="Arial" pitchFamily="34" charset="0"/>
              </a:endParaRPr>
            </a:p>
          </p:txBody>
        </p:sp>
        <p:sp>
          <p:nvSpPr>
            <p:cNvPr id="483" name="Rectangle 490"/>
            <p:cNvSpPr>
              <a:spLocks noChangeArrowheads="1"/>
            </p:cNvSpPr>
            <p:nvPr/>
          </p:nvSpPr>
          <p:spPr bwMode="auto">
            <a:xfrm>
              <a:off x="564" y="3552"/>
              <a:ext cx="167" cy="144"/>
            </a:xfrm>
            <a:prstGeom prst="rect">
              <a:avLst/>
            </a:prstGeom>
            <a:noFill/>
            <a:ln w="9525">
              <a:noFill/>
              <a:miter lim="800000"/>
              <a:headEnd/>
              <a:tailEnd/>
            </a:ln>
          </p:spPr>
          <p:txBody>
            <a:bodyPr wrap="none" lIns="0" tIns="0" rIns="0" bIns="0">
              <a:spAutoFit/>
            </a:bodyPr>
            <a:lstStyle/>
            <a:p>
              <a:pPr algn="ctr"/>
              <a:r>
                <a:rPr lang="en-US" sz="1500" b="1">
                  <a:solidFill>
                    <a:srgbClr val="000000"/>
                  </a:solidFill>
                  <a:latin typeface="Arial" pitchFamily="34" charset="0"/>
                </a:rPr>
                <a:t>3.0</a:t>
              </a:r>
              <a:endParaRPr lang="en-US" sz="6000" b="1">
                <a:latin typeface="Arial" pitchFamily="34" charset="0"/>
              </a:endParaRPr>
            </a:p>
          </p:txBody>
        </p:sp>
        <p:sp>
          <p:nvSpPr>
            <p:cNvPr id="484" name="Rectangle 491"/>
            <p:cNvSpPr>
              <a:spLocks noChangeArrowheads="1"/>
            </p:cNvSpPr>
            <p:nvPr/>
          </p:nvSpPr>
          <p:spPr bwMode="auto">
            <a:xfrm>
              <a:off x="564" y="3242"/>
              <a:ext cx="167" cy="144"/>
            </a:xfrm>
            <a:prstGeom prst="rect">
              <a:avLst/>
            </a:prstGeom>
            <a:noFill/>
            <a:ln w="9525">
              <a:noFill/>
              <a:miter lim="800000"/>
              <a:headEnd/>
              <a:tailEnd/>
            </a:ln>
          </p:spPr>
          <p:txBody>
            <a:bodyPr wrap="none" lIns="0" tIns="0" rIns="0" bIns="0">
              <a:spAutoFit/>
            </a:bodyPr>
            <a:lstStyle/>
            <a:p>
              <a:pPr algn="ctr"/>
              <a:r>
                <a:rPr lang="en-US" sz="1500" b="1">
                  <a:solidFill>
                    <a:srgbClr val="000000"/>
                  </a:solidFill>
                  <a:latin typeface="Arial" pitchFamily="34" charset="0"/>
                </a:rPr>
                <a:t>2.0</a:t>
              </a:r>
              <a:endParaRPr lang="en-US" sz="6000" b="1">
                <a:latin typeface="Arial" pitchFamily="34" charset="0"/>
              </a:endParaRPr>
            </a:p>
          </p:txBody>
        </p:sp>
        <p:sp>
          <p:nvSpPr>
            <p:cNvPr id="485" name="Rectangle 492"/>
            <p:cNvSpPr>
              <a:spLocks noChangeArrowheads="1"/>
            </p:cNvSpPr>
            <p:nvPr/>
          </p:nvSpPr>
          <p:spPr bwMode="auto">
            <a:xfrm>
              <a:off x="564" y="2932"/>
              <a:ext cx="167" cy="144"/>
            </a:xfrm>
            <a:prstGeom prst="rect">
              <a:avLst/>
            </a:prstGeom>
            <a:noFill/>
            <a:ln w="9525">
              <a:noFill/>
              <a:miter lim="800000"/>
              <a:headEnd/>
              <a:tailEnd/>
            </a:ln>
          </p:spPr>
          <p:txBody>
            <a:bodyPr wrap="none" lIns="0" tIns="0" rIns="0" bIns="0">
              <a:spAutoFit/>
            </a:bodyPr>
            <a:lstStyle/>
            <a:p>
              <a:pPr algn="ctr"/>
              <a:r>
                <a:rPr lang="en-US" sz="1500" b="1">
                  <a:solidFill>
                    <a:srgbClr val="000000"/>
                  </a:solidFill>
                  <a:latin typeface="Arial" pitchFamily="34" charset="0"/>
                </a:rPr>
                <a:t>1.3</a:t>
              </a:r>
              <a:endParaRPr lang="en-US" sz="6000" b="1">
                <a:latin typeface="Arial" pitchFamily="34" charset="0"/>
              </a:endParaRPr>
            </a:p>
          </p:txBody>
        </p:sp>
        <p:sp>
          <p:nvSpPr>
            <p:cNvPr id="486" name="Rectangle 493"/>
            <p:cNvSpPr>
              <a:spLocks noChangeArrowheads="1"/>
            </p:cNvSpPr>
            <p:nvPr/>
          </p:nvSpPr>
          <p:spPr bwMode="auto">
            <a:xfrm>
              <a:off x="4383" y="1433"/>
              <a:ext cx="67" cy="144"/>
            </a:xfrm>
            <a:prstGeom prst="rect">
              <a:avLst/>
            </a:prstGeom>
            <a:noFill/>
            <a:ln w="9525">
              <a:noFill/>
              <a:miter lim="800000"/>
              <a:headEnd/>
              <a:tailEnd/>
            </a:ln>
          </p:spPr>
          <p:txBody>
            <a:bodyPr wrap="none" lIns="0" tIns="0" rIns="0" bIns="0">
              <a:spAutoFit/>
            </a:bodyPr>
            <a:lstStyle/>
            <a:p>
              <a:pPr algn="ctr"/>
              <a:r>
                <a:rPr lang="en-US" sz="1500" b="1">
                  <a:solidFill>
                    <a:srgbClr val="000000"/>
                  </a:solidFill>
                  <a:latin typeface="Arial" pitchFamily="34" charset="0"/>
                </a:rPr>
                <a:t>1</a:t>
              </a:r>
              <a:endParaRPr lang="en-US" sz="6000" b="1">
                <a:latin typeface="Arial" pitchFamily="34" charset="0"/>
              </a:endParaRPr>
            </a:p>
          </p:txBody>
        </p:sp>
        <p:sp>
          <p:nvSpPr>
            <p:cNvPr id="487" name="Rectangle 494"/>
            <p:cNvSpPr>
              <a:spLocks noChangeArrowheads="1"/>
            </p:cNvSpPr>
            <p:nvPr/>
          </p:nvSpPr>
          <p:spPr bwMode="auto">
            <a:xfrm>
              <a:off x="4383" y="1783"/>
              <a:ext cx="67" cy="144"/>
            </a:xfrm>
            <a:prstGeom prst="rect">
              <a:avLst/>
            </a:prstGeom>
            <a:noFill/>
            <a:ln w="9525">
              <a:noFill/>
              <a:miter lim="800000"/>
              <a:headEnd/>
              <a:tailEnd/>
            </a:ln>
          </p:spPr>
          <p:txBody>
            <a:bodyPr wrap="none" lIns="0" tIns="0" rIns="0" bIns="0">
              <a:spAutoFit/>
            </a:bodyPr>
            <a:lstStyle/>
            <a:p>
              <a:pPr algn="ctr"/>
              <a:r>
                <a:rPr lang="en-US" sz="1500" b="1">
                  <a:solidFill>
                    <a:srgbClr val="000000"/>
                  </a:solidFill>
                  <a:latin typeface="Arial" pitchFamily="34" charset="0"/>
                </a:rPr>
                <a:t>2</a:t>
              </a:r>
              <a:endParaRPr lang="en-US" sz="6000" b="1">
                <a:latin typeface="Arial" pitchFamily="34" charset="0"/>
              </a:endParaRPr>
            </a:p>
          </p:txBody>
        </p:sp>
        <p:sp>
          <p:nvSpPr>
            <p:cNvPr id="488" name="Rectangle 495"/>
            <p:cNvSpPr>
              <a:spLocks noChangeArrowheads="1"/>
            </p:cNvSpPr>
            <p:nvPr/>
          </p:nvSpPr>
          <p:spPr bwMode="auto">
            <a:xfrm>
              <a:off x="4383" y="2204"/>
              <a:ext cx="67" cy="144"/>
            </a:xfrm>
            <a:prstGeom prst="rect">
              <a:avLst/>
            </a:prstGeom>
            <a:noFill/>
            <a:ln w="9525">
              <a:noFill/>
              <a:miter lim="800000"/>
              <a:headEnd/>
              <a:tailEnd/>
            </a:ln>
          </p:spPr>
          <p:txBody>
            <a:bodyPr wrap="none" lIns="0" tIns="0" rIns="0" bIns="0">
              <a:spAutoFit/>
            </a:bodyPr>
            <a:lstStyle/>
            <a:p>
              <a:pPr algn="ctr"/>
              <a:r>
                <a:rPr lang="en-US" sz="1500" b="1">
                  <a:solidFill>
                    <a:srgbClr val="000000"/>
                  </a:solidFill>
                  <a:latin typeface="Arial" pitchFamily="34" charset="0"/>
                </a:rPr>
                <a:t>3</a:t>
              </a:r>
              <a:endParaRPr lang="en-US" sz="6000" b="1">
                <a:latin typeface="Arial" pitchFamily="34" charset="0"/>
              </a:endParaRPr>
            </a:p>
          </p:txBody>
        </p:sp>
        <p:sp>
          <p:nvSpPr>
            <p:cNvPr id="489" name="Rectangle 496"/>
            <p:cNvSpPr>
              <a:spLocks noChangeArrowheads="1"/>
            </p:cNvSpPr>
            <p:nvPr/>
          </p:nvSpPr>
          <p:spPr bwMode="auto">
            <a:xfrm>
              <a:off x="4383" y="2472"/>
              <a:ext cx="67" cy="144"/>
            </a:xfrm>
            <a:prstGeom prst="rect">
              <a:avLst/>
            </a:prstGeom>
            <a:noFill/>
            <a:ln w="9525">
              <a:noFill/>
              <a:miter lim="800000"/>
              <a:headEnd/>
              <a:tailEnd/>
            </a:ln>
          </p:spPr>
          <p:txBody>
            <a:bodyPr wrap="none" lIns="0" tIns="0" rIns="0" bIns="0">
              <a:spAutoFit/>
            </a:bodyPr>
            <a:lstStyle/>
            <a:p>
              <a:pPr algn="ctr"/>
              <a:r>
                <a:rPr lang="en-US" sz="1500" b="1">
                  <a:solidFill>
                    <a:srgbClr val="000000"/>
                  </a:solidFill>
                  <a:latin typeface="Arial" pitchFamily="34" charset="0"/>
                </a:rPr>
                <a:t>4</a:t>
              </a:r>
              <a:endParaRPr lang="en-US" sz="6000" b="1">
                <a:latin typeface="Arial" pitchFamily="34" charset="0"/>
              </a:endParaRPr>
            </a:p>
          </p:txBody>
        </p:sp>
        <p:sp>
          <p:nvSpPr>
            <p:cNvPr id="490" name="Rectangle 497"/>
            <p:cNvSpPr>
              <a:spLocks noChangeArrowheads="1"/>
            </p:cNvSpPr>
            <p:nvPr/>
          </p:nvSpPr>
          <p:spPr bwMode="auto">
            <a:xfrm>
              <a:off x="4383" y="2630"/>
              <a:ext cx="67" cy="144"/>
            </a:xfrm>
            <a:prstGeom prst="rect">
              <a:avLst/>
            </a:prstGeom>
            <a:noFill/>
            <a:ln w="9525">
              <a:noFill/>
              <a:miter lim="800000"/>
              <a:headEnd/>
              <a:tailEnd/>
            </a:ln>
          </p:spPr>
          <p:txBody>
            <a:bodyPr wrap="none" lIns="0" tIns="0" rIns="0" bIns="0">
              <a:spAutoFit/>
            </a:bodyPr>
            <a:lstStyle/>
            <a:p>
              <a:pPr algn="ctr"/>
              <a:r>
                <a:rPr lang="en-US" sz="1500" b="1">
                  <a:solidFill>
                    <a:srgbClr val="000000"/>
                  </a:solidFill>
                  <a:latin typeface="Arial" pitchFamily="34" charset="0"/>
                </a:rPr>
                <a:t>5</a:t>
              </a:r>
              <a:endParaRPr lang="en-US" sz="6000" b="1">
                <a:latin typeface="Arial" pitchFamily="34" charset="0"/>
              </a:endParaRPr>
            </a:p>
          </p:txBody>
        </p:sp>
        <p:sp>
          <p:nvSpPr>
            <p:cNvPr id="491" name="Rectangle 498"/>
            <p:cNvSpPr>
              <a:spLocks noChangeArrowheads="1"/>
            </p:cNvSpPr>
            <p:nvPr/>
          </p:nvSpPr>
          <p:spPr bwMode="auto">
            <a:xfrm>
              <a:off x="4383" y="2760"/>
              <a:ext cx="67" cy="144"/>
            </a:xfrm>
            <a:prstGeom prst="rect">
              <a:avLst/>
            </a:prstGeom>
            <a:noFill/>
            <a:ln w="9525">
              <a:noFill/>
              <a:miter lim="800000"/>
              <a:headEnd/>
              <a:tailEnd/>
            </a:ln>
          </p:spPr>
          <p:txBody>
            <a:bodyPr wrap="none" lIns="0" tIns="0" rIns="0" bIns="0">
              <a:spAutoFit/>
            </a:bodyPr>
            <a:lstStyle/>
            <a:p>
              <a:pPr algn="ctr"/>
              <a:r>
                <a:rPr lang="en-US" sz="1500" b="1">
                  <a:solidFill>
                    <a:srgbClr val="000000"/>
                  </a:solidFill>
                  <a:latin typeface="Arial" pitchFamily="34" charset="0"/>
                </a:rPr>
                <a:t>6</a:t>
              </a:r>
              <a:endParaRPr lang="en-US" sz="6000" b="1">
                <a:latin typeface="Arial" pitchFamily="34" charset="0"/>
              </a:endParaRPr>
            </a:p>
          </p:txBody>
        </p:sp>
        <p:sp>
          <p:nvSpPr>
            <p:cNvPr id="492" name="Rectangle 499"/>
            <p:cNvSpPr>
              <a:spLocks noChangeArrowheads="1"/>
            </p:cNvSpPr>
            <p:nvPr/>
          </p:nvSpPr>
          <p:spPr bwMode="auto">
            <a:xfrm>
              <a:off x="4383" y="2947"/>
              <a:ext cx="67" cy="144"/>
            </a:xfrm>
            <a:prstGeom prst="rect">
              <a:avLst/>
            </a:prstGeom>
            <a:noFill/>
            <a:ln w="9525">
              <a:noFill/>
              <a:miter lim="800000"/>
              <a:headEnd/>
              <a:tailEnd/>
            </a:ln>
          </p:spPr>
          <p:txBody>
            <a:bodyPr wrap="none" lIns="0" tIns="0" rIns="0" bIns="0">
              <a:spAutoFit/>
            </a:bodyPr>
            <a:lstStyle/>
            <a:p>
              <a:pPr algn="ctr"/>
              <a:r>
                <a:rPr lang="en-US" sz="1500" b="1">
                  <a:solidFill>
                    <a:srgbClr val="000000"/>
                  </a:solidFill>
                  <a:latin typeface="Arial" pitchFamily="34" charset="0"/>
                </a:rPr>
                <a:t>7</a:t>
              </a:r>
              <a:endParaRPr lang="en-US" sz="6000" b="1">
                <a:latin typeface="Arial" pitchFamily="34" charset="0"/>
              </a:endParaRPr>
            </a:p>
          </p:txBody>
        </p:sp>
        <p:sp>
          <p:nvSpPr>
            <p:cNvPr id="493" name="Rectangle 500"/>
            <p:cNvSpPr>
              <a:spLocks noChangeArrowheads="1"/>
            </p:cNvSpPr>
            <p:nvPr/>
          </p:nvSpPr>
          <p:spPr bwMode="auto">
            <a:xfrm>
              <a:off x="4383" y="3057"/>
              <a:ext cx="67" cy="144"/>
            </a:xfrm>
            <a:prstGeom prst="rect">
              <a:avLst/>
            </a:prstGeom>
            <a:noFill/>
            <a:ln w="9525">
              <a:noFill/>
              <a:miter lim="800000"/>
              <a:headEnd/>
              <a:tailEnd/>
            </a:ln>
          </p:spPr>
          <p:txBody>
            <a:bodyPr wrap="none" lIns="0" tIns="0" rIns="0" bIns="0">
              <a:spAutoFit/>
            </a:bodyPr>
            <a:lstStyle/>
            <a:p>
              <a:pPr algn="ctr"/>
              <a:r>
                <a:rPr lang="en-US" sz="1500" b="1">
                  <a:solidFill>
                    <a:srgbClr val="000000"/>
                  </a:solidFill>
                  <a:latin typeface="Arial" pitchFamily="34" charset="0"/>
                </a:rPr>
                <a:t>8</a:t>
              </a:r>
              <a:endParaRPr lang="en-US" sz="6000" b="1">
                <a:latin typeface="Arial" pitchFamily="34" charset="0"/>
              </a:endParaRPr>
            </a:p>
          </p:txBody>
        </p:sp>
        <p:sp>
          <p:nvSpPr>
            <p:cNvPr id="494" name="Rectangle 501"/>
            <p:cNvSpPr>
              <a:spLocks noChangeArrowheads="1"/>
            </p:cNvSpPr>
            <p:nvPr/>
          </p:nvSpPr>
          <p:spPr bwMode="auto">
            <a:xfrm>
              <a:off x="4383" y="3173"/>
              <a:ext cx="67" cy="144"/>
            </a:xfrm>
            <a:prstGeom prst="rect">
              <a:avLst/>
            </a:prstGeom>
            <a:noFill/>
            <a:ln w="9525">
              <a:noFill/>
              <a:miter lim="800000"/>
              <a:headEnd/>
              <a:tailEnd/>
            </a:ln>
          </p:spPr>
          <p:txBody>
            <a:bodyPr wrap="none" lIns="0" tIns="0" rIns="0" bIns="0">
              <a:spAutoFit/>
            </a:bodyPr>
            <a:lstStyle/>
            <a:p>
              <a:pPr algn="ctr"/>
              <a:r>
                <a:rPr lang="en-US" sz="1500" b="1">
                  <a:solidFill>
                    <a:srgbClr val="000000"/>
                  </a:solidFill>
                  <a:latin typeface="Arial" pitchFamily="34" charset="0"/>
                </a:rPr>
                <a:t>9</a:t>
              </a:r>
              <a:endParaRPr lang="en-US" sz="6000" b="1">
                <a:latin typeface="Arial" pitchFamily="34" charset="0"/>
              </a:endParaRPr>
            </a:p>
          </p:txBody>
        </p:sp>
        <p:sp>
          <p:nvSpPr>
            <p:cNvPr id="495" name="Rectangle 502"/>
            <p:cNvSpPr>
              <a:spLocks noChangeArrowheads="1"/>
            </p:cNvSpPr>
            <p:nvPr/>
          </p:nvSpPr>
          <p:spPr bwMode="auto">
            <a:xfrm>
              <a:off x="4349" y="3284"/>
              <a:ext cx="134" cy="144"/>
            </a:xfrm>
            <a:prstGeom prst="rect">
              <a:avLst/>
            </a:prstGeom>
            <a:noFill/>
            <a:ln w="9525">
              <a:noFill/>
              <a:miter lim="800000"/>
              <a:headEnd/>
              <a:tailEnd/>
            </a:ln>
          </p:spPr>
          <p:txBody>
            <a:bodyPr wrap="none" lIns="0" tIns="0" rIns="0" bIns="0">
              <a:spAutoFit/>
            </a:bodyPr>
            <a:lstStyle/>
            <a:p>
              <a:pPr algn="ctr"/>
              <a:r>
                <a:rPr lang="en-US" sz="1500" b="1">
                  <a:solidFill>
                    <a:srgbClr val="000000"/>
                  </a:solidFill>
                  <a:latin typeface="Arial" pitchFamily="34" charset="0"/>
                </a:rPr>
                <a:t>10</a:t>
              </a:r>
              <a:endParaRPr lang="en-US" sz="6000" b="1">
                <a:latin typeface="Arial" pitchFamily="34" charset="0"/>
              </a:endParaRPr>
            </a:p>
          </p:txBody>
        </p:sp>
        <p:sp>
          <p:nvSpPr>
            <p:cNvPr id="496" name="Rectangle 503"/>
            <p:cNvSpPr>
              <a:spLocks noChangeArrowheads="1"/>
            </p:cNvSpPr>
            <p:nvPr/>
          </p:nvSpPr>
          <p:spPr bwMode="auto">
            <a:xfrm>
              <a:off x="5028" y="2307"/>
              <a:ext cx="201" cy="144"/>
            </a:xfrm>
            <a:prstGeom prst="rect">
              <a:avLst/>
            </a:prstGeom>
            <a:noFill/>
            <a:ln w="9525">
              <a:noFill/>
              <a:miter lim="800000"/>
              <a:headEnd/>
              <a:tailEnd/>
            </a:ln>
          </p:spPr>
          <p:txBody>
            <a:bodyPr wrap="none" lIns="0" tIns="0" rIns="0" bIns="0">
              <a:spAutoFit/>
            </a:bodyPr>
            <a:lstStyle/>
            <a:p>
              <a:pPr algn="ctr"/>
              <a:r>
                <a:rPr lang="en-US" sz="1500" b="1">
                  <a:solidFill>
                    <a:srgbClr val="000000"/>
                  </a:solidFill>
                  <a:latin typeface="Arial" pitchFamily="34" charset="0"/>
                </a:rPr>
                <a:t>430</a:t>
              </a:r>
              <a:endParaRPr lang="en-US" sz="6000" b="1">
                <a:latin typeface="Arial" pitchFamily="34" charset="0"/>
              </a:endParaRPr>
            </a:p>
          </p:txBody>
        </p:sp>
        <p:sp>
          <p:nvSpPr>
            <p:cNvPr id="497" name="Rectangle 504"/>
            <p:cNvSpPr>
              <a:spLocks noChangeArrowheads="1"/>
            </p:cNvSpPr>
            <p:nvPr/>
          </p:nvSpPr>
          <p:spPr bwMode="auto">
            <a:xfrm>
              <a:off x="5028" y="2679"/>
              <a:ext cx="201" cy="144"/>
            </a:xfrm>
            <a:prstGeom prst="rect">
              <a:avLst/>
            </a:prstGeom>
            <a:noFill/>
            <a:ln w="9525">
              <a:noFill/>
              <a:miter lim="800000"/>
              <a:headEnd/>
              <a:tailEnd/>
            </a:ln>
          </p:spPr>
          <p:txBody>
            <a:bodyPr wrap="none" lIns="0" tIns="0" rIns="0" bIns="0">
              <a:spAutoFit/>
            </a:bodyPr>
            <a:lstStyle/>
            <a:p>
              <a:pPr algn="ctr"/>
              <a:r>
                <a:rPr lang="en-US" sz="1500" b="1">
                  <a:solidFill>
                    <a:srgbClr val="000000"/>
                  </a:solidFill>
                  <a:latin typeface="Arial" pitchFamily="34" charset="0"/>
                </a:rPr>
                <a:t>450</a:t>
              </a:r>
              <a:endParaRPr lang="en-US" sz="6000" b="1">
                <a:latin typeface="Arial" pitchFamily="34" charset="0"/>
              </a:endParaRPr>
            </a:p>
          </p:txBody>
        </p:sp>
        <p:sp>
          <p:nvSpPr>
            <p:cNvPr id="498" name="Rectangle 505"/>
            <p:cNvSpPr>
              <a:spLocks noChangeArrowheads="1"/>
            </p:cNvSpPr>
            <p:nvPr/>
          </p:nvSpPr>
          <p:spPr bwMode="auto">
            <a:xfrm>
              <a:off x="5028" y="2932"/>
              <a:ext cx="201" cy="144"/>
            </a:xfrm>
            <a:prstGeom prst="rect">
              <a:avLst/>
            </a:prstGeom>
            <a:noFill/>
            <a:ln w="9525">
              <a:noFill/>
              <a:miter lim="800000"/>
              <a:headEnd/>
              <a:tailEnd/>
            </a:ln>
          </p:spPr>
          <p:txBody>
            <a:bodyPr wrap="none" lIns="0" tIns="0" rIns="0" bIns="0">
              <a:spAutoFit/>
            </a:bodyPr>
            <a:lstStyle/>
            <a:p>
              <a:pPr algn="ctr"/>
              <a:r>
                <a:rPr lang="en-US" sz="1500" b="1">
                  <a:solidFill>
                    <a:srgbClr val="000000"/>
                  </a:solidFill>
                  <a:latin typeface="Arial" pitchFamily="34" charset="0"/>
                </a:rPr>
                <a:t>465</a:t>
              </a:r>
              <a:endParaRPr lang="en-US" sz="6000" b="1">
                <a:latin typeface="Arial" pitchFamily="34" charset="0"/>
              </a:endParaRPr>
            </a:p>
          </p:txBody>
        </p:sp>
        <p:sp>
          <p:nvSpPr>
            <p:cNvPr id="499" name="Freeform 506"/>
            <p:cNvSpPr>
              <a:spLocks/>
            </p:cNvSpPr>
            <p:nvPr/>
          </p:nvSpPr>
          <p:spPr bwMode="auto">
            <a:xfrm>
              <a:off x="4410" y="3433"/>
              <a:ext cx="11" cy="250"/>
            </a:xfrm>
            <a:custGeom>
              <a:avLst/>
              <a:gdLst/>
              <a:ahLst/>
              <a:cxnLst>
                <a:cxn ang="0">
                  <a:pos x="11" y="5"/>
                </a:cxn>
                <a:cxn ang="0">
                  <a:pos x="11" y="3"/>
                </a:cxn>
                <a:cxn ang="0">
                  <a:pos x="9" y="1"/>
                </a:cxn>
                <a:cxn ang="0">
                  <a:pos x="9" y="0"/>
                </a:cxn>
                <a:cxn ang="0">
                  <a:pos x="4" y="0"/>
                </a:cxn>
                <a:cxn ang="0">
                  <a:pos x="0" y="3"/>
                </a:cxn>
                <a:cxn ang="0">
                  <a:pos x="0" y="248"/>
                </a:cxn>
                <a:cxn ang="0">
                  <a:pos x="2" y="248"/>
                </a:cxn>
                <a:cxn ang="0">
                  <a:pos x="4" y="250"/>
                </a:cxn>
                <a:cxn ang="0">
                  <a:pos x="9" y="250"/>
                </a:cxn>
                <a:cxn ang="0">
                  <a:pos x="9" y="248"/>
                </a:cxn>
                <a:cxn ang="0">
                  <a:pos x="11" y="248"/>
                </a:cxn>
                <a:cxn ang="0">
                  <a:pos x="11" y="244"/>
                </a:cxn>
                <a:cxn ang="0">
                  <a:pos x="11" y="5"/>
                </a:cxn>
              </a:cxnLst>
              <a:rect l="0" t="0" r="r" b="b"/>
              <a:pathLst>
                <a:path w="11" h="250">
                  <a:moveTo>
                    <a:pt x="11" y="5"/>
                  </a:moveTo>
                  <a:lnTo>
                    <a:pt x="11" y="3"/>
                  </a:lnTo>
                  <a:lnTo>
                    <a:pt x="9" y="1"/>
                  </a:lnTo>
                  <a:lnTo>
                    <a:pt x="9" y="0"/>
                  </a:lnTo>
                  <a:lnTo>
                    <a:pt x="4" y="0"/>
                  </a:lnTo>
                  <a:lnTo>
                    <a:pt x="0" y="3"/>
                  </a:lnTo>
                  <a:lnTo>
                    <a:pt x="0" y="248"/>
                  </a:lnTo>
                  <a:lnTo>
                    <a:pt x="2" y="248"/>
                  </a:lnTo>
                  <a:lnTo>
                    <a:pt x="4" y="250"/>
                  </a:lnTo>
                  <a:lnTo>
                    <a:pt x="9" y="250"/>
                  </a:lnTo>
                  <a:lnTo>
                    <a:pt x="9" y="248"/>
                  </a:lnTo>
                  <a:lnTo>
                    <a:pt x="11" y="248"/>
                  </a:lnTo>
                  <a:lnTo>
                    <a:pt x="11" y="244"/>
                  </a:lnTo>
                  <a:lnTo>
                    <a:pt x="11" y="5"/>
                  </a:lnTo>
                  <a:close/>
                </a:path>
              </a:pathLst>
            </a:custGeom>
            <a:solidFill>
              <a:srgbClr val="000000"/>
            </a:solidFill>
            <a:ln w="9525">
              <a:noFill/>
              <a:round/>
              <a:headEnd/>
              <a:tailEnd/>
            </a:ln>
          </p:spPr>
          <p:txBody>
            <a:bodyPr/>
            <a:lstStyle/>
            <a:p>
              <a:endParaRPr lang="ar-IQ"/>
            </a:p>
          </p:txBody>
        </p:sp>
        <p:sp>
          <p:nvSpPr>
            <p:cNvPr id="500" name="Freeform 507"/>
            <p:cNvSpPr>
              <a:spLocks/>
            </p:cNvSpPr>
            <p:nvPr/>
          </p:nvSpPr>
          <p:spPr bwMode="auto">
            <a:xfrm>
              <a:off x="4390" y="3627"/>
              <a:ext cx="51" cy="50"/>
            </a:xfrm>
            <a:custGeom>
              <a:avLst/>
              <a:gdLst/>
              <a:ahLst/>
              <a:cxnLst>
                <a:cxn ang="0">
                  <a:pos x="51" y="0"/>
                </a:cxn>
                <a:cxn ang="0">
                  <a:pos x="26" y="50"/>
                </a:cxn>
                <a:cxn ang="0">
                  <a:pos x="0" y="0"/>
                </a:cxn>
                <a:cxn ang="0">
                  <a:pos x="51" y="0"/>
                </a:cxn>
              </a:cxnLst>
              <a:rect l="0" t="0" r="r" b="b"/>
              <a:pathLst>
                <a:path w="51" h="50">
                  <a:moveTo>
                    <a:pt x="51" y="0"/>
                  </a:moveTo>
                  <a:lnTo>
                    <a:pt x="26" y="50"/>
                  </a:lnTo>
                  <a:lnTo>
                    <a:pt x="0" y="0"/>
                  </a:lnTo>
                  <a:lnTo>
                    <a:pt x="51" y="0"/>
                  </a:lnTo>
                  <a:close/>
                </a:path>
              </a:pathLst>
            </a:custGeom>
            <a:solidFill>
              <a:srgbClr val="000000"/>
            </a:solidFill>
            <a:ln w="9525">
              <a:noFill/>
              <a:round/>
              <a:headEnd/>
              <a:tailEnd/>
            </a:ln>
          </p:spPr>
          <p:txBody>
            <a:bodyPr/>
            <a:lstStyle/>
            <a:p>
              <a:endParaRPr lang="ar-IQ"/>
            </a:p>
          </p:txBody>
        </p:sp>
        <p:sp>
          <p:nvSpPr>
            <p:cNvPr id="501" name="Freeform 508"/>
            <p:cNvSpPr>
              <a:spLocks/>
            </p:cNvSpPr>
            <p:nvPr/>
          </p:nvSpPr>
          <p:spPr bwMode="auto">
            <a:xfrm>
              <a:off x="4385" y="3621"/>
              <a:ext cx="61" cy="62"/>
            </a:xfrm>
            <a:custGeom>
              <a:avLst/>
              <a:gdLst/>
              <a:ahLst/>
              <a:cxnLst>
                <a:cxn ang="0">
                  <a:pos x="56" y="11"/>
                </a:cxn>
                <a:cxn ang="0">
                  <a:pos x="51" y="4"/>
                </a:cxn>
                <a:cxn ang="0">
                  <a:pos x="25" y="55"/>
                </a:cxn>
                <a:cxn ang="0">
                  <a:pos x="36" y="55"/>
                </a:cxn>
                <a:cxn ang="0">
                  <a:pos x="11" y="4"/>
                </a:cxn>
                <a:cxn ang="0">
                  <a:pos x="5" y="11"/>
                </a:cxn>
                <a:cxn ang="0">
                  <a:pos x="56" y="11"/>
                </a:cxn>
                <a:cxn ang="0">
                  <a:pos x="56" y="0"/>
                </a:cxn>
                <a:cxn ang="0">
                  <a:pos x="5" y="0"/>
                </a:cxn>
                <a:cxn ang="0">
                  <a:pos x="3" y="0"/>
                </a:cxn>
                <a:cxn ang="0">
                  <a:pos x="2" y="2"/>
                </a:cxn>
                <a:cxn ang="0">
                  <a:pos x="0" y="2"/>
                </a:cxn>
                <a:cxn ang="0">
                  <a:pos x="0" y="4"/>
                </a:cxn>
                <a:cxn ang="0">
                  <a:pos x="0" y="6"/>
                </a:cxn>
                <a:cxn ang="0">
                  <a:pos x="0" y="7"/>
                </a:cxn>
                <a:cxn ang="0">
                  <a:pos x="25" y="58"/>
                </a:cxn>
                <a:cxn ang="0">
                  <a:pos x="25" y="60"/>
                </a:cxn>
                <a:cxn ang="0">
                  <a:pos x="27" y="60"/>
                </a:cxn>
                <a:cxn ang="0">
                  <a:pos x="29" y="62"/>
                </a:cxn>
                <a:cxn ang="0">
                  <a:pos x="31" y="62"/>
                </a:cxn>
                <a:cxn ang="0">
                  <a:pos x="32" y="62"/>
                </a:cxn>
                <a:cxn ang="0">
                  <a:pos x="34" y="62"/>
                </a:cxn>
                <a:cxn ang="0">
                  <a:pos x="34" y="60"/>
                </a:cxn>
                <a:cxn ang="0">
                  <a:pos x="36" y="58"/>
                </a:cxn>
                <a:cxn ang="0">
                  <a:pos x="61" y="7"/>
                </a:cxn>
                <a:cxn ang="0">
                  <a:pos x="61" y="6"/>
                </a:cxn>
                <a:cxn ang="0">
                  <a:pos x="61" y="4"/>
                </a:cxn>
                <a:cxn ang="0">
                  <a:pos x="60" y="2"/>
                </a:cxn>
                <a:cxn ang="0">
                  <a:pos x="60" y="0"/>
                </a:cxn>
                <a:cxn ang="0">
                  <a:pos x="58" y="0"/>
                </a:cxn>
                <a:cxn ang="0">
                  <a:pos x="56" y="0"/>
                </a:cxn>
                <a:cxn ang="0">
                  <a:pos x="56" y="11"/>
                </a:cxn>
              </a:cxnLst>
              <a:rect l="0" t="0" r="r" b="b"/>
              <a:pathLst>
                <a:path w="61" h="62">
                  <a:moveTo>
                    <a:pt x="56" y="11"/>
                  </a:moveTo>
                  <a:lnTo>
                    <a:pt x="51" y="4"/>
                  </a:lnTo>
                  <a:lnTo>
                    <a:pt x="25" y="55"/>
                  </a:lnTo>
                  <a:lnTo>
                    <a:pt x="36" y="55"/>
                  </a:lnTo>
                  <a:lnTo>
                    <a:pt x="11" y="4"/>
                  </a:lnTo>
                  <a:lnTo>
                    <a:pt x="5" y="11"/>
                  </a:lnTo>
                  <a:lnTo>
                    <a:pt x="56" y="11"/>
                  </a:lnTo>
                  <a:lnTo>
                    <a:pt x="56" y="0"/>
                  </a:lnTo>
                  <a:lnTo>
                    <a:pt x="5" y="0"/>
                  </a:lnTo>
                  <a:lnTo>
                    <a:pt x="3" y="0"/>
                  </a:lnTo>
                  <a:lnTo>
                    <a:pt x="2" y="2"/>
                  </a:lnTo>
                  <a:lnTo>
                    <a:pt x="0" y="2"/>
                  </a:lnTo>
                  <a:lnTo>
                    <a:pt x="0" y="4"/>
                  </a:lnTo>
                  <a:lnTo>
                    <a:pt x="0" y="6"/>
                  </a:lnTo>
                  <a:lnTo>
                    <a:pt x="0" y="7"/>
                  </a:lnTo>
                  <a:lnTo>
                    <a:pt x="25" y="58"/>
                  </a:lnTo>
                  <a:lnTo>
                    <a:pt x="25" y="60"/>
                  </a:lnTo>
                  <a:lnTo>
                    <a:pt x="27" y="60"/>
                  </a:lnTo>
                  <a:lnTo>
                    <a:pt x="29" y="62"/>
                  </a:lnTo>
                  <a:lnTo>
                    <a:pt x="31" y="62"/>
                  </a:lnTo>
                  <a:lnTo>
                    <a:pt x="32" y="62"/>
                  </a:lnTo>
                  <a:lnTo>
                    <a:pt x="34" y="62"/>
                  </a:lnTo>
                  <a:lnTo>
                    <a:pt x="34" y="60"/>
                  </a:lnTo>
                  <a:lnTo>
                    <a:pt x="36" y="58"/>
                  </a:lnTo>
                  <a:lnTo>
                    <a:pt x="61" y="7"/>
                  </a:lnTo>
                  <a:lnTo>
                    <a:pt x="61" y="6"/>
                  </a:lnTo>
                  <a:lnTo>
                    <a:pt x="61" y="4"/>
                  </a:lnTo>
                  <a:lnTo>
                    <a:pt x="60" y="2"/>
                  </a:lnTo>
                  <a:lnTo>
                    <a:pt x="60" y="0"/>
                  </a:lnTo>
                  <a:lnTo>
                    <a:pt x="58" y="0"/>
                  </a:lnTo>
                  <a:lnTo>
                    <a:pt x="56" y="0"/>
                  </a:lnTo>
                  <a:lnTo>
                    <a:pt x="56" y="11"/>
                  </a:lnTo>
                  <a:close/>
                </a:path>
              </a:pathLst>
            </a:custGeom>
            <a:solidFill>
              <a:srgbClr val="000000"/>
            </a:solidFill>
            <a:ln w="9525">
              <a:noFill/>
              <a:round/>
              <a:headEnd/>
              <a:tailEnd/>
            </a:ln>
          </p:spPr>
          <p:txBody>
            <a:bodyPr/>
            <a:lstStyle/>
            <a:p>
              <a:endParaRPr lang="ar-IQ"/>
            </a:p>
          </p:txBody>
        </p:sp>
        <p:sp>
          <p:nvSpPr>
            <p:cNvPr id="502" name="Rectangle 509"/>
            <p:cNvSpPr>
              <a:spLocks noChangeArrowheads="1"/>
            </p:cNvSpPr>
            <p:nvPr/>
          </p:nvSpPr>
          <p:spPr bwMode="auto">
            <a:xfrm>
              <a:off x="3662" y="1441"/>
              <a:ext cx="134" cy="144"/>
            </a:xfrm>
            <a:prstGeom prst="rect">
              <a:avLst/>
            </a:prstGeom>
            <a:noFill/>
            <a:ln w="9525">
              <a:noFill/>
              <a:miter lim="800000"/>
              <a:headEnd/>
              <a:tailEnd/>
            </a:ln>
          </p:spPr>
          <p:txBody>
            <a:bodyPr wrap="none" lIns="0" tIns="0" rIns="0" bIns="0">
              <a:spAutoFit/>
            </a:bodyPr>
            <a:lstStyle/>
            <a:p>
              <a:pPr algn="ctr"/>
              <a:r>
                <a:rPr lang="en-US" sz="1500" b="1">
                  <a:solidFill>
                    <a:srgbClr val="000000"/>
                  </a:solidFill>
                  <a:latin typeface="Arial" pitchFamily="34" charset="0"/>
                </a:rPr>
                <a:t>65</a:t>
              </a:r>
              <a:endParaRPr lang="en-US" sz="6000" b="1">
                <a:latin typeface="Arial" pitchFamily="34" charset="0"/>
              </a:endParaRPr>
            </a:p>
          </p:txBody>
        </p:sp>
        <p:sp>
          <p:nvSpPr>
            <p:cNvPr id="503" name="Rectangle 510"/>
            <p:cNvSpPr>
              <a:spLocks noChangeArrowheads="1"/>
            </p:cNvSpPr>
            <p:nvPr/>
          </p:nvSpPr>
          <p:spPr bwMode="auto">
            <a:xfrm>
              <a:off x="3660" y="1749"/>
              <a:ext cx="134" cy="144"/>
            </a:xfrm>
            <a:prstGeom prst="rect">
              <a:avLst/>
            </a:prstGeom>
            <a:noFill/>
            <a:ln w="9525">
              <a:noFill/>
              <a:miter lim="800000"/>
              <a:headEnd/>
              <a:tailEnd/>
            </a:ln>
          </p:spPr>
          <p:txBody>
            <a:bodyPr wrap="none" lIns="0" tIns="0" rIns="0" bIns="0">
              <a:spAutoFit/>
            </a:bodyPr>
            <a:lstStyle/>
            <a:p>
              <a:pPr algn="ctr"/>
              <a:r>
                <a:rPr lang="en-US" sz="1500" b="1">
                  <a:solidFill>
                    <a:srgbClr val="000000"/>
                  </a:solidFill>
                  <a:latin typeface="Arial" pitchFamily="34" charset="0"/>
                </a:rPr>
                <a:t>70</a:t>
              </a:r>
              <a:endParaRPr lang="en-US" sz="6000" b="1">
                <a:latin typeface="Arial" pitchFamily="34" charset="0"/>
              </a:endParaRPr>
            </a:p>
          </p:txBody>
        </p:sp>
        <p:sp>
          <p:nvSpPr>
            <p:cNvPr id="504" name="Rectangle 511"/>
            <p:cNvSpPr>
              <a:spLocks noChangeArrowheads="1"/>
            </p:cNvSpPr>
            <p:nvPr/>
          </p:nvSpPr>
          <p:spPr bwMode="auto">
            <a:xfrm>
              <a:off x="3660" y="2081"/>
              <a:ext cx="134" cy="144"/>
            </a:xfrm>
            <a:prstGeom prst="rect">
              <a:avLst/>
            </a:prstGeom>
            <a:noFill/>
            <a:ln w="9525">
              <a:noFill/>
              <a:miter lim="800000"/>
              <a:headEnd/>
              <a:tailEnd/>
            </a:ln>
          </p:spPr>
          <p:txBody>
            <a:bodyPr wrap="none" lIns="0" tIns="0" rIns="0" bIns="0">
              <a:spAutoFit/>
            </a:bodyPr>
            <a:lstStyle/>
            <a:p>
              <a:pPr algn="ctr"/>
              <a:r>
                <a:rPr lang="en-US" sz="1500" b="1">
                  <a:solidFill>
                    <a:srgbClr val="000000"/>
                  </a:solidFill>
                  <a:latin typeface="Arial" pitchFamily="34" charset="0"/>
                </a:rPr>
                <a:t>75</a:t>
              </a:r>
              <a:endParaRPr lang="en-US" sz="6000" b="1">
                <a:latin typeface="Arial" pitchFamily="34" charset="0"/>
              </a:endParaRPr>
            </a:p>
          </p:txBody>
        </p:sp>
        <p:sp>
          <p:nvSpPr>
            <p:cNvPr id="505" name="Rectangle 512"/>
            <p:cNvSpPr>
              <a:spLocks noChangeArrowheads="1"/>
            </p:cNvSpPr>
            <p:nvPr/>
          </p:nvSpPr>
          <p:spPr bwMode="auto">
            <a:xfrm>
              <a:off x="3662" y="2361"/>
              <a:ext cx="134" cy="144"/>
            </a:xfrm>
            <a:prstGeom prst="rect">
              <a:avLst/>
            </a:prstGeom>
            <a:noFill/>
            <a:ln w="9525">
              <a:noFill/>
              <a:miter lim="800000"/>
              <a:headEnd/>
              <a:tailEnd/>
            </a:ln>
          </p:spPr>
          <p:txBody>
            <a:bodyPr wrap="none" lIns="0" tIns="0" rIns="0" bIns="0">
              <a:spAutoFit/>
            </a:bodyPr>
            <a:lstStyle/>
            <a:p>
              <a:pPr algn="ctr"/>
              <a:r>
                <a:rPr lang="en-US" sz="1500" b="1">
                  <a:solidFill>
                    <a:srgbClr val="000000"/>
                  </a:solidFill>
                  <a:latin typeface="Arial" pitchFamily="34" charset="0"/>
                </a:rPr>
                <a:t>80</a:t>
              </a:r>
              <a:endParaRPr lang="en-US" sz="6000" b="1">
                <a:latin typeface="Arial" pitchFamily="34" charset="0"/>
              </a:endParaRPr>
            </a:p>
          </p:txBody>
        </p:sp>
        <p:sp>
          <p:nvSpPr>
            <p:cNvPr id="506" name="Rectangle 513"/>
            <p:cNvSpPr>
              <a:spLocks noChangeArrowheads="1"/>
            </p:cNvSpPr>
            <p:nvPr/>
          </p:nvSpPr>
          <p:spPr bwMode="auto">
            <a:xfrm>
              <a:off x="3662" y="2637"/>
              <a:ext cx="134" cy="144"/>
            </a:xfrm>
            <a:prstGeom prst="rect">
              <a:avLst/>
            </a:prstGeom>
            <a:noFill/>
            <a:ln w="9525">
              <a:noFill/>
              <a:miter lim="800000"/>
              <a:headEnd/>
              <a:tailEnd/>
            </a:ln>
          </p:spPr>
          <p:txBody>
            <a:bodyPr wrap="none" lIns="0" tIns="0" rIns="0" bIns="0">
              <a:spAutoFit/>
            </a:bodyPr>
            <a:lstStyle/>
            <a:p>
              <a:pPr algn="ctr"/>
              <a:r>
                <a:rPr lang="en-US" sz="1500" b="1">
                  <a:solidFill>
                    <a:srgbClr val="000000"/>
                  </a:solidFill>
                  <a:latin typeface="Arial" pitchFamily="34" charset="0"/>
                </a:rPr>
                <a:t>85</a:t>
              </a:r>
              <a:endParaRPr lang="en-US" sz="6000" b="1">
                <a:latin typeface="Arial" pitchFamily="34" charset="0"/>
              </a:endParaRPr>
            </a:p>
          </p:txBody>
        </p:sp>
        <p:sp>
          <p:nvSpPr>
            <p:cNvPr id="507" name="Rectangle 514"/>
            <p:cNvSpPr>
              <a:spLocks noChangeArrowheads="1"/>
            </p:cNvSpPr>
            <p:nvPr/>
          </p:nvSpPr>
          <p:spPr bwMode="auto">
            <a:xfrm>
              <a:off x="3662" y="3028"/>
              <a:ext cx="134" cy="144"/>
            </a:xfrm>
            <a:prstGeom prst="rect">
              <a:avLst/>
            </a:prstGeom>
            <a:noFill/>
            <a:ln w="9525">
              <a:noFill/>
              <a:miter lim="800000"/>
              <a:headEnd/>
              <a:tailEnd/>
            </a:ln>
          </p:spPr>
          <p:txBody>
            <a:bodyPr wrap="none" lIns="0" tIns="0" rIns="0" bIns="0">
              <a:spAutoFit/>
            </a:bodyPr>
            <a:lstStyle/>
            <a:p>
              <a:pPr algn="ctr"/>
              <a:r>
                <a:rPr lang="en-US" sz="1500" b="1">
                  <a:solidFill>
                    <a:srgbClr val="000000"/>
                  </a:solidFill>
                  <a:latin typeface="Arial" pitchFamily="34" charset="0"/>
                </a:rPr>
                <a:t>90</a:t>
              </a:r>
              <a:endParaRPr lang="en-US" sz="6000" b="1">
                <a:latin typeface="Arial" pitchFamily="34" charset="0"/>
              </a:endParaRPr>
            </a:p>
          </p:txBody>
        </p:sp>
        <p:sp>
          <p:nvSpPr>
            <p:cNvPr id="508" name="Rectangle 515"/>
            <p:cNvSpPr>
              <a:spLocks noChangeArrowheads="1"/>
            </p:cNvSpPr>
            <p:nvPr/>
          </p:nvSpPr>
          <p:spPr bwMode="auto">
            <a:xfrm>
              <a:off x="3662" y="3779"/>
              <a:ext cx="134" cy="144"/>
            </a:xfrm>
            <a:prstGeom prst="rect">
              <a:avLst/>
            </a:prstGeom>
            <a:noFill/>
            <a:ln w="9525">
              <a:noFill/>
              <a:miter lim="800000"/>
              <a:headEnd/>
              <a:tailEnd/>
            </a:ln>
          </p:spPr>
          <p:txBody>
            <a:bodyPr wrap="none" lIns="0" tIns="0" rIns="0" bIns="0">
              <a:spAutoFit/>
            </a:bodyPr>
            <a:lstStyle/>
            <a:p>
              <a:pPr algn="ctr"/>
              <a:r>
                <a:rPr lang="en-US" sz="1500" b="1">
                  <a:solidFill>
                    <a:srgbClr val="000000"/>
                  </a:solidFill>
                  <a:latin typeface="Arial" pitchFamily="34" charset="0"/>
                </a:rPr>
                <a:t>95</a:t>
              </a:r>
              <a:endParaRPr lang="en-US" sz="6000" b="1">
                <a:latin typeface="Arial" pitchFamily="34" charset="0"/>
              </a:endParaRPr>
            </a:p>
          </p:txBody>
        </p:sp>
        <p:sp>
          <p:nvSpPr>
            <p:cNvPr id="509" name="Rectangle 516"/>
            <p:cNvSpPr>
              <a:spLocks noChangeArrowheads="1"/>
            </p:cNvSpPr>
            <p:nvPr/>
          </p:nvSpPr>
          <p:spPr bwMode="auto">
            <a:xfrm>
              <a:off x="564" y="2265"/>
              <a:ext cx="167" cy="144"/>
            </a:xfrm>
            <a:prstGeom prst="rect">
              <a:avLst/>
            </a:prstGeom>
            <a:noFill/>
            <a:ln w="9525">
              <a:noFill/>
              <a:miter lim="800000"/>
              <a:headEnd/>
              <a:tailEnd/>
            </a:ln>
          </p:spPr>
          <p:txBody>
            <a:bodyPr wrap="none" lIns="0" tIns="0" rIns="0" bIns="0">
              <a:spAutoFit/>
            </a:bodyPr>
            <a:lstStyle/>
            <a:p>
              <a:pPr algn="ctr"/>
              <a:r>
                <a:rPr lang="en-US" sz="1500" b="1">
                  <a:solidFill>
                    <a:srgbClr val="000000"/>
                  </a:solidFill>
                  <a:latin typeface="Arial" pitchFamily="34" charset="0"/>
                </a:rPr>
                <a:t>0.6</a:t>
              </a:r>
              <a:endParaRPr lang="en-US" sz="6000" b="1">
                <a:latin typeface="Arial" pitchFamily="34" charset="0"/>
              </a:endParaRPr>
            </a:p>
          </p:txBody>
        </p:sp>
        <p:sp>
          <p:nvSpPr>
            <p:cNvPr id="510" name="Rectangle 517"/>
            <p:cNvSpPr>
              <a:spLocks noChangeArrowheads="1"/>
            </p:cNvSpPr>
            <p:nvPr/>
          </p:nvSpPr>
          <p:spPr bwMode="auto">
            <a:xfrm>
              <a:off x="564" y="2374"/>
              <a:ext cx="155" cy="134"/>
            </a:xfrm>
            <a:prstGeom prst="rect">
              <a:avLst/>
            </a:prstGeom>
            <a:noFill/>
            <a:ln w="9525">
              <a:noFill/>
              <a:miter lim="800000"/>
              <a:headEnd/>
              <a:tailEnd/>
            </a:ln>
          </p:spPr>
          <p:txBody>
            <a:bodyPr wrap="none" lIns="0" tIns="0" rIns="0" bIns="0">
              <a:spAutoFit/>
            </a:bodyPr>
            <a:lstStyle/>
            <a:p>
              <a:pPr algn="ctr"/>
              <a:r>
                <a:rPr lang="en-US" sz="1400" b="1">
                  <a:solidFill>
                    <a:srgbClr val="000000"/>
                  </a:solidFill>
                  <a:latin typeface="Arial" pitchFamily="34" charset="0"/>
                </a:rPr>
                <a:t>0.7</a:t>
              </a:r>
              <a:endParaRPr lang="en-US" sz="6000" b="1">
                <a:latin typeface="Arial" pitchFamily="34" charset="0"/>
              </a:endParaRPr>
            </a:p>
          </p:txBody>
        </p:sp>
        <p:sp>
          <p:nvSpPr>
            <p:cNvPr id="511" name="Rectangle 518"/>
            <p:cNvSpPr>
              <a:spLocks noChangeArrowheads="1"/>
            </p:cNvSpPr>
            <p:nvPr/>
          </p:nvSpPr>
          <p:spPr bwMode="auto">
            <a:xfrm>
              <a:off x="564" y="2492"/>
              <a:ext cx="155" cy="134"/>
            </a:xfrm>
            <a:prstGeom prst="rect">
              <a:avLst/>
            </a:prstGeom>
            <a:noFill/>
            <a:ln w="9525">
              <a:noFill/>
              <a:miter lim="800000"/>
              <a:headEnd/>
              <a:tailEnd/>
            </a:ln>
          </p:spPr>
          <p:txBody>
            <a:bodyPr wrap="none" lIns="0" tIns="0" rIns="0" bIns="0">
              <a:spAutoFit/>
            </a:bodyPr>
            <a:lstStyle/>
            <a:p>
              <a:pPr algn="ctr"/>
              <a:r>
                <a:rPr lang="en-US" sz="1400" b="1">
                  <a:solidFill>
                    <a:srgbClr val="000000"/>
                  </a:solidFill>
                  <a:latin typeface="Arial" pitchFamily="34" charset="0"/>
                </a:rPr>
                <a:t>0.8</a:t>
              </a:r>
              <a:endParaRPr lang="en-US" sz="6000" b="1">
                <a:latin typeface="Arial" pitchFamily="34" charset="0"/>
              </a:endParaRPr>
            </a:p>
          </p:txBody>
        </p:sp>
        <p:sp>
          <p:nvSpPr>
            <p:cNvPr id="512" name="Rectangle 519"/>
            <p:cNvSpPr>
              <a:spLocks noChangeArrowheads="1"/>
            </p:cNvSpPr>
            <p:nvPr/>
          </p:nvSpPr>
          <p:spPr bwMode="auto">
            <a:xfrm>
              <a:off x="564" y="2588"/>
              <a:ext cx="155" cy="134"/>
            </a:xfrm>
            <a:prstGeom prst="rect">
              <a:avLst/>
            </a:prstGeom>
            <a:noFill/>
            <a:ln w="9525">
              <a:noFill/>
              <a:miter lim="800000"/>
              <a:headEnd/>
              <a:tailEnd/>
            </a:ln>
          </p:spPr>
          <p:txBody>
            <a:bodyPr wrap="none" lIns="0" tIns="0" rIns="0" bIns="0">
              <a:spAutoFit/>
            </a:bodyPr>
            <a:lstStyle/>
            <a:p>
              <a:pPr algn="ctr"/>
              <a:r>
                <a:rPr lang="en-US" sz="1400" b="1">
                  <a:solidFill>
                    <a:srgbClr val="000000"/>
                  </a:solidFill>
                  <a:latin typeface="Arial" pitchFamily="34" charset="0"/>
                </a:rPr>
                <a:t>0.9</a:t>
              </a:r>
              <a:endParaRPr lang="en-US" sz="6000" b="1">
                <a:latin typeface="Arial" pitchFamily="34" charset="0"/>
              </a:endParaRPr>
            </a:p>
          </p:txBody>
        </p:sp>
        <p:sp>
          <p:nvSpPr>
            <p:cNvPr id="513" name="Rectangle 520"/>
            <p:cNvSpPr>
              <a:spLocks noChangeArrowheads="1"/>
            </p:cNvSpPr>
            <p:nvPr/>
          </p:nvSpPr>
          <p:spPr bwMode="auto">
            <a:xfrm>
              <a:off x="564" y="2691"/>
              <a:ext cx="167" cy="144"/>
            </a:xfrm>
            <a:prstGeom prst="rect">
              <a:avLst/>
            </a:prstGeom>
            <a:noFill/>
            <a:ln w="9525">
              <a:noFill/>
              <a:miter lim="800000"/>
              <a:headEnd/>
              <a:tailEnd/>
            </a:ln>
          </p:spPr>
          <p:txBody>
            <a:bodyPr wrap="none" lIns="0" tIns="0" rIns="0" bIns="0">
              <a:spAutoFit/>
            </a:bodyPr>
            <a:lstStyle/>
            <a:p>
              <a:pPr algn="ctr"/>
              <a:r>
                <a:rPr lang="en-US" sz="1500" b="1">
                  <a:solidFill>
                    <a:srgbClr val="000000"/>
                  </a:solidFill>
                  <a:latin typeface="Arial" pitchFamily="34" charset="0"/>
                </a:rPr>
                <a:t>1.0</a:t>
              </a:r>
              <a:endParaRPr lang="en-US" sz="6000" b="1">
                <a:latin typeface="Arial" pitchFamily="34" charset="0"/>
              </a:endParaRPr>
            </a:p>
          </p:txBody>
        </p:sp>
        <p:sp>
          <p:nvSpPr>
            <p:cNvPr id="514" name="Rectangle 521"/>
            <p:cNvSpPr>
              <a:spLocks noChangeArrowheads="1"/>
            </p:cNvSpPr>
            <p:nvPr/>
          </p:nvSpPr>
          <p:spPr bwMode="auto">
            <a:xfrm>
              <a:off x="564" y="2807"/>
              <a:ext cx="155" cy="134"/>
            </a:xfrm>
            <a:prstGeom prst="rect">
              <a:avLst/>
            </a:prstGeom>
            <a:noFill/>
            <a:ln w="9525">
              <a:noFill/>
              <a:miter lim="800000"/>
              <a:headEnd/>
              <a:tailEnd/>
            </a:ln>
          </p:spPr>
          <p:txBody>
            <a:bodyPr wrap="none" lIns="0" tIns="0" rIns="0" bIns="0">
              <a:spAutoFit/>
            </a:bodyPr>
            <a:lstStyle/>
            <a:p>
              <a:pPr algn="ctr"/>
              <a:r>
                <a:rPr lang="en-US" sz="1400" b="1">
                  <a:solidFill>
                    <a:srgbClr val="000000"/>
                  </a:solidFill>
                  <a:latin typeface="Arial" pitchFamily="34" charset="0"/>
                </a:rPr>
                <a:t>1.2</a:t>
              </a:r>
              <a:endParaRPr lang="en-US" sz="6000" b="1">
                <a:latin typeface="Arial" pitchFamily="34" charset="0"/>
              </a:endParaRPr>
            </a:p>
          </p:txBody>
        </p:sp>
        <p:sp>
          <p:nvSpPr>
            <p:cNvPr id="515" name="Line 522"/>
            <p:cNvSpPr>
              <a:spLocks noChangeShapeType="1"/>
            </p:cNvSpPr>
            <p:nvPr/>
          </p:nvSpPr>
          <p:spPr bwMode="auto">
            <a:xfrm>
              <a:off x="736" y="1490"/>
              <a:ext cx="42" cy="1"/>
            </a:xfrm>
            <a:prstGeom prst="line">
              <a:avLst/>
            </a:prstGeom>
            <a:noFill/>
            <a:ln w="0">
              <a:solidFill>
                <a:srgbClr val="000000"/>
              </a:solidFill>
              <a:round/>
              <a:headEnd/>
              <a:tailEnd/>
            </a:ln>
          </p:spPr>
          <p:txBody>
            <a:bodyPr/>
            <a:lstStyle/>
            <a:p>
              <a:endParaRPr lang="ar-IQ"/>
            </a:p>
          </p:txBody>
        </p:sp>
        <p:sp>
          <p:nvSpPr>
            <p:cNvPr id="516" name="Line 523"/>
            <p:cNvSpPr>
              <a:spLocks noChangeShapeType="1"/>
            </p:cNvSpPr>
            <p:nvPr/>
          </p:nvSpPr>
          <p:spPr bwMode="auto">
            <a:xfrm>
              <a:off x="736" y="1800"/>
              <a:ext cx="42" cy="1"/>
            </a:xfrm>
            <a:prstGeom prst="line">
              <a:avLst/>
            </a:prstGeom>
            <a:noFill/>
            <a:ln w="0">
              <a:solidFill>
                <a:srgbClr val="000000"/>
              </a:solidFill>
              <a:round/>
              <a:headEnd/>
              <a:tailEnd/>
            </a:ln>
          </p:spPr>
          <p:txBody>
            <a:bodyPr/>
            <a:lstStyle/>
            <a:p>
              <a:endParaRPr lang="ar-IQ"/>
            </a:p>
          </p:txBody>
        </p:sp>
        <p:sp>
          <p:nvSpPr>
            <p:cNvPr id="517" name="Line 524"/>
            <p:cNvSpPr>
              <a:spLocks noChangeShapeType="1"/>
            </p:cNvSpPr>
            <p:nvPr/>
          </p:nvSpPr>
          <p:spPr bwMode="auto">
            <a:xfrm>
              <a:off x="736" y="2028"/>
              <a:ext cx="42" cy="1"/>
            </a:xfrm>
            <a:prstGeom prst="line">
              <a:avLst/>
            </a:prstGeom>
            <a:noFill/>
            <a:ln w="0">
              <a:solidFill>
                <a:srgbClr val="000000"/>
              </a:solidFill>
              <a:round/>
              <a:headEnd/>
              <a:tailEnd/>
            </a:ln>
          </p:spPr>
          <p:txBody>
            <a:bodyPr/>
            <a:lstStyle/>
            <a:p>
              <a:endParaRPr lang="ar-IQ"/>
            </a:p>
          </p:txBody>
        </p:sp>
        <p:sp>
          <p:nvSpPr>
            <p:cNvPr id="518" name="Line 525"/>
            <p:cNvSpPr>
              <a:spLocks noChangeShapeType="1"/>
            </p:cNvSpPr>
            <p:nvPr/>
          </p:nvSpPr>
          <p:spPr bwMode="auto">
            <a:xfrm>
              <a:off x="736" y="2336"/>
              <a:ext cx="42" cy="1"/>
            </a:xfrm>
            <a:prstGeom prst="line">
              <a:avLst/>
            </a:prstGeom>
            <a:noFill/>
            <a:ln w="0">
              <a:solidFill>
                <a:srgbClr val="000000"/>
              </a:solidFill>
              <a:round/>
              <a:headEnd/>
              <a:tailEnd/>
            </a:ln>
          </p:spPr>
          <p:txBody>
            <a:bodyPr/>
            <a:lstStyle/>
            <a:p>
              <a:endParaRPr lang="ar-IQ"/>
            </a:p>
          </p:txBody>
        </p:sp>
        <p:sp>
          <p:nvSpPr>
            <p:cNvPr id="519" name="Line 526"/>
            <p:cNvSpPr>
              <a:spLocks noChangeShapeType="1"/>
            </p:cNvSpPr>
            <p:nvPr/>
          </p:nvSpPr>
          <p:spPr bwMode="auto">
            <a:xfrm>
              <a:off x="736" y="2474"/>
              <a:ext cx="42" cy="1"/>
            </a:xfrm>
            <a:prstGeom prst="line">
              <a:avLst/>
            </a:prstGeom>
            <a:noFill/>
            <a:ln w="0">
              <a:solidFill>
                <a:srgbClr val="000000"/>
              </a:solidFill>
              <a:round/>
              <a:headEnd/>
              <a:tailEnd/>
            </a:ln>
          </p:spPr>
          <p:txBody>
            <a:bodyPr/>
            <a:lstStyle/>
            <a:p>
              <a:endParaRPr lang="ar-IQ"/>
            </a:p>
          </p:txBody>
        </p:sp>
        <p:sp>
          <p:nvSpPr>
            <p:cNvPr id="520" name="Line 527"/>
            <p:cNvSpPr>
              <a:spLocks noChangeShapeType="1"/>
            </p:cNvSpPr>
            <p:nvPr/>
          </p:nvSpPr>
          <p:spPr bwMode="auto">
            <a:xfrm>
              <a:off x="736" y="2577"/>
              <a:ext cx="42" cy="1"/>
            </a:xfrm>
            <a:prstGeom prst="line">
              <a:avLst/>
            </a:prstGeom>
            <a:noFill/>
            <a:ln w="0">
              <a:solidFill>
                <a:srgbClr val="000000"/>
              </a:solidFill>
              <a:round/>
              <a:headEnd/>
              <a:tailEnd/>
            </a:ln>
          </p:spPr>
          <p:txBody>
            <a:bodyPr/>
            <a:lstStyle/>
            <a:p>
              <a:endParaRPr lang="ar-IQ"/>
            </a:p>
          </p:txBody>
        </p:sp>
        <p:sp>
          <p:nvSpPr>
            <p:cNvPr id="521" name="Line 528"/>
            <p:cNvSpPr>
              <a:spLocks noChangeShapeType="1"/>
            </p:cNvSpPr>
            <p:nvPr/>
          </p:nvSpPr>
          <p:spPr bwMode="auto">
            <a:xfrm>
              <a:off x="736" y="2661"/>
              <a:ext cx="42" cy="1"/>
            </a:xfrm>
            <a:prstGeom prst="line">
              <a:avLst/>
            </a:prstGeom>
            <a:noFill/>
            <a:ln w="0">
              <a:solidFill>
                <a:srgbClr val="000000"/>
              </a:solidFill>
              <a:round/>
              <a:headEnd/>
              <a:tailEnd/>
            </a:ln>
          </p:spPr>
          <p:txBody>
            <a:bodyPr/>
            <a:lstStyle/>
            <a:p>
              <a:endParaRPr lang="ar-IQ"/>
            </a:p>
          </p:txBody>
        </p:sp>
        <p:sp>
          <p:nvSpPr>
            <p:cNvPr id="522" name="Line 529"/>
            <p:cNvSpPr>
              <a:spLocks noChangeShapeType="1"/>
            </p:cNvSpPr>
            <p:nvPr/>
          </p:nvSpPr>
          <p:spPr bwMode="auto">
            <a:xfrm>
              <a:off x="736" y="2742"/>
              <a:ext cx="42" cy="1"/>
            </a:xfrm>
            <a:prstGeom prst="line">
              <a:avLst/>
            </a:prstGeom>
            <a:noFill/>
            <a:ln w="0">
              <a:solidFill>
                <a:srgbClr val="000000"/>
              </a:solidFill>
              <a:round/>
              <a:headEnd/>
              <a:tailEnd/>
            </a:ln>
          </p:spPr>
          <p:txBody>
            <a:bodyPr/>
            <a:lstStyle/>
            <a:p>
              <a:endParaRPr lang="ar-IQ"/>
            </a:p>
          </p:txBody>
        </p:sp>
        <p:sp>
          <p:nvSpPr>
            <p:cNvPr id="523" name="Line 530"/>
            <p:cNvSpPr>
              <a:spLocks noChangeShapeType="1"/>
            </p:cNvSpPr>
            <p:nvPr/>
          </p:nvSpPr>
          <p:spPr bwMode="auto">
            <a:xfrm>
              <a:off x="736" y="2976"/>
              <a:ext cx="42" cy="1"/>
            </a:xfrm>
            <a:prstGeom prst="line">
              <a:avLst/>
            </a:prstGeom>
            <a:noFill/>
            <a:ln w="0">
              <a:solidFill>
                <a:srgbClr val="000000"/>
              </a:solidFill>
              <a:round/>
              <a:headEnd/>
              <a:tailEnd/>
            </a:ln>
          </p:spPr>
          <p:txBody>
            <a:bodyPr/>
            <a:lstStyle/>
            <a:p>
              <a:endParaRPr lang="ar-IQ"/>
            </a:p>
          </p:txBody>
        </p:sp>
        <p:sp>
          <p:nvSpPr>
            <p:cNvPr id="524" name="Line 531"/>
            <p:cNvSpPr>
              <a:spLocks noChangeShapeType="1"/>
            </p:cNvSpPr>
            <p:nvPr/>
          </p:nvSpPr>
          <p:spPr bwMode="auto">
            <a:xfrm>
              <a:off x="736" y="3293"/>
              <a:ext cx="42" cy="1"/>
            </a:xfrm>
            <a:prstGeom prst="line">
              <a:avLst/>
            </a:prstGeom>
            <a:noFill/>
            <a:ln w="0">
              <a:solidFill>
                <a:srgbClr val="000000"/>
              </a:solidFill>
              <a:round/>
              <a:headEnd/>
              <a:tailEnd/>
            </a:ln>
          </p:spPr>
          <p:txBody>
            <a:bodyPr/>
            <a:lstStyle/>
            <a:p>
              <a:endParaRPr lang="ar-IQ"/>
            </a:p>
          </p:txBody>
        </p:sp>
        <p:sp>
          <p:nvSpPr>
            <p:cNvPr id="525" name="Line 532"/>
            <p:cNvSpPr>
              <a:spLocks noChangeShapeType="1"/>
            </p:cNvSpPr>
            <p:nvPr/>
          </p:nvSpPr>
          <p:spPr bwMode="auto">
            <a:xfrm>
              <a:off x="736" y="3603"/>
              <a:ext cx="42" cy="1"/>
            </a:xfrm>
            <a:prstGeom prst="line">
              <a:avLst/>
            </a:prstGeom>
            <a:noFill/>
            <a:ln w="0">
              <a:solidFill>
                <a:srgbClr val="000000"/>
              </a:solidFill>
              <a:round/>
              <a:headEnd/>
              <a:tailEnd/>
            </a:ln>
          </p:spPr>
          <p:txBody>
            <a:bodyPr/>
            <a:lstStyle/>
            <a:p>
              <a:endParaRPr lang="ar-IQ"/>
            </a:p>
          </p:txBody>
        </p:sp>
        <p:sp>
          <p:nvSpPr>
            <p:cNvPr id="526" name="Line 533"/>
            <p:cNvSpPr>
              <a:spLocks noChangeShapeType="1"/>
            </p:cNvSpPr>
            <p:nvPr/>
          </p:nvSpPr>
          <p:spPr bwMode="auto">
            <a:xfrm>
              <a:off x="736" y="3822"/>
              <a:ext cx="42" cy="1"/>
            </a:xfrm>
            <a:prstGeom prst="line">
              <a:avLst/>
            </a:prstGeom>
            <a:noFill/>
            <a:ln w="0">
              <a:solidFill>
                <a:srgbClr val="000000"/>
              </a:solidFill>
              <a:round/>
              <a:headEnd/>
              <a:tailEnd/>
            </a:ln>
          </p:spPr>
          <p:txBody>
            <a:bodyPr/>
            <a:lstStyle/>
            <a:p>
              <a:endParaRPr lang="ar-IQ"/>
            </a:p>
          </p:txBody>
        </p:sp>
        <p:sp>
          <p:nvSpPr>
            <p:cNvPr id="527" name="Freeform 534"/>
            <p:cNvSpPr>
              <a:spLocks/>
            </p:cNvSpPr>
            <p:nvPr/>
          </p:nvSpPr>
          <p:spPr bwMode="auto">
            <a:xfrm>
              <a:off x="1555" y="2751"/>
              <a:ext cx="210" cy="196"/>
            </a:xfrm>
            <a:custGeom>
              <a:avLst/>
              <a:gdLst/>
              <a:ahLst/>
              <a:cxnLst>
                <a:cxn ang="0">
                  <a:pos x="9" y="2"/>
                </a:cxn>
                <a:cxn ang="0">
                  <a:pos x="7" y="0"/>
                </a:cxn>
                <a:cxn ang="0">
                  <a:pos x="2" y="0"/>
                </a:cxn>
                <a:cxn ang="0">
                  <a:pos x="2" y="2"/>
                </a:cxn>
                <a:cxn ang="0">
                  <a:pos x="0" y="4"/>
                </a:cxn>
                <a:cxn ang="0">
                  <a:pos x="0" y="9"/>
                </a:cxn>
                <a:cxn ang="0">
                  <a:pos x="2" y="9"/>
                </a:cxn>
                <a:cxn ang="0">
                  <a:pos x="201" y="194"/>
                </a:cxn>
                <a:cxn ang="0">
                  <a:pos x="203" y="196"/>
                </a:cxn>
                <a:cxn ang="0">
                  <a:pos x="209" y="196"/>
                </a:cxn>
                <a:cxn ang="0">
                  <a:pos x="209" y="194"/>
                </a:cxn>
                <a:cxn ang="0">
                  <a:pos x="210" y="192"/>
                </a:cxn>
                <a:cxn ang="0">
                  <a:pos x="210" y="187"/>
                </a:cxn>
                <a:cxn ang="0">
                  <a:pos x="209" y="187"/>
                </a:cxn>
                <a:cxn ang="0">
                  <a:pos x="9" y="2"/>
                </a:cxn>
              </a:cxnLst>
              <a:rect l="0" t="0" r="r" b="b"/>
              <a:pathLst>
                <a:path w="210" h="196">
                  <a:moveTo>
                    <a:pt x="9" y="2"/>
                  </a:moveTo>
                  <a:lnTo>
                    <a:pt x="7" y="0"/>
                  </a:lnTo>
                  <a:lnTo>
                    <a:pt x="2" y="0"/>
                  </a:lnTo>
                  <a:lnTo>
                    <a:pt x="2" y="2"/>
                  </a:lnTo>
                  <a:lnTo>
                    <a:pt x="0" y="4"/>
                  </a:lnTo>
                  <a:lnTo>
                    <a:pt x="0" y="9"/>
                  </a:lnTo>
                  <a:lnTo>
                    <a:pt x="2" y="9"/>
                  </a:lnTo>
                  <a:lnTo>
                    <a:pt x="201" y="194"/>
                  </a:lnTo>
                  <a:lnTo>
                    <a:pt x="203" y="196"/>
                  </a:lnTo>
                  <a:lnTo>
                    <a:pt x="209" y="196"/>
                  </a:lnTo>
                  <a:lnTo>
                    <a:pt x="209" y="194"/>
                  </a:lnTo>
                  <a:lnTo>
                    <a:pt x="210" y="192"/>
                  </a:lnTo>
                  <a:lnTo>
                    <a:pt x="210" y="187"/>
                  </a:lnTo>
                  <a:lnTo>
                    <a:pt x="209" y="187"/>
                  </a:lnTo>
                  <a:lnTo>
                    <a:pt x="9" y="2"/>
                  </a:lnTo>
                  <a:close/>
                </a:path>
              </a:pathLst>
            </a:custGeom>
            <a:solidFill>
              <a:srgbClr val="FFFFFF"/>
            </a:solidFill>
            <a:ln w="9525">
              <a:noFill/>
              <a:round/>
              <a:headEnd/>
              <a:tailEnd/>
            </a:ln>
          </p:spPr>
          <p:txBody>
            <a:bodyPr/>
            <a:lstStyle/>
            <a:p>
              <a:endParaRPr lang="ar-IQ"/>
            </a:p>
          </p:txBody>
        </p:sp>
        <p:sp>
          <p:nvSpPr>
            <p:cNvPr id="528" name="Freeform 535"/>
            <p:cNvSpPr>
              <a:spLocks/>
            </p:cNvSpPr>
            <p:nvPr/>
          </p:nvSpPr>
          <p:spPr bwMode="auto">
            <a:xfrm>
              <a:off x="1706" y="2887"/>
              <a:ext cx="54" cy="54"/>
            </a:xfrm>
            <a:custGeom>
              <a:avLst/>
              <a:gdLst/>
              <a:ahLst/>
              <a:cxnLst>
                <a:cxn ang="0">
                  <a:pos x="34" y="0"/>
                </a:cxn>
                <a:cxn ang="0">
                  <a:pos x="54" y="54"/>
                </a:cxn>
                <a:cxn ang="0">
                  <a:pos x="0" y="38"/>
                </a:cxn>
                <a:cxn ang="0">
                  <a:pos x="34" y="0"/>
                </a:cxn>
              </a:cxnLst>
              <a:rect l="0" t="0" r="r" b="b"/>
              <a:pathLst>
                <a:path w="54" h="54">
                  <a:moveTo>
                    <a:pt x="34" y="0"/>
                  </a:moveTo>
                  <a:lnTo>
                    <a:pt x="54" y="54"/>
                  </a:lnTo>
                  <a:lnTo>
                    <a:pt x="0" y="38"/>
                  </a:lnTo>
                  <a:lnTo>
                    <a:pt x="34" y="0"/>
                  </a:lnTo>
                  <a:close/>
                </a:path>
              </a:pathLst>
            </a:custGeom>
            <a:solidFill>
              <a:srgbClr val="FFFFFF"/>
            </a:solidFill>
            <a:ln w="9525">
              <a:noFill/>
              <a:round/>
              <a:headEnd/>
              <a:tailEnd/>
            </a:ln>
          </p:spPr>
          <p:txBody>
            <a:bodyPr/>
            <a:lstStyle/>
            <a:p>
              <a:endParaRPr lang="ar-IQ"/>
            </a:p>
          </p:txBody>
        </p:sp>
        <p:sp>
          <p:nvSpPr>
            <p:cNvPr id="529" name="Freeform 536"/>
            <p:cNvSpPr>
              <a:spLocks/>
            </p:cNvSpPr>
            <p:nvPr/>
          </p:nvSpPr>
          <p:spPr bwMode="auto">
            <a:xfrm>
              <a:off x="1700" y="2882"/>
              <a:ext cx="65" cy="65"/>
            </a:xfrm>
            <a:custGeom>
              <a:avLst/>
              <a:gdLst/>
              <a:ahLst/>
              <a:cxnLst>
                <a:cxn ang="0">
                  <a:pos x="44" y="9"/>
                </a:cxn>
                <a:cxn ang="0">
                  <a:pos x="35" y="7"/>
                </a:cxn>
                <a:cxn ang="0">
                  <a:pos x="55" y="61"/>
                </a:cxn>
                <a:cxn ang="0">
                  <a:pos x="62" y="54"/>
                </a:cxn>
                <a:cxn ang="0">
                  <a:pos x="7" y="38"/>
                </a:cxn>
                <a:cxn ang="0">
                  <a:pos x="9" y="47"/>
                </a:cxn>
                <a:cxn ang="0">
                  <a:pos x="44" y="9"/>
                </a:cxn>
                <a:cxn ang="0">
                  <a:pos x="36" y="1"/>
                </a:cxn>
                <a:cxn ang="0">
                  <a:pos x="2" y="40"/>
                </a:cxn>
                <a:cxn ang="0">
                  <a:pos x="0" y="40"/>
                </a:cxn>
                <a:cxn ang="0">
                  <a:pos x="0" y="41"/>
                </a:cxn>
                <a:cxn ang="0">
                  <a:pos x="0" y="43"/>
                </a:cxn>
                <a:cxn ang="0">
                  <a:pos x="0" y="45"/>
                </a:cxn>
                <a:cxn ang="0">
                  <a:pos x="2" y="47"/>
                </a:cxn>
                <a:cxn ang="0">
                  <a:pos x="2" y="49"/>
                </a:cxn>
                <a:cxn ang="0">
                  <a:pos x="4" y="49"/>
                </a:cxn>
                <a:cxn ang="0">
                  <a:pos x="58" y="65"/>
                </a:cxn>
                <a:cxn ang="0">
                  <a:pos x="60" y="65"/>
                </a:cxn>
                <a:cxn ang="0">
                  <a:pos x="62" y="65"/>
                </a:cxn>
                <a:cxn ang="0">
                  <a:pos x="64" y="63"/>
                </a:cxn>
                <a:cxn ang="0">
                  <a:pos x="65" y="61"/>
                </a:cxn>
                <a:cxn ang="0">
                  <a:pos x="65" y="59"/>
                </a:cxn>
                <a:cxn ang="0">
                  <a:pos x="65" y="58"/>
                </a:cxn>
                <a:cxn ang="0">
                  <a:pos x="46" y="3"/>
                </a:cxn>
                <a:cxn ang="0">
                  <a:pos x="46" y="1"/>
                </a:cxn>
                <a:cxn ang="0">
                  <a:pos x="44" y="1"/>
                </a:cxn>
                <a:cxn ang="0">
                  <a:pos x="42" y="0"/>
                </a:cxn>
                <a:cxn ang="0">
                  <a:pos x="40" y="0"/>
                </a:cxn>
                <a:cxn ang="0">
                  <a:pos x="38" y="0"/>
                </a:cxn>
                <a:cxn ang="0">
                  <a:pos x="36" y="0"/>
                </a:cxn>
                <a:cxn ang="0">
                  <a:pos x="36" y="1"/>
                </a:cxn>
                <a:cxn ang="0">
                  <a:pos x="44" y="9"/>
                </a:cxn>
              </a:cxnLst>
              <a:rect l="0" t="0" r="r" b="b"/>
              <a:pathLst>
                <a:path w="65" h="65">
                  <a:moveTo>
                    <a:pt x="44" y="9"/>
                  </a:moveTo>
                  <a:lnTo>
                    <a:pt x="35" y="7"/>
                  </a:lnTo>
                  <a:lnTo>
                    <a:pt x="55" y="61"/>
                  </a:lnTo>
                  <a:lnTo>
                    <a:pt x="62" y="54"/>
                  </a:lnTo>
                  <a:lnTo>
                    <a:pt x="7" y="38"/>
                  </a:lnTo>
                  <a:lnTo>
                    <a:pt x="9" y="47"/>
                  </a:lnTo>
                  <a:lnTo>
                    <a:pt x="44" y="9"/>
                  </a:lnTo>
                  <a:lnTo>
                    <a:pt x="36" y="1"/>
                  </a:lnTo>
                  <a:lnTo>
                    <a:pt x="2" y="40"/>
                  </a:lnTo>
                  <a:lnTo>
                    <a:pt x="0" y="40"/>
                  </a:lnTo>
                  <a:lnTo>
                    <a:pt x="0" y="41"/>
                  </a:lnTo>
                  <a:lnTo>
                    <a:pt x="0" y="43"/>
                  </a:lnTo>
                  <a:lnTo>
                    <a:pt x="0" y="45"/>
                  </a:lnTo>
                  <a:lnTo>
                    <a:pt x="2" y="47"/>
                  </a:lnTo>
                  <a:lnTo>
                    <a:pt x="2" y="49"/>
                  </a:lnTo>
                  <a:lnTo>
                    <a:pt x="4" y="49"/>
                  </a:lnTo>
                  <a:lnTo>
                    <a:pt x="58" y="65"/>
                  </a:lnTo>
                  <a:lnTo>
                    <a:pt x="60" y="65"/>
                  </a:lnTo>
                  <a:lnTo>
                    <a:pt x="62" y="65"/>
                  </a:lnTo>
                  <a:lnTo>
                    <a:pt x="64" y="63"/>
                  </a:lnTo>
                  <a:lnTo>
                    <a:pt x="65" y="61"/>
                  </a:lnTo>
                  <a:lnTo>
                    <a:pt x="65" y="59"/>
                  </a:lnTo>
                  <a:lnTo>
                    <a:pt x="65" y="58"/>
                  </a:lnTo>
                  <a:lnTo>
                    <a:pt x="46" y="3"/>
                  </a:lnTo>
                  <a:lnTo>
                    <a:pt x="46" y="1"/>
                  </a:lnTo>
                  <a:lnTo>
                    <a:pt x="44" y="1"/>
                  </a:lnTo>
                  <a:lnTo>
                    <a:pt x="42" y="0"/>
                  </a:lnTo>
                  <a:lnTo>
                    <a:pt x="40" y="0"/>
                  </a:lnTo>
                  <a:lnTo>
                    <a:pt x="38" y="0"/>
                  </a:lnTo>
                  <a:lnTo>
                    <a:pt x="36" y="0"/>
                  </a:lnTo>
                  <a:lnTo>
                    <a:pt x="36" y="1"/>
                  </a:lnTo>
                  <a:lnTo>
                    <a:pt x="44" y="9"/>
                  </a:lnTo>
                  <a:close/>
                </a:path>
              </a:pathLst>
            </a:custGeom>
            <a:solidFill>
              <a:srgbClr val="FFFFFF"/>
            </a:solidFill>
            <a:ln w="9525">
              <a:noFill/>
              <a:round/>
              <a:headEnd/>
              <a:tailEnd/>
            </a:ln>
          </p:spPr>
          <p:txBody>
            <a:bodyPr/>
            <a:lstStyle/>
            <a:p>
              <a:endParaRPr lang="ar-IQ"/>
            </a:p>
          </p:txBody>
        </p:sp>
        <p:sp>
          <p:nvSpPr>
            <p:cNvPr id="530" name="Freeform 537"/>
            <p:cNvSpPr>
              <a:spLocks/>
            </p:cNvSpPr>
            <p:nvPr/>
          </p:nvSpPr>
          <p:spPr bwMode="auto">
            <a:xfrm>
              <a:off x="2153" y="3032"/>
              <a:ext cx="211" cy="245"/>
            </a:xfrm>
            <a:custGeom>
              <a:avLst/>
              <a:gdLst/>
              <a:ahLst/>
              <a:cxnLst>
                <a:cxn ang="0">
                  <a:pos x="9" y="2"/>
                </a:cxn>
                <a:cxn ang="0">
                  <a:pos x="8" y="0"/>
                </a:cxn>
                <a:cxn ang="0">
                  <a:pos x="4" y="0"/>
                </a:cxn>
                <a:cxn ang="0">
                  <a:pos x="0" y="4"/>
                </a:cxn>
                <a:cxn ang="0">
                  <a:pos x="0" y="7"/>
                </a:cxn>
                <a:cxn ang="0">
                  <a:pos x="2" y="9"/>
                </a:cxn>
                <a:cxn ang="0">
                  <a:pos x="202" y="243"/>
                </a:cxn>
                <a:cxn ang="0">
                  <a:pos x="203" y="245"/>
                </a:cxn>
                <a:cxn ang="0">
                  <a:pos x="207" y="245"/>
                </a:cxn>
                <a:cxn ang="0">
                  <a:pos x="211" y="241"/>
                </a:cxn>
                <a:cxn ang="0">
                  <a:pos x="211" y="238"/>
                </a:cxn>
                <a:cxn ang="0">
                  <a:pos x="209" y="236"/>
                </a:cxn>
                <a:cxn ang="0">
                  <a:pos x="9" y="2"/>
                </a:cxn>
              </a:cxnLst>
              <a:rect l="0" t="0" r="r" b="b"/>
              <a:pathLst>
                <a:path w="211" h="245">
                  <a:moveTo>
                    <a:pt x="9" y="2"/>
                  </a:moveTo>
                  <a:lnTo>
                    <a:pt x="8" y="0"/>
                  </a:lnTo>
                  <a:lnTo>
                    <a:pt x="4" y="0"/>
                  </a:lnTo>
                  <a:lnTo>
                    <a:pt x="0" y="4"/>
                  </a:lnTo>
                  <a:lnTo>
                    <a:pt x="0" y="7"/>
                  </a:lnTo>
                  <a:lnTo>
                    <a:pt x="2" y="9"/>
                  </a:lnTo>
                  <a:lnTo>
                    <a:pt x="202" y="243"/>
                  </a:lnTo>
                  <a:lnTo>
                    <a:pt x="203" y="245"/>
                  </a:lnTo>
                  <a:lnTo>
                    <a:pt x="207" y="245"/>
                  </a:lnTo>
                  <a:lnTo>
                    <a:pt x="211" y="241"/>
                  </a:lnTo>
                  <a:lnTo>
                    <a:pt x="211" y="238"/>
                  </a:lnTo>
                  <a:lnTo>
                    <a:pt x="209" y="236"/>
                  </a:lnTo>
                  <a:lnTo>
                    <a:pt x="9" y="2"/>
                  </a:lnTo>
                  <a:close/>
                </a:path>
              </a:pathLst>
            </a:custGeom>
            <a:solidFill>
              <a:srgbClr val="FFFFFF"/>
            </a:solidFill>
            <a:ln w="9525">
              <a:noFill/>
              <a:round/>
              <a:headEnd/>
              <a:tailEnd/>
            </a:ln>
          </p:spPr>
          <p:txBody>
            <a:bodyPr/>
            <a:lstStyle/>
            <a:p>
              <a:endParaRPr lang="ar-IQ"/>
            </a:p>
          </p:txBody>
        </p:sp>
        <p:sp>
          <p:nvSpPr>
            <p:cNvPr id="531" name="Freeform 538"/>
            <p:cNvSpPr>
              <a:spLocks/>
            </p:cNvSpPr>
            <p:nvPr/>
          </p:nvSpPr>
          <p:spPr bwMode="auto">
            <a:xfrm>
              <a:off x="2306" y="3217"/>
              <a:ext cx="52" cy="54"/>
            </a:xfrm>
            <a:custGeom>
              <a:avLst/>
              <a:gdLst/>
              <a:ahLst/>
              <a:cxnLst>
                <a:cxn ang="0">
                  <a:pos x="40" y="0"/>
                </a:cxn>
                <a:cxn ang="0">
                  <a:pos x="52" y="54"/>
                </a:cxn>
                <a:cxn ang="0">
                  <a:pos x="0" y="33"/>
                </a:cxn>
                <a:cxn ang="0">
                  <a:pos x="40" y="0"/>
                </a:cxn>
              </a:cxnLst>
              <a:rect l="0" t="0" r="r" b="b"/>
              <a:pathLst>
                <a:path w="52" h="54">
                  <a:moveTo>
                    <a:pt x="40" y="0"/>
                  </a:moveTo>
                  <a:lnTo>
                    <a:pt x="52" y="54"/>
                  </a:lnTo>
                  <a:lnTo>
                    <a:pt x="0" y="33"/>
                  </a:lnTo>
                  <a:lnTo>
                    <a:pt x="40" y="0"/>
                  </a:lnTo>
                  <a:close/>
                </a:path>
              </a:pathLst>
            </a:custGeom>
            <a:solidFill>
              <a:srgbClr val="FFFFFF"/>
            </a:solidFill>
            <a:ln w="9525">
              <a:noFill/>
              <a:round/>
              <a:headEnd/>
              <a:tailEnd/>
            </a:ln>
          </p:spPr>
          <p:txBody>
            <a:bodyPr/>
            <a:lstStyle/>
            <a:p>
              <a:endParaRPr lang="ar-IQ"/>
            </a:p>
          </p:txBody>
        </p:sp>
        <p:sp>
          <p:nvSpPr>
            <p:cNvPr id="532" name="Freeform 539"/>
            <p:cNvSpPr>
              <a:spLocks/>
            </p:cNvSpPr>
            <p:nvPr/>
          </p:nvSpPr>
          <p:spPr bwMode="auto">
            <a:xfrm>
              <a:off x="2300" y="3212"/>
              <a:ext cx="64" cy="65"/>
            </a:xfrm>
            <a:custGeom>
              <a:avLst/>
              <a:gdLst/>
              <a:ahLst/>
              <a:cxnLst>
                <a:cxn ang="0">
                  <a:pos x="49" y="9"/>
                </a:cxn>
                <a:cxn ang="0">
                  <a:pos x="40" y="7"/>
                </a:cxn>
                <a:cxn ang="0">
                  <a:pos x="53" y="61"/>
                </a:cxn>
                <a:cxn ang="0">
                  <a:pos x="60" y="54"/>
                </a:cxn>
                <a:cxn ang="0">
                  <a:pos x="7" y="32"/>
                </a:cxn>
                <a:cxn ang="0">
                  <a:pos x="9" y="41"/>
                </a:cxn>
                <a:cxn ang="0">
                  <a:pos x="49" y="9"/>
                </a:cxn>
                <a:cxn ang="0">
                  <a:pos x="42" y="1"/>
                </a:cxn>
                <a:cxn ang="0">
                  <a:pos x="2" y="34"/>
                </a:cxn>
                <a:cxn ang="0">
                  <a:pos x="0" y="36"/>
                </a:cxn>
                <a:cxn ang="0">
                  <a:pos x="0" y="38"/>
                </a:cxn>
                <a:cxn ang="0">
                  <a:pos x="0" y="39"/>
                </a:cxn>
                <a:cxn ang="0">
                  <a:pos x="2" y="41"/>
                </a:cxn>
                <a:cxn ang="0">
                  <a:pos x="4" y="43"/>
                </a:cxn>
                <a:cxn ang="0">
                  <a:pos x="56" y="65"/>
                </a:cxn>
                <a:cxn ang="0">
                  <a:pos x="58" y="65"/>
                </a:cxn>
                <a:cxn ang="0">
                  <a:pos x="60" y="65"/>
                </a:cxn>
                <a:cxn ang="0">
                  <a:pos x="62" y="63"/>
                </a:cxn>
                <a:cxn ang="0">
                  <a:pos x="64" y="63"/>
                </a:cxn>
                <a:cxn ang="0">
                  <a:pos x="64" y="61"/>
                </a:cxn>
                <a:cxn ang="0">
                  <a:pos x="64" y="59"/>
                </a:cxn>
                <a:cxn ang="0">
                  <a:pos x="64" y="58"/>
                </a:cxn>
                <a:cxn ang="0">
                  <a:pos x="51" y="3"/>
                </a:cxn>
                <a:cxn ang="0">
                  <a:pos x="49" y="1"/>
                </a:cxn>
                <a:cxn ang="0">
                  <a:pos x="47" y="0"/>
                </a:cxn>
                <a:cxn ang="0">
                  <a:pos x="46" y="0"/>
                </a:cxn>
                <a:cxn ang="0">
                  <a:pos x="44" y="0"/>
                </a:cxn>
                <a:cxn ang="0">
                  <a:pos x="42" y="1"/>
                </a:cxn>
                <a:cxn ang="0">
                  <a:pos x="49" y="9"/>
                </a:cxn>
              </a:cxnLst>
              <a:rect l="0" t="0" r="r" b="b"/>
              <a:pathLst>
                <a:path w="64" h="65">
                  <a:moveTo>
                    <a:pt x="49" y="9"/>
                  </a:moveTo>
                  <a:lnTo>
                    <a:pt x="40" y="7"/>
                  </a:lnTo>
                  <a:lnTo>
                    <a:pt x="53" y="61"/>
                  </a:lnTo>
                  <a:lnTo>
                    <a:pt x="60" y="54"/>
                  </a:lnTo>
                  <a:lnTo>
                    <a:pt x="7" y="32"/>
                  </a:lnTo>
                  <a:lnTo>
                    <a:pt x="9" y="41"/>
                  </a:lnTo>
                  <a:lnTo>
                    <a:pt x="49" y="9"/>
                  </a:lnTo>
                  <a:lnTo>
                    <a:pt x="42" y="1"/>
                  </a:lnTo>
                  <a:lnTo>
                    <a:pt x="2" y="34"/>
                  </a:lnTo>
                  <a:lnTo>
                    <a:pt x="0" y="36"/>
                  </a:lnTo>
                  <a:lnTo>
                    <a:pt x="0" y="38"/>
                  </a:lnTo>
                  <a:lnTo>
                    <a:pt x="0" y="39"/>
                  </a:lnTo>
                  <a:lnTo>
                    <a:pt x="2" y="41"/>
                  </a:lnTo>
                  <a:lnTo>
                    <a:pt x="4" y="43"/>
                  </a:lnTo>
                  <a:lnTo>
                    <a:pt x="56" y="65"/>
                  </a:lnTo>
                  <a:lnTo>
                    <a:pt x="58" y="65"/>
                  </a:lnTo>
                  <a:lnTo>
                    <a:pt x="60" y="65"/>
                  </a:lnTo>
                  <a:lnTo>
                    <a:pt x="62" y="63"/>
                  </a:lnTo>
                  <a:lnTo>
                    <a:pt x="64" y="63"/>
                  </a:lnTo>
                  <a:lnTo>
                    <a:pt x="64" y="61"/>
                  </a:lnTo>
                  <a:lnTo>
                    <a:pt x="64" y="59"/>
                  </a:lnTo>
                  <a:lnTo>
                    <a:pt x="64" y="58"/>
                  </a:lnTo>
                  <a:lnTo>
                    <a:pt x="51" y="3"/>
                  </a:lnTo>
                  <a:lnTo>
                    <a:pt x="49" y="1"/>
                  </a:lnTo>
                  <a:lnTo>
                    <a:pt x="47" y="0"/>
                  </a:lnTo>
                  <a:lnTo>
                    <a:pt x="46" y="0"/>
                  </a:lnTo>
                  <a:lnTo>
                    <a:pt x="44" y="0"/>
                  </a:lnTo>
                  <a:lnTo>
                    <a:pt x="42" y="1"/>
                  </a:lnTo>
                  <a:lnTo>
                    <a:pt x="49" y="9"/>
                  </a:lnTo>
                  <a:close/>
                </a:path>
              </a:pathLst>
            </a:custGeom>
            <a:solidFill>
              <a:srgbClr val="FFFFFF"/>
            </a:solidFill>
            <a:ln w="9525">
              <a:noFill/>
              <a:round/>
              <a:headEnd/>
              <a:tailEnd/>
            </a:ln>
          </p:spPr>
          <p:txBody>
            <a:bodyPr/>
            <a:lstStyle/>
            <a:p>
              <a:endParaRPr lang="ar-IQ"/>
            </a:p>
          </p:txBody>
        </p:sp>
        <p:sp>
          <p:nvSpPr>
            <p:cNvPr id="533" name="Freeform 540"/>
            <p:cNvSpPr>
              <a:spLocks/>
            </p:cNvSpPr>
            <p:nvPr/>
          </p:nvSpPr>
          <p:spPr bwMode="auto">
            <a:xfrm>
              <a:off x="1111" y="2287"/>
              <a:ext cx="401" cy="680"/>
            </a:xfrm>
            <a:custGeom>
              <a:avLst/>
              <a:gdLst/>
              <a:ahLst/>
              <a:cxnLst>
                <a:cxn ang="0">
                  <a:pos x="201" y="0"/>
                </a:cxn>
                <a:cxn ang="0">
                  <a:pos x="189" y="42"/>
                </a:cxn>
                <a:cxn ang="0">
                  <a:pos x="174" y="84"/>
                </a:cxn>
                <a:cxn ang="0">
                  <a:pos x="156" y="125"/>
                </a:cxn>
                <a:cxn ang="0">
                  <a:pos x="143" y="147"/>
                </a:cxn>
                <a:cxn ang="0">
                  <a:pos x="129" y="172"/>
                </a:cxn>
                <a:cxn ang="0">
                  <a:pos x="112" y="201"/>
                </a:cxn>
                <a:cxn ang="0">
                  <a:pos x="94" y="232"/>
                </a:cxn>
                <a:cxn ang="0">
                  <a:pos x="58" y="294"/>
                </a:cxn>
                <a:cxn ang="0">
                  <a:pos x="44" y="323"/>
                </a:cxn>
                <a:cxn ang="0">
                  <a:pos x="31" y="346"/>
                </a:cxn>
                <a:cxn ang="0">
                  <a:pos x="20" y="368"/>
                </a:cxn>
                <a:cxn ang="0">
                  <a:pos x="13" y="386"/>
                </a:cxn>
                <a:cxn ang="0">
                  <a:pos x="7" y="401"/>
                </a:cxn>
                <a:cxn ang="0">
                  <a:pos x="4" y="412"/>
                </a:cxn>
                <a:cxn ang="0">
                  <a:pos x="0" y="430"/>
                </a:cxn>
                <a:cxn ang="0">
                  <a:pos x="0" y="446"/>
                </a:cxn>
                <a:cxn ang="0">
                  <a:pos x="4" y="464"/>
                </a:cxn>
                <a:cxn ang="0">
                  <a:pos x="15" y="490"/>
                </a:cxn>
                <a:cxn ang="0">
                  <a:pos x="24" y="504"/>
                </a:cxn>
                <a:cxn ang="0">
                  <a:pos x="34" y="520"/>
                </a:cxn>
                <a:cxn ang="0">
                  <a:pos x="51" y="540"/>
                </a:cxn>
                <a:cxn ang="0">
                  <a:pos x="71" y="562"/>
                </a:cxn>
                <a:cxn ang="0">
                  <a:pos x="111" y="606"/>
                </a:cxn>
                <a:cxn ang="0">
                  <a:pos x="131" y="625"/>
                </a:cxn>
                <a:cxn ang="0">
                  <a:pos x="149" y="644"/>
                </a:cxn>
                <a:cxn ang="0">
                  <a:pos x="165" y="658"/>
                </a:cxn>
                <a:cxn ang="0">
                  <a:pos x="178" y="669"/>
                </a:cxn>
                <a:cxn ang="0">
                  <a:pos x="189" y="676"/>
                </a:cxn>
                <a:cxn ang="0">
                  <a:pos x="196" y="680"/>
                </a:cxn>
                <a:cxn ang="0">
                  <a:pos x="203" y="678"/>
                </a:cxn>
                <a:cxn ang="0">
                  <a:pos x="210" y="674"/>
                </a:cxn>
                <a:cxn ang="0">
                  <a:pos x="219" y="669"/>
                </a:cxn>
                <a:cxn ang="0">
                  <a:pos x="232" y="660"/>
                </a:cxn>
                <a:cxn ang="0">
                  <a:pos x="245" y="645"/>
                </a:cxn>
                <a:cxn ang="0">
                  <a:pos x="263" y="629"/>
                </a:cxn>
                <a:cxn ang="0">
                  <a:pos x="346" y="540"/>
                </a:cxn>
                <a:cxn ang="0">
                  <a:pos x="363" y="520"/>
                </a:cxn>
                <a:cxn ang="0">
                  <a:pos x="373" y="504"/>
                </a:cxn>
                <a:cxn ang="0">
                  <a:pos x="383" y="490"/>
                </a:cxn>
                <a:cxn ang="0">
                  <a:pos x="390" y="477"/>
                </a:cxn>
                <a:cxn ang="0">
                  <a:pos x="399" y="457"/>
                </a:cxn>
                <a:cxn ang="0">
                  <a:pos x="401" y="437"/>
                </a:cxn>
                <a:cxn ang="0">
                  <a:pos x="399" y="415"/>
                </a:cxn>
                <a:cxn ang="0">
                  <a:pos x="392" y="386"/>
                </a:cxn>
                <a:cxn ang="0">
                  <a:pos x="386" y="370"/>
                </a:cxn>
                <a:cxn ang="0">
                  <a:pos x="379" y="352"/>
                </a:cxn>
                <a:cxn ang="0">
                  <a:pos x="359" y="312"/>
                </a:cxn>
                <a:cxn ang="0">
                  <a:pos x="332" y="267"/>
                </a:cxn>
                <a:cxn ang="0">
                  <a:pos x="303" y="219"/>
                </a:cxn>
                <a:cxn ang="0">
                  <a:pos x="290" y="200"/>
                </a:cxn>
                <a:cxn ang="0">
                  <a:pos x="277" y="181"/>
                </a:cxn>
                <a:cxn ang="0">
                  <a:pos x="267" y="165"/>
                </a:cxn>
                <a:cxn ang="0">
                  <a:pos x="257" y="151"/>
                </a:cxn>
                <a:cxn ang="0">
                  <a:pos x="243" y="125"/>
                </a:cxn>
                <a:cxn ang="0">
                  <a:pos x="234" y="102"/>
                </a:cxn>
                <a:cxn ang="0">
                  <a:pos x="218" y="55"/>
                </a:cxn>
                <a:cxn ang="0">
                  <a:pos x="210" y="27"/>
                </a:cxn>
                <a:cxn ang="0">
                  <a:pos x="201" y="0"/>
                </a:cxn>
              </a:cxnLst>
              <a:rect l="0" t="0" r="r" b="b"/>
              <a:pathLst>
                <a:path w="401" h="680">
                  <a:moveTo>
                    <a:pt x="201" y="0"/>
                  </a:moveTo>
                  <a:lnTo>
                    <a:pt x="189" y="42"/>
                  </a:lnTo>
                  <a:lnTo>
                    <a:pt x="174" y="84"/>
                  </a:lnTo>
                  <a:lnTo>
                    <a:pt x="156" y="125"/>
                  </a:lnTo>
                  <a:lnTo>
                    <a:pt x="143" y="147"/>
                  </a:lnTo>
                  <a:lnTo>
                    <a:pt x="129" y="172"/>
                  </a:lnTo>
                  <a:lnTo>
                    <a:pt x="112" y="201"/>
                  </a:lnTo>
                  <a:lnTo>
                    <a:pt x="94" y="232"/>
                  </a:lnTo>
                  <a:lnTo>
                    <a:pt x="58" y="294"/>
                  </a:lnTo>
                  <a:lnTo>
                    <a:pt x="44" y="323"/>
                  </a:lnTo>
                  <a:lnTo>
                    <a:pt x="31" y="346"/>
                  </a:lnTo>
                  <a:lnTo>
                    <a:pt x="20" y="368"/>
                  </a:lnTo>
                  <a:lnTo>
                    <a:pt x="13" y="386"/>
                  </a:lnTo>
                  <a:lnTo>
                    <a:pt x="7" y="401"/>
                  </a:lnTo>
                  <a:lnTo>
                    <a:pt x="4" y="412"/>
                  </a:lnTo>
                  <a:lnTo>
                    <a:pt x="0" y="430"/>
                  </a:lnTo>
                  <a:lnTo>
                    <a:pt x="0" y="446"/>
                  </a:lnTo>
                  <a:lnTo>
                    <a:pt x="4" y="464"/>
                  </a:lnTo>
                  <a:lnTo>
                    <a:pt x="15" y="490"/>
                  </a:lnTo>
                  <a:lnTo>
                    <a:pt x="24" y="504"/>
                  </a:lnTo>
                  <a:lnTo>
                    <a:pt x="34" y="520"/>
                  </a:lnTo>
                  <a:lnTo>
                    <a:pt x="51" y="540"/>
                  </a:lnTo>
                  <a:lnTo>
                    <a:pt x="71" y="562"/>
                  </a:lnTo>
                  <a:lnTo>
                    <a:pt x="111" y="606"/>
                  </a:lnTo>
                  <a:lnTo>
                    <a:pt x="131" y="625"/>
                  </a:lnTo>
                  <a:lnTo>
                    <a:pt x="149" y="644"/>
                  </a:lnTo>
                  <a:lnTo>
                    <a:pt x="165" y="658"/>
                  </a:lnTo>
                  <a:lnTo>
                    <a:pt x="178" y="669"/>
                  </a:lnTo>
                  <a:lnTo>
                    <a:pt x="189" y="676"/>
                  </a:lnTo>
                  <a:lnTo>
                    <a:pt x="196" y="680"/>
                  </a:lnTo>
                  <a:lnTo>
                    <a:pt x="203" y="678"/>
                  </a:lnTo>
                  <a:lnTo>
                    <a:pt x="210" y="674"/>
                  </a:lnTo>
                  <a:lnTo>
                    <a:pt x="219" y="669"/>
                  </a:lnTo>
                  <a:lnTo>
                    <a:pt x="232" y="660"/>
                  </a:lnTo>
                  <a:lnTo>
                    <a:pt x="245" y="645"/>
                  </a:lnTo>
                  <a:lnTo>
                    <a:pt x="263" y="629"/>
                  </a:lnTo>
                  <a:lnTo>
                    <a:pt x="346" y="540"/>
                  </a:lnTo>
                  <a:lnTo>
                    <a:pt x="363" y="520"/>
                  </a:lnTo>
                  <a:lnTo>
                    <a:pt x="373" y="504"/>
                  </a:lnTo>
                  <a:lnTo>
                    <a:pt x="383" y="490"/>
                  </a:lnTo>
                  <a:lnTo>
                    <a:pt x="390" y="477"/>
                  </a:lnTo>
                  <a:lnTo>
                    <a:pt x="399" y="457"/>
                  </a:lnTo>
                  <a:lnTo>
                    <a:pt x="401" y="437"/>
                  </a:lnTo>
                  <a:lnTo>
                    <a:pt x="399" y="415"/>
                  </a:lnTo>
                  <a:lnTo>
                    <a:pt x="392" y="386"/>
                  </a:lnTo>
                  <a:lnTo>
                    <a:pt x="386" y="370"/>
                  </a:lnTo>
                  <a:lnTo>
                    <a:pt x="379" y="352"/>
                  </a:lnTo>
                  <a:lnTo>
                    <a:pt x="359" y="312"/>
                  </a:lnTo>
                  <a:lnTo>
                    <a:pt x="332" y="267"/>
                  </a:lnTo>
                  <a:lnTo>
                    <a:pt x="303" y="219"/>
                  </a:lnTo>
                  <a:lnTo>
                    <a:pt x="290" y="200"/>
                  </a:lnTo>
                  <a:lnTo>
                    <a:pt x="277" y="181"/>
                  </a:lnTo>
                  <a:lnTo>
                    <a:pt x="267" y="165"/>
                  </a:lnTo>
                  <a:lnTo>
                    <a:pt x="257" y="151"/>
                  </a:lnTo>
                  <a:lnTo>
                    <a:pt x="243" y="125"/>
                  </a:lnTo>
                  <a:lnTo>
                    <a:pt x="234" y="102"/>
                  </a:lnTo>
                  <a:lnTo>
                    <a:pt x="218" y="55"/>
                  </a:lnTo>
                  <a:lnTo>
                    <a:pt x="210" y="27"/>
                  </a:lnTo>
                  <a:lnTo>
                    <a:pt x="201" y="0"/>
                  </a:lnTo>
                  <a:close/>
                </a:path>
              </a:pathLst>
            </a:custGeom>
            <a:solidFill>
              <a:srgbClr val="80FFC0"/>
            </a:solidFill>
            <a:ln w="9525">
              <a:noFill/>
              <a:round/>
              <a:headEnd/>
              <a:tailEnd/>
            </a:ln>
          </p:spPr>
          <p:txBody>
            <a:bodyPr/>
            <a:lstStyle/>
            <a:p>
              <a:endParaRPr lang="ar-IQ"/>
            </a:p>
          </p:txBody>
        </p:sp>
        <p:sp>
          <p:nvSpPr>
            <p:cNvPr id="534" name="Freeform 541"/>
            <p:cNvSpPr>
              <a:spLocks/>
            </p:cNvSpPr>
            <p:nvPr/>
          </p:nvSpPr>
          <p:spPr bwMode="auto">
            <a:xfrm>
              <a:off x="1107" y="2285"/>
              <a:ext cx="406" cy="684"/>
            </a:xfrm>
            <a:custGeom>
              <a:avLst/>
              <a:gdLst/>
              <a:ahLst/>
              <a:cxnLst>
                <a:cxn ang="0">
                  <a:pos x="193" y="22"/>
                </a:cxn>
                <a:cxn ang="0">
                  <a:pos x="184" y="57"/>
                </a:cxn>
                <a:cxn ang="0">
                  <a:pos x="174" y="80"/>
                </a:cxn>
                <a:cxn ang="0">
                  <a:pos x="162" y="107"/>
                </a:cxn>
                <a:cxn ang="0">
                  <a:pos x="147" y="138"/>
                </a:cxn>
                <a:cxn ang="0">
                  <a:pos x="115" y="196"/>
                </a:cxn>
                <a:cxn ang="0">
                  <a:pos x="82" y="252"/>
                </a:cxn>
                <a:cxn ang="0">
                  <a:pos x="55" y="298"/>
                </a:cxn>
                <a:cxn ang="0">
                  <a:pos x="26" y="354"/>
                </a:cxn>
                <a:cxn ang="0">
                  <a:pos x="13" y="388"/>
                </a:cxn>
                <a:cxn ang="0">
                  <a:pos x="6" y="405"/>
                </a:cxn>
                <a:cxn ang="0">
                  <a:pos x="2" y="466"/>
                </a:cxn>
                <a:cxn ang="0">
                  <a:pos x="8" y="481"/>
                </a:cxn>
                <a:cxn ang="0">
                  <a:pos x="20" y="502"/>
                </a:cxn>
                <a:cxn ang="0">
                  <a:pos x="46" y="539"/>
                </a:cxn>
                <a:cxn ang="0">
                  <a:pos x="89" y="584"/>
                </a:cxn>
                <a:cxn ang="0">
                  <a:pos x="131" y="631"/>
                </a:cxn>
                <a:cxn ang="0">
                  <a:pos x="180" y="673"/>
                </a:cxn>
                <a:cxn ang="0">
                  <a:pos x="194" y="684"/>
                </a:cxn>
                <a:cxn ang="0">
                  <a:pos x="218" y="678"/>
                </a:cxn>
                <a:cxn ang="0">
                  <a:pos x="238" y="662"/>
                </a:cxn>
                <a:cxn ang="0">
                  <a:pos x="296" y="606"/>
                </a:cxn>
                <a:cxn ang="0">
                  <a:pos x="329" y="568"/>
                </a:cxn>
                <a:cxn ang="0">
                  <a:pos x="356" y="540"/>
                </a:cxn>
                <a:cxn ang="0">
                  <a:pos x="383" y="506"/>
                </a:cxn>
                <a:cxn ang="0">
                  <a:pos x="392" y="488"/>
                </a:cxn>
                <a:cxn ang="0">
                  <a:pos x="399" y="470"/>
                </a:cxn>
                <a:cxn ang="0">
                  <a:pos x="399" y="455"/>
                </a:cxn>
                <a:cxn ang="0">
                  <a:pos x="390" y="477"/>
                </a:cxn>
                <a:cxn ang="0">
                  <a:pos x="383" y="490"/>
                </a:cxn>
                <a:cxn ang="0">
                  <a:pos x="367" y="513"/>
                </a:cxn>
                <a:cxn ang="0">
                  <a:pos x="345" y="540"/>
                </a:cxn>
                <a:cxn ang="0">
                  <a:pos x="319" y="569"/>
                </a:cxn>
                <a:cxn ang="0">
                  <a:pos x="263" y="629"/>
                </a:cxn>
                <a:cxn ang="0">
                  <a:pos x="227" y="662"/>
                </a:cxn>
                <a:cxn ang="0">
                  <a:pos x="211" y="676"/>
                </a:cxn>
                <a:cxn ang="0">
                  <a:pos x="194" y="675"/>
                </a:cxn>
                <a:cxn ang="0">
                  <a:pos x="178" y="664"/>
                </a:cxn>
                <a:cxn ang="0">
                  <a:pos x="138" y="626"/>
                </a:cxn>
                <a:cxn ang="0">
                  <a:pos x="93" y="580"/>
                </a:cxn>
                <a:cxn ang="0">
                  <a:pos x="53" y="535"/>
                </a:cxn>
                <a:cxn ang="0">
                  <a:pos x="31" y="504"/>
                </a:cxn>
                <a:cxn ang="0">
                  <a:pos x="19" y="484"/>
                </a:cxn>
                <a:cxn ang="0">
                  <a:pos x="11" y="466"/>
                </a:cxn>
                <a:cxn ang="0">
                  <a:pos x="9" y="415"/>
                </a:cxn>
                <a:cxn ang="0">
                  <a:pos x="19" y="392"/>
                </a:cxn>
                <a:cxn ang="0">
                  <a:pos x="29" y="366"/>
                </a:cxn>
                <a:cxn ang="0">
                  <a:pos x="46" y="332"/>
                </a:cxn>
                <a:cxn ang="0">
                  <a:pos x="75" y="278"/>
                </a:cxn>
                <a:cxn ang="0">
                  <a:pos x="109" y="220"/>
                </a:cxn>
                <a:cxn ang="0">
                  <a:pos x="145" y="160"/>
                </a:cxn>
                <a:cxn ang="0">
                  <a:pos x="160" y="129"/>
                </a:cxn>
                <a:cxn ang="0">
                  <a:pos x="173" y="104"/>
                </a:cxn>
                <a:cxn ang="0">
                  <a:pos x="184" y="78"/>
                </a:cxn>
                <a:cxn ang="0">
                  <a:pos x="193" y="53"/>
                </a:cxn>
                <a:cxn ang="0">
                  <a:pos x="200" y="26"/>
                </a:cxn>
                <a:cxn ang="0">
                  <a:pos x="203" y="0"/>
                </a:cxn>
              </a:cxnLst>
              <a:rect l="0" t="0" r="r" b="b"/>
              <a:pathLst>
                <a:path w="406" h="684">
                  <a:moveTo>
                    <a:pt x="203" y="0"/>
                  </a:moveTo>
                  <a:lnTo>
                    <a:pt x="200" y="2"/>
                  </a:lnTo>
                  <a:lnTo>
                    <a:pt x="200" y="6"/>
                  </a:lnTo>
                  <a:lnTo>
                    <a:pt x="198" y="9"/>
                  </a:lnTo>
                  <a:lnTo>
                    <a:pt x="198" y="11"/>
                  </a:lnTo>
                  <a:lnTo>
                    <a:pt x="196" y="15"/>
                  </a:lnTo>
                  <a:lnTo>
                    <a:pt x="194" y="17"/>
                  </a:lnTo>
                  <a:lnTo>
                    <a:pt x="194" y="20"/>
                  </a:lnTo>
                  <a:lnTo>
                    <a:pt x="193" y="22"/>
                  </a:lnTo>
                  <a:lnTo>
                    <a:pt x="193" y="29"/>
                  </a:lnTo>
                  <a:lnTo>
                    <a:pt x="191" y="33"/>
                  </a:lnTo>
                  <a:lnTo>
                    <a:pt x="191" y="35"/>
                  </a:lnTo>
                  <a:lnTo>
                    <a:pt x="189" y="38"/>
                  </a:lnTo>
                  <a:lnTo>
                    <a:pt x="189" y="40"/>
                  </a:lnTo>
                  <a:lnTo>
                    <a:pt x="187" y="44"/>
                  </a:lnTo>
                  <a:lnTo>
                    <a:pt x="185" y="46"/>
                  </a:lnTo>
                  <a:lnTo>
                    <a:pt x="185" y="53"/>
                  </a:lnTo>
                  <a:lnTo>
                    <a:pt x="184" y="57"/>
                  </a:lnTo>
                  <a:lnTo>
                    <a:pt x="184" y="58"/>
                  </a:lnTo>
                  <a:lnTo>
                    <a:pt x="182" y="62"/>
                  </a:lnTo>
                  <a:lnTo>
                    <a:pt x="182" y="64"/>
                  </a:lnTo>
                  <a:lnTo>
                    <a:pt x="180" y="67"/>
                  </a:lnTo>
                  <a:lnTo>
                    <a:pt x="178" y="69"/>
                  </a:lnTo>
                  <a:lnTo>
                    <a:pt x="178" y="73"/>
                  </a:lnTo>
                  <a:lnTo>
                    <a:pt x="176" y="75"/>
                  </a:lnTo>
                  <a:lnTo>
                    <a:pt x="176" y="78"/>
                  </a:lnTo>
                  <a:lnTo>
                    <a:pt x="174" y="80"/>
                  </a:lnTo>
                  <a:lnTo>
                    <a:pt x="174" y="86"/>
                  </a:lnTo>
                  <a:lnTo>
                    <a:pt x="176" y="84"/>
                  </a:lnTo>
                  <a:lnTo>
                    <a:pt x="171" y="87"/>
                  </a:lnTo>
                  <a:lnTo>
                    <a:pt x="171" y="91"/>
                  </a:lnTo>
                  <a:lnTo>
                    <a:pt x="169" y="93"/>
                  </a:lnTo>
                  <a:lnTo>
                    <a:pt x="169" y="96"/>
                  </a:lnTo>
                  <a:lnTo>
                    <a:pt x="165" y="100"/>
                  </a:lnTo>
                  <a:lnTo>
                    <a:pt x="165" y="104"/>
                  </a:lnTo>
                  <a:lnTo>
                    <a:pt x="162" y="107"/>
                  </a:lnTo>
                  <a:lnTo>
                    <a:pt x="162" y="111"/>
                  </a:lnTo>
                  <a:lnTo>
                    <a:pt x="160" y="113"/>
                  </a:lnTo>
                  <a:lnTo>
                    <a:pt x="158" y="118"/>
                  </a:lnTo>
                  <a:lnTo>
                    <a:pt x="158" y="120"/>
                  </a:lnTo>
                  <a:lnTo>
                    <a:pt x="155" y="124"/>
                  </a:lnTo>
                  <a:lnTo>
                    <a:pt x="153" y="129"/>
                  </a:lnTo>
                  <a:lnTo>
                    <a:pt x="153" y="131"/>
                  </a:lnTo>
                  <a:lnTo>
                    <a:pt x="149" y="134"/>
                  </a:lnTo>
                  <a:lnTo>
                    <a:pt x="147" y="138"/>
                  </a:lnTo>
                  <a:lnTo>
                    <a:pt x="145" y="140"/>
                  </a:lnTo>
                  <a:lnTo>
                    <a:pt x="145" y="145"/>
                  </a:lnTo>
                  <a:lnTo>
                    <a:pt x="142" y="149"/>
                  </a:lnTo>
                  <a:lnTo>
                    <a:pt x="138" y="156"/>
                  </a:lnTo>
                  <a:lnTo>
                    <a:pt x="136" y="158"/>
                  </a:lnTo>
                  <a:lnTo>
                    <a:pt x="129" y="173"/>
                  </a:lnTo>
                  <a:lnTo>
                    <a:pt x="131" y="171"/>
                  </a:lnTo>
                  <a:lnTo>
                    <a:pt x="127" y="174"/>
                  </a:lnTo>
                  <a:lnTo>
                    <a:pt x="115" y="196"/>
                  </a:lnTo>
                  <a:lnTo>
                    <a:pt x="111" y="200"/>
                  </a:lnTo>
                  <a:lnTo>
                    <a:pt x="109" y="205"/>
                  </a:lnTo>
                  <a:lnTo>
                    <a:pt x="106" y="212"/>
                  </a:lnTo>
                  <a:lnTo>
                    <a:pt x="102" y="216"/>
                  </a:lnTo>
                  <a:lnTo>
                    <a:pt x="97" y="227"/>
                  </a:lnTo>
                  <a:lnTo>
                    <a:pt x="93" y="232"/>
                  </a:lnTo>
                  <a:lnTo>
                    <a:pt x="87" y="243"/>
                  </a:lnTo>
                  <a:lnTo>
                    <a:pt x="84" y="247"/>
                  </a:lnTo>
                  <a:lnTo>
                    <a:pt x="82" y="252"/>
                  </a:lnTo>
                  <a:lnTo>
                    <a:pt x="80" y="256"/>
                  </a:lnTo>
                  <a:lnTo>
                    <a:pt x="77" y="260"/>
                  </a:lnTo>
                  <a:lnTo>
                    <a:pt x="71" y="270"/>
                  </a:lnTo>
                  <a:lnTo>
                    <a:pt x="67" y="274"/>
                  </a:lnTo>
                  <a:lnTo>
                    <a:pt x="64" y="281"/>
                  </a:lnTo>
                  <a:lnTo>
                    <a:pt x="62" y="287"/>
                  </a:lnTo>
                  <a:lnTo>
                    <a:pt x="58" y="294"/>
                  </a:lnTo>
                  <a:lnTo>
                    <a:pt x="60" y="294"/>
                  </a:lnTo>
                  <a:lnTo>
                    <a:pt x="55" y="298"/>
                  </a:lnTo>
                  <a:lnTo>
                    <a:pt x="49" y="308"/>
                  </a:lnTo>
                  <a:lnTo>
                    <a:pt x="48" y="310"/>
                  </a:lnTo>
                  <a:lnTo>
                    <a:pt x="38" y="330"/>
                  </a:lnTo>
                  <a:lnTo>
                    <a:pt x="38" y="332"/>
                  </a:lnTo>
                  <a:lnTo>
                    <a:pt x="33" y="341"/>
                  </a:lnTo>
                  <a:lnTo>
                    <a:pt x="31" y="343"/>
                  </a:lnTo>
                  <a:lnTo>
                    <a:pt x="29" y="348"/>
                  </a:lnTo>
                  <a:lnTo>
                    <a:pt x="29" y="350"/>
                  </a:lnTo>
                  <a:lnTo>
                    <a:pt x="26" y="354"/>
                  </a:lnTo>
                  <a:lnTo>
                    <a:pt x="24" y="359"/>
                  </a:lnTo>
                  <a:lnTo>
                    <a:pt x="24" y="361"/>
                  </a:lnTo>
                  <a:lnTo>
                    <a:pt x="20" y="365"/>
                  </a:lnTo>
                  <a:lnTo>
                    <a:pt x="20" y="368"/>
                  </a:lnTo>
                  <a:lnTo>
                    <a:pt x="19" y="370"/>
                  </a:lnTo>
                  <a:lnTo>
                    <a:pt x="19" y="374"/>
                  </a:lnTo>
                  <a:lnTo>
                    <a:pt x="17" y="377"/>
                  </a:lnTo>
                  <a:lnTo>
                    <a:pt x="13" y="381"/>
                  </a:lnTo>
                  <a:lnTo>
                    <a:pt x="13" y="388"/>
                  </a:lnTo>
                  <a:lnTo>
                    <a:pt x="15" y="386"/>
                  </a:lnTo>
                  <a:lnTo>
                    <a:pt x="11" y="388"/>
                  </a:lnTo>
                  <a:lnTo>
                    <a:pt x="11" y="390"/>
                  </a:lnTo>
                  <a:lnTo>
                    <a:pt x="9" y="392"/>
                  </a:lnTo>
                  <a:lnTo>
                    <a:pt x="9" y="394"/>
                  </a:lnTo>
                  <a:lnTo>
                    <a:pt x="8" y="395"/>
                  </a:lnTo>
                  <a:lnTo>
                    <a:pt x="9" y="399"/>
                  </a:lnTo>
                  <a:lnTo>
                    <a:pt x="8" y="399"/>
                  </a:lnTo>
                  <a:lnTo>
                    <a:pt x="6" y="405"/>
                  </a:lnTo>
                  <a:lnTo>
                    <a:pt x="4" y="406"/>
                  </a:lnTo>
                  <a:lnTo>
                    <a:pt x="6" y="412"/>
                  </a:lnTo>
                  <a:lnTo>
                    <a:pt x="4" y="412"/>
                  </a:lnTo>
                  <a:lnTo>
                    <a:pt x="4" y="419"/>
                  </a:lnTo>
                  <a:lnTo>
                    <a:pt x="2" y="419"/>
                  </a:lnTo>
                  <a:lnTo>
                    <a:pt x="0" y="432"/>
                  </a:lnTo>
                  <a:lnTo>
                    <a:pt x="2" y="459"/>
                  </a:lnTo>
                  <a:lnTo>
                    <a:pt x="4" y="459"/>
                  </a:lnTo>
                  <a:lnTo>
                    <a:pt x="2" y="466"/>
                  </a:lnTo>
                  <a:lnTo>
                    <a:pt x="6" y="468"/>
                  </a:lnTo>
                  <a:lnTo>
                    <a:pt x="4" y="466"/>
                  </a:lnTo>
                  <a:lnTo>
                    <a:pt x="4" y="468"/>
                  </a:lnTo>
                  <a:lnTo>
                    <a:pt x="4" y="466"/>
                  </a:lnTo>
                  <a:lnTo>
                    <a:pt x="4" y="472"/>
                  </a:lnTo>
                  <a:lnTo>
                    <a:pt x="6" y="473"/>
                  </a:lnTo>
                  <a:lnTo>
                    <a:pt x="6" y="475"/>
                  </a:lnTo>
                  <a:lnTo>
                    <a:pt x="8" y="477"/>
                  </a:lnTo>
                  <a:lnTo>
                    <a:pt x="8" y="481"/>
                  </a:lnTo>
                  <a:lnTo>
                    <a:pt x="11" y="484"/>
                  </a:lnTo>
                  <a:lnTo>
                    <a:pt x="11" y="488"/>
                  </a:lnTo>
                  <a:lnTo>
                    <a:pt x="13" y="490"/>
                  </a:lnTo>
                  <a:lnTo>
                    <a:pt x="13" y="492"/>
                  </a:lnTo>
                  <a:lnTo>
                    <a:pt x="15" y="493"/>
                  </a:lnTo>
                  <a:lnTo>
                    <a:pt x="15" y="495"/>
                  </a:lnTo>
                  <a:lnTo>
                    <a:pt x="19" y="499"/>
                  </a:lnTo>
                  <a:lnTo>
                    <a:pt x="19" y="501"/>
                  </a:lnTo>
                  <a:lnTo>
                    <a:pt x="20" y="502"/>
                  </a:lnTo>
                  <a:lnTo>
                    <a:pt x="20" y="504"/>
                  </a:lnTo>
                  <a:lnTo>
                    <a:pt x="24" y="508"/>
                  </a:lnTo>
                  <a:lnTo>
                    <a:pt x="26" y="513"/>
                  </a:lnTo>
                  <a:lnTo>
                    <a:pt x="33" y="521"/>
                  </a:lnTo>
                  <a:lnTo>
                    <a:pt x="35" y="524"/>
                  </a:lnTo>
                  <a:lnTo>
                    <a:pt x="37" y="524"/>
                  </a:lnTo>
                  <a:lnTo>
                    <a:pt x="40" y="531"/>
                  </a:lnTo>
                  <a:lnTo>
                    <a:pt x="44" y="535"/>
                  </a:lnTo>
                  <a:lnTo>
                    <a:pt x="46" y="539"/>
                  </a:lnTo>
                  <a:lnTo>
                    <a:pt x="53" y="546"/>
                  </a:lnTo>
                  <a:lnTo>
                    <a:pt x="55" y="550"/>
                  </a:lnTo>
                  <a:lnTo>
                    <a:pt x="62" y="557"/>
                  </a:lnTo>
                  <a:lnTo>
                    <a:pt x="66" y="560"/>
                  </a:lnTo>
                  <a:lnTo>
                    <a:pt x="69" y="562"/>
                  </a:lnTo>
                  <a:lnTo>
                    <a:pt x="69" y="566"/>
                  </a:lnTo>
                  <a:lnTo>
                    <a:pt x="82" y="579"/>
                  </a:lnTo>
                  <a:lnTo>
                    <a:pt x="86" y="582"/>
                  </a:lnTo>
                  <a:lnTo>
                    <a:pt x="89" y="584"/>
                  </a:lnTo>
                  <a:lnTo>
                    <a:pt x="91" y="588"/>
                  </a:lnTo>
                  <a:lnTo>
                    <a:pt x="95" y="589"/>
                  </a:lnTo>
                  <a:lnTo>
                    <a:pt x="95" y="593"/>
                  </a:lnTo>
                  <a:lnTo>
                    <a:pt x="113" y="609"/>
                  </a:lnTo>
                  <a:lnTo>
                    <a:pt x="120" y="618"/>
                  </a:lnTo>
                  <a:lnTo>
                    <a:pt x="124" y="622"/>
                  </a:lnTo>
                  <a:lnTo>
                    <a:pt x="127" y="624"/>
                  </a:lnTo>
                  <a:lnTo>
                    <a:pt x="127" y="627"/>
                  </a:lnTo>
                  <a:lnTo>
                    <a:pt x="131" y="631"/>
                  </a:lnTo>
                  <a:lnTo>
                    <a:pt x="135" y="633"/>
                  </a:lnTo>
                  <a:lnTo>
                    <a:pt x="142" y="640"/>
                  </a:lnTo>
                  <a:lnTo>
                    <a:pt x="144" y="642"/>
                  </a:lnTo>
                  <a:lnTo>
                    <a:pt x="151" y="649"/>
                  </a:lnTo>
                  <a:lnTo>
                    <a:pt x="167" y="666"/>
                  </a:lnTo>
                  <a:lnTo>
                    <a:pt x="169" y="666"/>
                  </a:lnTo>
                  <a:lnTo>
                    <a:pt x="174" y="671"/>
                  </a:lnTo>
                  <a:lnTo>
                    <a:pt x="176" y="671"/>
                  </a:lnTo>
                  <a:lnTo>
                    <a:pt x="180" y="673"/>
                  </a:lnTo>
                  <a:lnTo>
                    <a:pt x="180" y="675"/>
                  </a:lnTo>
                  <a:lnTo>
                    <a:pt x="180" y="673"/>
                  </a:lnTo>
                  <a:lnTo>
                    <a:pt x="182" y="676"/>
                  </a:lnTo>
                  <a:lnTo>
                    <a:pt x="184" y="676"/>
                  </a:lnTo>
                  <a:lnTo>
                    <a:pt x="187" y="680"/>
                  </a:lnTo>
                  <a:lnTo>
                    <a:pt x="189" y="680"/>
                  </a:lnTo>
                  <a:lnTo>
                    <a:pt x="191" y="682"/>
                  </a:lnTo>
                  <a:lnTo>
                    <a:pt x="193" y="682"/>
                  </a:lnTo>
                  <a:lnTo>
                    <a:pt x="194" y="684"/>
                  </a:lnTo>
                  <a:lnTo>
                    <a:pt x="209" y="682"/>
                  </a:lnTo>
                  <a:lnTo>
                    <a:pt x="209" y="680"/>
                  </a:lnTo>
                  <a:lnTo>
                    <a:pt x="213" y="680"/>
                  </a:lnTo>
                  <a:lnTo>
                    <a:pt x="213" y="678"/>
                  </a:lnTo>
                  <a:lnTo>
                    <a:pt x="214" y="680"/>
                  </a:lnTo>
                  <a:lnTo>
                    <a:pt x="216" y="680"/>
                  </a:lnTo>
                  <a:lnTo>
                    <a:pt x="218" y="676"/>
                  </a:lnTo>
                  <a:lnTo>
                    <a:pt x="216" y="676"/>
                  </a:lnTo>
                  <a:lnTo>
                    <a:pt x="218" y="678"/>
                  </a:lnTo>
                  <a:lnTo>
                    <a:pt x="222" y="675"/>
                  </a:lnTo>
                  <a:lnTo>
                    <a:pt x="222" y="673"/>
                  </a:lnTo>
                  <a:lnTo>
                    <a:pt x="223" y="675"/>
                  </a:lnTo>
                  <a:lnTo>
                    <a:pt x="227" y="671"/>
                  </a:lnTo>
                  <a:lnTo>
                    <a:pt x="229" y="671"/>
                  </a:lnTo>
                  <a:lnTo>
                    <a:pt x="232" y="667"/>
                  </a:lnTo>
                  <a:lnTo>
                    <a:pt x="231" y="666"/>
                  </a:lnTo>
                  <a:lnTo>
                    <a:pt x="232" y="667"/>
                  </a:lnTo>
                  <a:lnTo>
                    <a:pt x="238" y="662"/>
                  </a:lnTo>
                  <a:lnTo>
                    <a:pt x="240" y="662"/>
                  </a:lnTo>
                  <a:lnTo>
                    <a:pt x="258" y="644"/>
                  </a:lnTo>
                  <a:lnTo>
                    <a:pt x="258" y="640"/>
                  </a:lnTo>
                  <a:lnTo>
                    <a:pt x="261" y="640"/>
                  </a:lnTo>
                  <a:lnTo>
                    <a:pt x="265" y="637"/>
                  </a:lnTo>
                  <a:lnTo>
                    <a:pt x="269" y="635"/>
                  </a:lnTo>
                  <a:lnTo>
                    <a:pt x="271" y="633"/>
                  </a:lnTo>
                  <a:lnTo>
                    <a:pt x="272" y="629"/>
                  </a:lnTo>
                  <a:lnTo>
                    <a:pt x="296" y="606"/>
                  </a:lnTo>
                  <a:lnTo>
                    <a:pt x="296" y="602"/>
                  </a:lnTo>
                  <a:lnTo>
                    <a:pt x="300" y="600"/>
                  </a:lnTo>
                  <a:lnTo>
                    <a:pt x="301" y="597"/>
                  </a:lnTo>
                  <a:lnTo>
                    <a:pt x="305" y="595"/>
                  </a:lnTo>
                  <a:lnTo>
                    <a:pt x="309" y="591"/>
                  </a:lnTo>
                  <a:lnTo>
                    <a:pt x="323" y="577"/>
                  </a:lnTo>
                  <a:lnTo>
                    <a:pt x="323" y="573"/>
                  </a:lnTo>
                  <a:lnTo>
                    <a:pt x="327" y="571"/>
                  </a:lnTo>
                  <a:lnTo>
                    <a:pt x="329" y="568"/>
                  </a:lnTo>
                  <a:lnTo>
                    <a:pt x="332" y="566"/>
                  </a:lnTo>
                  <a:lnTo>
                    <a:pt x="336" y="562"/>
                  </a:lnTo>
                  <a:lnTo>
                    <a:pt x="341" y="557"/>
                  </a:lnTo>
                  <a:lnTo>
                    <a:pt x="341" y="553"/>
                  </a:lnTo>
                  <a:lnTo>
                    <a:pt x="345" y="551"/>
                  </a:lnTo>
                  <a:lnTo>
                    <a:pt x="348" y="548"/>
                  </a:lnTo>
                  <a:lnTo>
                    <a:pt x="352" y="546"/>
                  </a:lnTo>
                  <a:lnTo>
                    <a:pt x="354" y="544"/>
                  </a:lnTo>
                  <a:lnTo>
                    <a:pt x="356" y="540"/>
                  </a:lnTo>
                  <a:lnTo>
                    <a:pt x="358" y="539"/>
                  </a:lnTo>
                  <a:lnTo>
                    <a:pt x="359" y="535"/>
                  </a:lnTo>
                  <a:lnTo>
                    <a:pt x="363" y="531"/>
                  </a:lnTo>
                  <a:lnTo>
                    <a:pt x="365" y="528"/>
                  </a:lnTo>
                  <a:lnTo>
                    <a:pt x="372" y="521"/>
                  </a:lnTo>
                  <a:lnTo>
                    <a:pt x="374" y="517"/>
                  </a:lnTo>
                  <a:lnTo>
                    <a:pt x="377" y="513"/>
                  </a:lnTo>
                  <a:lnTo>
                    <a:pt x="377" y="511"/>
                  </a:lnTo>
                  <a:lnTo>
                    <a:pt x="383" y="506"/>
                  </a:lnTo>
                  <a:lnTo>
                    <a:pt x="383" y="504"/>
                  </a:lnTo>
                  <a:lnTo>
                    <a:pt x="387" y="501"/>
                  </a:lnTo>
                  <a:lnTo>
                    <a:pt x="387" y="499"/>
                  </a:lnTo>
                  <a:lnTo>
                    <a:pt x="388" y="497"/>
                  </a:lnTo>
                  <a:lnTo>
                    <a:pt x="388" y="495"/>
                  </a:lnTo>
                  <a:lnTo>
                    <a:pt x="390" y="493"/>
                  </a:lnTo>
                  <a:lnTo>
                    <a:pt x="390" y="492"/>
                  </a:lnTo>
                  <a:lnTo>
                    <a:pt x="392" y="490"/>
                  </a:lnTo>
                  <a:lnTo>
                    <a:pt x="392" y="488"/>
                  </a:lnTo>
                  <a:lnTo>
                    <a:pt x="394" y="486"/>
                  </a:lnTo>
                  <a:lnTo>
                    <a:pt x="394" y="484"/>
                  </a:lnTo>
                  <a:lnTo>
                    <a:pt x="396" y="482"/>
                  </a:lnTo>
                  <a:lnTo>
                    <a:pt x="394" y="481"/>
                  </a:lnTo>
                  <a:lnTo>
                    <a:pt x="394" y="482"/>
                  </a:lnTo>
                  <a:lnTo>
                    <a:pt x="397" y="481"/>
                  </a:lnTo>
                  <a:lnTo>
                    <a:pt x="397" y="477"/>
                  </a:lnTo>
                  <a:lnTo>
                    <a:pt x="401" y="473"/>
                  </a:lnTo>
                  <a:lnTo>
                    <a:pt x="399" y="470"/>
                  </a:lnTo>
                  <a:lnTo>
                    <a:pt x="401" y="470"/>
                  </a:lnTo>
                  <a:lnTo>
                    <a:pt x="403" y="466"/>
                  </a:lnTo>
                  <a:lnTo>
                    <a:pt x="405" y="464"/>
                  </a:lnTo>
                  <a:lnTo>
                    <a:pt x="405" y="461"/>
                  </a:lnTo>
                  <a:lnTo>
                    <a:pt x="406" y="459"/>
                  </a:lnTo>
                  <a:lnTo>
                    <a:pt x="405" y="441"/>
                  </a:lnTo>
                  <a:lnTo>
                    <a:pt x="405" y="443"/>
                  </a:lnTo>
                  <a:lnTo>
                    <a:pt x="401" y="437"/>
                  </a:lnTo>
                  <a:lnTo>
                    <a:pt x="399" y="455"/>
                  </a:lnTo>
                  <a:lnTo>
                    <a:pt x="397" y="457"/>
                  </a:lnTo>
                  <a:lnTo>
                    <a:pt x="397" y="461"/>
                  </a:lnTo>
                  <a:lnTo>
                    <a:pt x="396" y="463"/>
                  </a:lnTo>
                  <a:lnTo>
                    <a:pt x="397" y="466"/>
                  </a:lnTo>
                  <a:lnTo>
                    <a:pt x="396" y="466"/>
                  </a:lnTo>
                  <a:lnTo>
                    <a:pt x="394" y="470"/>
                  </a:lnTo>
                  <a:lnTo>
                    <a:pt x="390" y="473"/>
                  </a:lnTo>
                  <a:lnTo>
                    <a:pt x="390" y="479"/>
                  </a:lnTo>
                  <a:lnTo>
                    <a:pt x="390" y="477"/>
                  </a:lnTo>
                  <a:lnTo>
                    <a:pt x="394" y="475"/>
                  </a:lnTo>
                  <a:lnTo>
                    <a:pt x="390" y="477"/>
                  </a:lnTo>
                  <a:lnTo>
                    <a:pt x="388" y="479"/>
                  </a:lnTo>
                  <a:lnTo>
                    <a:pt x="387" y="481"/>
                  </a:lnTo>
                  <a:lnTo>
                    <a:pt x="387" y="482"/>
                  </a:lnTo>
                  <a:lnTo>
                    <a:pt x="385" y="484"/>
                  </a:lnTo>
                  <a:lnTo>
                    <a:pt x="385" y="486"/>
                  </a:lnTo>
                  <a:lnTo>
                    <a:pt x="383" y="488"/>
                  </a:lnTo>
                  <a:lnTo>
                    <a:pt x="383" y="490"/>
                  </a:lnTo>
                  <a:lnTo>
                    <a:pt x="381" y="492"/>
                  </a:lnTo>
                  <a:lnTo>
                    <a:pt x="381" y="493"/>
                  </a:lnTo>
                  <a:lnTo>
                    <a:pt x="379" y="495"/>
                  </a:lnTo>
                  <a:lnTo>
                    <a:pt x="379" y="497"/>
                  </a:lnTo>
                  <a:lnTo>
                    <a:pt x="376" y="501"/>
                  </a:lnTo>
                  <a:lnTo>
                    <a:pt x="376" y="502"/>
                  </a:lnTo>
                  <a:lnTo>
                    <a:pt x="370" y="508"/>
                  </a:lnTo>
                  <a:lnTo>
                    <a:pt x="370" y="510"/>
                  </a:lnTo>
                  <a:lnTo>
                    <a:pt x="367" y="513"/>
                  </a:lnTo>
                  <a:lnTo>
                    <a:pt x="365" y="517"/>
                  </a:lnTo>
                  <a:lnTo>
                    <a:pt x="358" y="524"/>
                  </a:lnTo>
                  <a:lnTo>
                    <a:pt x="356" y="528"/>
                  </a:lnTo>
                  <a:lnTo>
                    <a:pt x="352" y="531"/>
                  </a:lnTo>
                  <a:lnTo>
                    <a:pt x="350" y="535"/>
                  </a:lnTo>
                  <a:lnTo>
                    <a:pt x="348" y="537"/>
                  </a:lnTo>
                  <a:lnTo>
                    <a:pt x="347" y="540"/>
                  </a:lnTo>
                  <a:lnTo>
                    <a:pt x="348" y="539"/>
                  </a:lnTo>
                  <a:lnTo>
                    <a:pt x="345" y="540"/>
                  </a:lnTo>
                  <a:lnTo>
                    <a:pt x="341" y="544"/>
                  </a:lnTo>
                  <a:lnTo>
                    <a:pt x="341" y="548"/>
                  </a:lnTo>
                  <a:lnTo>
                    <a:pt x="338" y="550"/>
                  </a:lnTo>
                  <a:lnTo>
                    <a:pt x="334" y="553"/>
                  </a:lnTo>
                  <a:lnTo>
                    <a:pt x="329" y="559"/>
                  </a:lnTo>
                  <a:lnTo>
                    <a:pt x="329" y="562"/>
                  </a:lnTo>
                  <a:lnTo>
                    <a:pt x="325" y="564"/>
                  </a:lnTo>
                  <a:lnTo>
                    <a:pt x="323" y="568"/>
                  </a:lnTo>
                  <a:lnTo>
                    <a:pt x="319" y="569"/>
                  </a:lnTo>
                  <a:lnTo>
                    <a:pt x="316" y="573"/>
                  </a:lnTo>
                  <a:lnTo>
                    <a:pt x="301" y="588"/>
                  </a:lnTo>
                  <a:lnTo>
                    <a:pt x="301" y="591"/>
                  </a:lnTo>
                  <a:lnTo>
                    <a:pt x="298" y="593"/>
                  </a:lnTo>
                  <a:lnTo>
                    <a:pt x="296" y="597"/>
                  </a:lnTo>
                  <a:lnTo>
                    <a:pt x="292" y="598"/>
                  </a:lnTo>
                  <a:lnTo>
                    <a:pt x="289" y="602"/>
                  </a:lnTo>
                  <a:lnTo>
                    <a:pt x="265" y="626"/>
                  </a:lnTo>
                  <a:lnTo>
                    <a:pt x="263" y="629"/>
                  </a:lnTo>
                  <a:lnTo>
                    <a:pt x="265" y="627"/>
                  </a:lnTo>
                  <a:lnTo>
                    <a:pt x="261" y="629"/>
                  </a:lnTo>
                  <a:lnTo>
                    <a:pt x="258" y="633"/>
                  </a:lnTo>
                  <a:lnTo>
                    <a:pt x="254" y="637"/>
                  </a:lnTo>
                  <a:lnTo>
                    <a:pt x="251" y="640"/>
                  </a:lnTo>
                  <a:lnTo>
                    <a:pt x="236" y="655"/>
                  </a:lnTo>
                  <a:lnTo>
                    <a:pt x="234" y="655"/>
                  </a:lnTo>
                  <a:lnTo>
                    <a:pt x="229" y="660"/>
                  </a:lnTo>
                  <a:lnTo>
                    <a:pt x="227" y="662"/>
                  </a:lnTo>
                  <a:lnTo>
                    <a:pt x="225" y="664"/>
                  </a:lnTo>
                  <a:lnTo>
                    <a:pt x="223" y="664"/>
                  </a:lnTo>
                  <a:lnTo>
                    <a:pt x="220" y="667"/>
                  </a:lnTo>
                  <a:lnTo>
                    <a:pt x="218" y="669"/>
                  </a:lnTo>
                  <a:lnTo>
                    <a:pt x="218" y="671"/>
                  </a:lnTo>
                  <a:lnTo>
                    <a:pt x="216" y="669"/>
                  </a:lnTo>
                  <a:lnTo>
                    <a:pt x="214" y="671"/>
                  </a:lnTo>
                  <a:lnTo>
                    <a:pt x="213" y="673"/>
                  </a:lnTo>
                  <a:lnTo>
                    <a:pt x="211" y="676"/>
                  </a:lnTo>
                  <a:lnTo>
                    <a:pt x="213" y="673"/>
                  </a:lnTo>
                  <a:lnTo>
                    <a:pt x="214" y="673"/>
                  </a:lnTo>
                  <a:lnTo>
                    <a:pt x="209" y="675"/>
                  </a:lnTo>
                  <a:lnTo>
                    <a:pt x="209" y="676"/>
                  </a:lnTo>
                  <a:lnTo>
                    <a:pt x="205" y="676"/>
                  </a:lnTo>
                  <a:lnTo>
                    <a:pt x="205" y="678"/>
                  </a:lnTo>
                  <a:lnTo>
                    <a:pt x="198" y="676"/>
                  </a:lnTo>
                  <a:lnTo>
                    <a:pt x="196" y="675"/>
                  </a:lnTo>
                  <a:lnTo>
                    <a:pt x="194" y="675"/>
                  </a:lnTo>
                  <a:lnTo>
                    <a:pt x="193" y="673"/>
                  </a:lnTo>
                  <a:lnTo>
                    <a:pt x="191" y="673"/>
                  </a:lnTo>
                  <a:lnTo>
                    <a:pt x="187" y="669"/>
                  </a:lnTo>
                  <a:lnTo>
                    <a:pt x="185" y="669"/>
                  </a:lnTo>
                  <a:lnTo>
                    <a:pt x="184" y="669"/>
                  </a:lnTo>
                  <a:lnTo>
                    <a:pt x="184" y="667"/>
                  </a:lnTo>
                  <a:lnTo>
                    <a:pt x="184" y="669"/>
                  </a:lnTo>
                  <a:lnTo>
                    <a:pt x="180" y="664"/>
                  </a:lnTo>
                  <a:lnTo>
                    <a:pt x="178" y="664"/>
                  </a:lnTo>
                  <a:lnTo>
                    <a:pt x="173" y="658"/>
                  </a:lnTo>
                  <a:lnTo>
                    <a:pt x="171" y="658"/>
                  </a:lnTo>
                  <a:lnTo>
                    <a:pt x="155" y="642"/>
                  </a:lnTo>
                  <a:lnTo>
                    <a:pt x="151" y="642"/>
                  </a:lnTo>
                  <a:lnTo>
                    <a:pt x="151" y="638"/>
                  </a:lnTo>
                  <a:lnTo>
                    <a:pt x="145" y="633"/>
                  </a:lnTo>
                  <a:lnTo>
                    <a:pt x="142" y="633"/>
                  </a:lnTo>
                  <a:lnTo>
                    <a:pt x="142" y="629"/>
                  </a:lnTo>
                  <a:lnTo>
                    <a:pt x="138" y="626"/>
                  </a:lnTo>
                  <a:lnTo>
                    <a:pt x="135" y="624"/>
                  </a:lnTo>
                  <a:lnTo>
                    <a:pt x="131" y="620"/>
                  </a:lnTo>
                  <a:lnTo>
                    <a:pt x="127" y="618"/>
                  </a:lnTo>
                  <a:lnTo>
                    <a:pt x="127" y="615"/>
                  </a:lnTo>
                  <a:lnTo>
                    <a:pt x="116" y="606"/>
                  </a:lnTo>
                  <a:lnTo>
                    <a:pt x="102" y="589"/>
                  </a:lnTo>
                  <a:lnTo>
                    <a:pt x="98" y="586"/>
                  </a:lnTo>
                  <a:lnTo>
                    <a:pt x="95" y="584"/>
                  </a:lnTo>
                  <a:lnTo>
                    <a:pt x="93" y="580"/>
                  </a:lnTo>
                  <a:lnTo>
                    <a:pt x="89" y="579"/>
                  </a:lnTo>
                  <a:lnTo>
                    <a:pt x="89" y="575"/>
                  </a:lnTo>
                  <a:lnTo>
                    <a:pt x="77" y="562"/>
                  </a:lnTo>
                  <a:lnTo>
                    <a:pt x="73" y="559"/>
                  </a:lnTo>
                  <a:lnTo>
                    <a:pt x="69" y="557"/>
                  </a:lnTo>
                  <a:lnTo>
                    <a:pt x="69" y="553"/>
                  </a:lnTo>
                  <a:lnTo>
                    <a:pt x="62" y="546"/>
                  </a:lnTo>
                  <a:lnTo>
                    <a:pt x="60" y="542"/>
                  </a:lnTo>
                  <a:lnTo>
                    <a:pt x="53" y="535"/>
                  </a:lnTo>
                  <a:lnTo>
                    <a:pt x="51" y="531"/>
                  </a:lnTo>
                  <a:lnTo>
                    <a:pt x="48" y="528"/>
                  </a:lnTo>
                  <a:lnTo>
                    <a:pt x="46" y="524"/>
                  </a:lnTo>
                  <a:lnTo>
                    <a:pt x="40" y="521"/>
                  </a:lnTo>
                  <a:lnTo>
                    <a:pt x="42" y="521"/>
                  </a:lnTo>
                  <a:lnTo>
                    <a:pt x="40" y="517"/>
                  </a:lnTo>
                  <a:lnTo>
                    <a:pt x="33" y="510"/>
                  </a:lnTo>
                  <a:lnTo>
                    <a:pt x="31" y="508"/>
                  </a:lnTo>
                  <a:lnTo>
                    <a:pt x="31" y="504"/>
                  </a:lnTo>
                  <a:lnTo>
                    <a:pt x="28" y="501"/>
                  </a:lnTo>
                  <a:lnTo>
                    <a:pt x="28" y="499"/>
                  </a:lnTo>
                  <a:lnTo>
                    <a:pt x="26" y="497"/>
                  </a:lnTo>
                  <a:lnTo>
                    <a:pt x="26" y="495"/>
                  </a:lnTo>
                  <a:lnTo>
                    <a:pt x="22" y="492"/>
                  </a:lnTo>
                  <a:lnTo>
                    <a:pt x="22" y="490"/>
                  </a:lnTo>
                  <a:lnTo>
                    <a:pt x="20" y="488"/>
                  </a:lnTo>
                  <a:lnTo>
                    <a:pt x="20" y="486"/>
                  </a:lnTo>
                  <a:lnTo>
                    <a:pt x="19" y="484"/>
                  </a:lnTo>
                  <a:lnTo>
                    <a:pt x="19" y="481"/>
                  </a:lnTo>
                  <a:lnTo>
                    <a:pt x="15" y="477"/>
                  </a:lnTo>
                  <a:lnTo>
                    <a:pt x="15" y="473"/>
                  </a:lnTo>
                  <a:lnTo>
                    <a:pt x="13" y="472"/>
                  </a:lnTo>
                  <a:lnTo>
                    <a:pt x="13" y="470"/>
                  </a:lnTo>
                  <a:lnTo>
                    <a:pt x="11" y="468"/>
                  </a:lnTo>
                  <a:lnTo>
                    <a:pt x="11" y="466"/>
                  </a:lnTo>
                  <a:lnTo>
                    <a:pt x="11" y="464"/>
                  </a:lnTo>
                  <a:lnTo>
                    <a:pt x="11" y="466"/>
                  </a:lnTo>
                  <a:lnTo>
                    <a:pt x="9" y="464"/>
                  </a:lnTo>
                  <a:lnTo>
                    <a:pt x="9" y="463"/>
                  </a:lnTo>
                  <a:lnTo>
                    <a:pt x="8" y="455"/>
                  </a:lnTo>
                  <a:lnTo>
                    <a:pt x="6" y="455"/>
                  </a:lnTo>
                  <a:lnTo>
                    <a:pt x="8" y="432"/>
                  </a:lnTo>
                  <a:lnTo>
                    <a:pt x="6" y="423"/>
                  </a:lnTo>
                  <a:lnTo>
                    <a:pt x="8" y="423"/>
                  </a:lnTo>
                  <a:lnTo>
                    <a:pt x="8" y="415"/>
                  </a:lnTo>
                  <a:lnTo>
                    <a:pt x="9" y="415"/>
                  </a:lnTo>
                  <a:lnTo>
                    <a:pt x="11" y="410"/>
                  </a:lnTo>
                  <a:lnTo>
                    <a:pt x="13" y="408"/>
                  </a:lnTo>
                  <a:lnTo>
                    <a:pt x="11" y="403"/>
                  </a:lnTo>
                  <a:lnTo>
                    <a:pt x="13" y="403"/>
                  </a:lnTo>
                  <a:lnTo>
                    <a:pt x="15" y="399"/>
                  </a:lnTo>
                  <a:lnTo>
                    <a:pt x="17" y="397"/>
                  </a:lnTo>
                  <a:lnTo>
                    <a:pt x="17" y="395"/>
                  </a:lnTo>
                  <a:lnTo>
                    <a:pt x="19" y="394"/>
                  </a:lnTo>
                  <a:lnTo>
                    <a:pt x="19" y="392"/>
                  </a:lnTo>
                  <a:lnTo>
                    <a:pt x="19" y="390"/>
                  </a:lnTo>
                  <a:lnTo>
                    <a:pt x="20" y="388"/>
                  </a:lnTo>
                  <a:lnTo>
                    <a:pt x="20" y="385"/>
                  </a:lnTo>
                  <a:lnTo>
                    <a:pt x="24" y="381"/>
                  </a:lnTo>
                  <a:lnTo>
                    <a:pt x="24" y="377"/>
                  </a:lnTo>
                  <a:lnTo>
                    <a:pt x="26" y="374"/>
                  </a:lnTo>
                  <a:lnTo>
                    <a:pt x="28" y="372"/>
                  </a:lnTo>
                  <a:lnTo>
                    <a:pt x="28" y="368"/>
                  </a:lnTo>
                  <a:lnTo>
                    <a:pt x="29" y="366"/>
                  </a:lnTo>
                  <a:lnTo>
                    <a:pt x="31" y="361"/>
                  </a:lnTo>
                  <a:lnTo>
                    <a:pt x="31" y="359"/>
                  </a:lnTo>
                  <a:lnTo>
                    <a:pt x="33" y="357"/>
                  </a:lnTo>
                  <a:lnTo>
                    <a:pt x="35" y="356"/>
                  </a:lnTo>
                  <a:lnTo>
                    <a:pt x="37" y="350"/>
                  </a:lnTo>
                  <a:lnTo>
                    <a:pt x="37" y="348"/>
                  </a:lnTo>
                  <a:lnTo>
                    <a:pt x="38" y="347"/>
                  </a:lnTo>
                  <a:lnTo>
                    <a:pt x="40" y="345"/>
                  </a:lnTo>
                  <a:lnTo>
                    <a:pt x="46" y="332"/>
                  </a:lnTo>
                  <a:lnTo>
                    <a:pt x="46" y="330"/>
                  </a:lnTo>
                  <a:lnTo>
                    <a:pt x="55" y="314"/>
                  </a:lnTo>
                  <a:lnTo>
                    <a:pt x="57" y="312"/>
                  </a:lnTo>
                  <a:lnTo>
                    <a:pt x="62" y="301"/>
                  </a:lnTo>
                  <a:lnTo>
                    <a:pt x="64" y="298"/>
                  </a:lnTo>
                  <a:lnTo>
                    <a:pt x="66" y="298"/>
                  </a:lnTo>
                  <a:lnTo>
                    <a:pt x="69" y="290"/>
                  </a:lnTo>
                  <a:lnTo>
                    <a:pt x="71" y="285"/>
                  </a:lnTo>
                  <a:lnTo>
                    <a:pt x="75" y="278"/>
                  </a:lnTo>
                  <a:lnTo>
                    <a:pt x="78" y="274"/>
                  </a:lnTo>
                  <a:lnTo>
                    <a:pt x="84" y="263"/>
                  </a:lnTo>
                  <a:lnTo>
                    <a:pt x="87" y="260"/>
                  </a:lnTo>
                  <a:lnTo>
                    <a:pt x="89" y="256"/>
                  </a:lnTo>
                  <a:lnTo>
                    <a:pt x="91" y="250"/>
                  </a:lnTo>
                  <a:lnTo>
                    <a:pt x="95" y="247"/>
                  </a:lnTo>
                  <a:lnTo>
                    <a:pt x="100" y="236"/>
                  </a:lnTo>
                  <a:lnTo>
                    <a:pt x="104" y="231"/>
                  </a:lnTo>
                  <a:lnTo>
                    <a:pt x="109" y="220"/>
                  </a:lnTo>
                  <a:lnTo>
                    <a:pt x="113" y="216"/>
                  </a:lnTo>
                  <a:lnTo>
                    <a:pt x="116" y="209"/>
                  </a:lnTo>
                  <a:lnTo>
                    <a:pt x="118" y="203"/>
                  </a:lnTo>
                  <a:lnTo>
                    <a:pt x="122" y="200"/>
                  </a:lnTo>
                  <a:lnTo>
                    <a:pt x="131" y="178"/>
                  </a:lnTo>
                  <a:lnTo>
                    <a:pt x="135" y="178"/>
                  </a:lnTo>
                  <a:lnTo>
                    <a:pt x="136" y="176"/>
                  </a:lnTo>
                  <a:lnTo>
                    <a:pt x="144" y="162"/>
                  </a:lnTo>
                  <a:lnTo>
                    <a:pt x="145" y="160"/>
                  </a:lnTo>
                  <a:lnTo>
                    <a:pt x="149" y="153"/>
                  </a:lnTo>
                  <a:lnTo>
                    <a:pt x="151" y="151"/>
                  </a:lnTo>
                  <a:lnTo>
                    <a:pt x="153" y="145"/>
                  </a:lnTo>
                  <a:lnTo>
                    <a:pt x="153" y="144"/>
                  </a:lnTo>
                  <a:lnTo>
                    <a:pt x="155" y="142"/>
                  </a:lnTo>
                  <a:lnTo>
                    <a:pt x="156" y="138"/>
                  </a:lnTo>
                  <a:lnTo>
                    <a:pt x="158" y="136"/>
                  </a:lnTo>
                  <a:lnTo>
                    <a:pt x="160" y="131"/>
                  </a:lnTo>
                  <a:lnTo>
                    <a:pt x="160" y="129"/>
                  </a:lnTo>
                  <a:lnTo>
                    <a:pt x="162" y="127"/>
                  </a:lnTo>
                  <a:lnTo>
                    <a:pt x="164" y="125"/>
                  </a:lnTo>
                  <a:lnTo>
                    <a:pt x="165" y="120"/>
                  </a:lnTo>
                  <a:lnTo>
                    <a:pt x="165" y="118"/>
                  </a:lnTo>
                  <a:lnTo>
                    <a:pt x="167" y="116"/>
                  </a:lnTo>
                  <a:lnTo>
                    <a:pt x="169" y="115"/>
                  </a:lnTo>
                  <a:lnTo>
                    <a:pt x="169" y="111"/>
                  </a:lnTo>
                  <a:lnTo>
                    <a:pt x="173" y="107"/>
                  </a:lnTo>
                  <a:lnTo>
                    <a:pt x="173" y="104"/>
                  </a:lnTo>
                  <a:lnTo>
                    <a:pt x="174" y="102"/>
                  </a:lnTo>
                  <a:lnTo>
                    <a:pt x="176" y="96"/>
                  </a:lnTo>
                  <a:lnTo>
                    <a:pt x="178" y="95"/>
                  </a:lnTo>
                  <a:lnTo>
                    <a:pt x="178" y="91"/>
                  </a:lnTo>
                  <a:lnTo>
                    <a:pt x="180" y="87"/>
                  </a:lnTo>
                  <a:lnTo>
                    <a:pt x="182" y="86"/>
                  </a:lnTo>
                  <a:lnTo>
                    <a:pt x="182" y="84"/>
                  </a:lnTo>
                  <a:lnTo>
                    <a:pt x="184" y="82"/>
                  </a:lnTo>
                  <a:lnTo>
                    <a:pt x="184" y="78"/>
                  </a:lnTo>
                  <a:lnTo>
                    <a:pt x="185" y="76"/>
                  </a:lnTo>
                  <a:lnTo>
                    <a:pt x="185" y="73"/>
                  </a:lnTo>
                  <a:lnTo>
                    <a:pt x="187" y="71"/>
                  </a:lnTo>
                  <a:lnTo>
                    <a:pt x="187" y="67"/>
                  </a:lnTo>
                  <a:lnTo>
                    <a:pt x="189" y="64"/>
                  </a:lnTo>
                  <a:lnTo>
                    <a:pt x="189" y="62"/>
                  </a:lnTo>
                  <a:lnTo>
                    <a:pt x="191" y="58"/>
                  </a:lnTo>
                  <a:lnTo>
                    <a:pt x="191" y="57"/>
                  </a:lnTo>
                  <a:lnTo>
                    <a:pt x="193" y="53"/>
                  </a:lnTo>
                  <a:lnTo>
                    <a:pt x="193" y="49"/>
                  </a:lnTo>
                  <a:lnTo>
                    <a:pt x="194" y="47"/>
                  </a:lnTo>
                  <a:lnTo>
                    <a:pt x="194" y="44"/>
                  </a:lnTo>
                  <a:lnTo>
                    <a:pt x="196" y="40"/>
                  </a:lnTo>
                  <a:lnTo>
                    <a:pt x="196" y="38"/>
                  </a:lnTo>
                  <a:lnTo>
                    <a:pt x="198" y="35"/>
                  </a:lnTo>
                  <a:lnTo>
                    <a:pt x="198" y="33"/>
                  </a:lnTo>
                  <a:lnTo>
                    <a:pt x="200" y="29"/>
                  </a:lnTo>
                  <a:lnTo>
                    <a:pt x="200" y="26"/>
                  </a:lnTo>
                  <a:lnTo>
                    <a:pt x="202" y="24"/>
                  </a:lnTo>
                  <a:lnTo>
                    <a:pt x="202" y="20"/>
                  </a:lnTo>
                  <a:lnTo>
                    <a:pt x="203" y="18"/>
                  </a:lnTo>
                  <a:lnTo>
                    <a:pt x="203" y="15"/>
                  </a:lnTo>
                  <a:lnTo>
                    <a:pt x="205" y="11"/>
                  </a:lnTo>
                  <a:lnTo>
                    <a:pt x="205" y="9"/>
                  </a:lnTo>
                  <a:lnTo>
                    <a:pt x="207" y="6"/>
                  </a:lnTo>
                  <a:lnTo>
                    <a:pt x="207" y="4"/>
                  </a:lnTo>
                  <a:lnTo>
                    <a:pt x="203" y="0"/>
                  </a:lnTo>
                  <a:close/>
                </a:path>
              </a:pathLst>
            </a:custGeom>
            <a:solidFill>
              <a:srgbClr val="000000"/>
            </a:solidFill>
            <a:ln w="9525">
              <a:noFill/>
              <a:round/>
              <a:headEnd/>
              <a:tailEnd/>
            </a:ln>
          </p:spPr>
          <p:txBody>
            <a:bodyPr/>
            <a:lstStyle/>
            <a:p>
              <a:endParaRPr lang="ar-IQ"/>
            </a:p>
          </p:txBody>
        </p:sp>
        <p:sp>
          <p:nvSpPr>
            <p:cNvPr id="535" name="Freeform 542"/>
            <p:cNvSpPr>
              <a:spLocks/>
            </p:cNvSpPr>
            <p:nvPr/>
          </p:nvSpPr>
          <p:spPr bwMode="auto">
            <a:xfrm>
              <a:off x="1309" y="2285"/>
              <a:ext cx="204" cy="443"/>
            </a:xfrm>
            <a:custGeom>
              <a:avLst/>
              <a:gdLst/>
              <a:ahLst/>
              <a:cxnLst>
                <a:cxn ang="0">
                  <a:pos x="201" y="414"/>
                </a:cxn>
                <a:cxn ang="0">
                  <a:pos x="199" y="392"/>
                </a:cxn>
                <a:cxn ang="0">
                  <a:pos x="194" y="377"/>
                </a:cxn>
                <a:cxn ang="0">
                  <a:pos x="190" y="365"/>
                </a:cxn>
                <a:cxn ang="0">
                  <a:pos x="185" y="354"/>
                </a:cxn>
                <a:cxn ang="0">
                  <a:pos x="179" y="339"/>
                </a:cxn>
                <a:cxn ang="0">
                  <a:pos x="170" y="325"/>
                </a:cxn>
                <a:cxn ang="0">
                  <a:pos x="165" y="312"/>
                </a:cxn>
                <a:cxn ang="0">
                  <a:pos x="154" y="294"/>
                </a:cxn>
                <a:cxn ang="0">
                  <a:pos x="143" y="278"/>
                </a:cxn>
                <a:cxn ang="0">
                  <a:pos x="128" y="252"/>
                </a:cxn>
                <a:cxn ang="0">
                  <a:pos x="117" y="236"/>
                </a:cxn>
                <a:cxn ang="0">
                  <a:pos x="108" y="220"/>
                </a:cxn>
                <a:cxn ang="0">
                  <a:pos x="99" y="205"/>
                </a:cxn>
                <a:cxn ang="0">
                  <a:pos x="85" y="185"/>
                </a:cxn>
                <a:cxn ang="0">
                  <a:pos x="72" y="167"/>
                </a:cxn>
                <a:cxn ang="0">
                  <a:pos x="65" y="153"/>
                </a:cxn>
                <a:cxn ang="0">
                  <a:pos x="58" y="142"/>
                </a:cxn>
                <a:cxn ang="0">
                  <a:pos x="52" y="131"/>
                </a:cxn>
                <a:cxn ang="0">
                  <a:pos x="45" y="118"/>
                </a:cxn>
                <a:cxn ang="0">
                  <a:pos x="41" y="107"/>
                </a:cxn>
                <a:cxn ang="0">
                  <a:pos x="36" y="95"/>
                </a:cxn>
                <a:cxn ang="0">
                  <a:pos x="32" y="82"/>
                </a:cxn>
                <a:cxn ang="0">
                  <a:pos x="27" y="69"/>
                </a:cxn>
                <a:cxn ang="0">
                  <a:pos x="23" y="55"/>
                </a:cxn>
                <a:cxn ang="0">
                  <a:pos x="18" y="40"/>
                </a:cxn>
                <a:cxn ang="0">
                  <a:pos x="14" y="26"/>
                </a:cxn>
                <a:cxn ang="0">
                  <a:pos x="9" y="11"/>
                </a:cxn>
                <a:cxn ang="0">
                  <a:pos x="5" y="4"/>
                </a:cxn>
                <a:cxn ang="0">
                  <a:pos x="3" y="17"/>
                </a:cxn>
                <a:cxn ang="0">
                  <a:pos x="7" y="33"/>
                </a:cxn>
                <a:cxn ang="0">
                  <a:pos x="12" y="46"/>
                </a:cxn>
                <a:cxn ang="0">
                  <a:pos x="16" y="58"/>
                </a:cxn>
                <a:cxn ang="0">
                  <a:pos x="20" y="71"/>
                </a:cxn>
                <a:cxn ang="0">
                  <a:pos x="23" y="84"/>
                </a:cxn>
                <a:cxn ang="0">
                  <a:pos x="29" y="95"/>
                </a:cxn>
                <a:cxn ang="0">
                  <a:pos x="32" y="105"/>
                </a:cxn>
                <a:cxn ang="0">
                  <a:pos x="36" y="115"/>
                </a:cxn>
                <a:cxn ang="0">
                  <a:pos x="40" y="127"/>
                </a:cxn>
                <a:cxn ang="0">
                  <a:pos x="49" y="138"/>
                </a:cxn>
                <a:cxn ang="0">
                  <a:pos x="50" y="147"/>
                </a:cxn>
                <a:cxn ang="0">
                  <a:pos x="58" y="158"/>
                </a:cxn>
                <a:cxn ang="0">
                  <a:pos x="69" y="174"/>
                </a:cxn>
                <a:cxn ang="0">
                  <a:pos x="83" y="198"/>
                </a:cxn>
                <a:cxn ang="0">
                  <a:pos x="96" y="214"/>
                </a:cxn>
                <a:cxn ang="0">
                  <a:pos x="101" y="223"/>
                </a:cxn>
                <a:cxn ang="0">
                  <a:pos x="110" y="240"/>
                </a:cxn>
                <a:cxn ang="0">
                  <a:pos x="121" y="256"/>
                </a:cxn>
                <a:cxn ang="0">
                  <a:pos x="136" y="281"/>
                </a:cxn>
                <a:cxn ang="0">
                  <a:pos x="146" y="298"/>
                </a:cxn>
                <a:cxn ang="0">
                  <a:pos x="157" y="316"/>
                </a:cxn>
                <a:cxn ang="0">
                  <a:pos x="163" y="325"/>
                </a:cxn>
                <a:cxn ang="0">
                  <a:pos x="168" y="339"/>
                </a:cxn>
                <a:cxn ang="0">
                  <a:pos x="177" y="356"/>
                </a:cxn>
                <a:cxn ang="0">
                  <a:pos x="181" y="366"/>
                </a:cxn>
                <a:cxn ang="0">
                  <a:pos x="186" y="379"/>
                </a:cxn>
                <a:cxn ang="0">
                  <a:pos x="190" y="388"/>
                </a:cxn>
                <a:cxn ang="0">
                  <a:pos x="194" y="408"/>
                </a:cxn>
                <a:cxn ang="0">
                  <a:pos x="201" y="441"/>
                </a:cxn>
              </a:cxnLst>
              <a:rect l="0" t="0" r="r" b="b"/>
              <a:pathLst>
                <a:path w="204" h="443">
                  <a:moveTo>
                    <a:pt x="203" y="443"/>
                  </a:moveTo>
                  <a:lnTo>
                    <a:pt x="204" y="437"/>
                  </a:lnTo>
                  <a:lnTo>
                    <a:pt x="204" y="435"/>
                  </a:lnTo>
                  <a:lnTo>
                    <a:pt x="203" y="414"/>
                  </a:lnTo>
                  <a:lnTo>
                    <a:pt x="201" y="414"/>
                  </a:lnTo>
                  <a:lnTo>
                    <a:pt x="203" y="406"/>
                  </a:lnTo>
                  <a:lnTo>
                    <a:pt x="201" y="405"/>
                  </a:lnTo>
                  <a:lnTo>
                    <a:pt x="201" y="399"/>
                  </a:lnTo>
                  <a:lnTo>
                    <a:pt x="199" y="397"/>
                  </a:lnTo>
                  <a:lnTo>
                    <a:pt x="199" y="392"/>
                  </a:lnTo>
                  <a:lnTo>
                    <a:pt x="197" y="390"/>
                  </a:lnTo>
                  <a:lnTo>
                    <a:pt x="197" y="386"/>
                  </a:lnTo>
                  <a:lnTo>
                    <a:pt x="195" y="385"/>
                  </a:lnTo>
                  <a:lnTo>
                    <a:pt x="195" y="379"/>
                  </a:lnTo>
                  <a:lnTo>
                    <a:pt x="194" y="377"/>
                  </a:lnTo>
                  <a:lnTo>
                    <a:pt x="194" y="376"/>
                  </a:lnTo>
                  <a:lnTo>
                    <a:pt x="192" y="374"/>
                  </a:lnTo>
                  <a:lnTo>
                    <a:pt x="192" y="370"/>
                  </a:lnTo>
                  <a:lnTo>
                    <a:pt x="190" y="368"/>
                  </a:lnTo>
                  <a:lnTo>
                    <a:pt x="190" y="365"/>
                  </a:lnTo>
                  <a:lnTo>
                    <a:pt x="188" y="363"/>
                  </a:lnTo>
                  <a:lnTo>
                    <a:pt x="188" y="361"/>
                  </a:lnTo>
                  <a:lnTo>
                    <a:pt x="186" y="359"/>
                  </a:lnTo>
                  <a:lnTo>
                    <a:pt x="186" y="356"/>
                  </a:lnTo>
                  <a:lnTo>
                    <a:pt x="185" y="354"/>
                  </a:lnTo>
                  <a:lnTo>
                    <a:pt x="185" y="352"/>
                  </a:lnTo>
                  <a:lnTo>
                    <a:pt x="183" y="350"/>
                  </a:lnTo>
                  <a:lnTo>
                    <a:pt x="183" y="347"/>
                  </a:lnTo>
                  <a:lnTo>
                    <a:pt x="179" y="343"/>
                  </a:lnTo>
                  <a:lnTo>
                    <a:pt x="179" y="339"/>
                  </a:lnTo>
                  <a:lnTo>
                    <a:pt x="175" y="336"/>
                  </a:lnTo>
                  <a:lnTo>
                    <a:pt x="175" y="332"/>
                  </a:lnTo>
                  <a:lnTo>
                    <a:pt x="174" y="330"/>
                  </a:lnTo>
                  <a:lnTo>
                    <a:pt x="172" y="327"/>
                  </a:lnTo>
                  <a:lnTo>
                    <a:pt x="170" y="325"/>
                  </a:lnTo>
                  <a:lnTo>
                    <a:pt x="170" y="321"/>
                  </a:lnTo>
                  <a:lnTo>
                    <a:pt x="168" y="319"/>
                  </a:lnTo>
                  <a:lnTo>
                    <a:pt x="166" y="316"/>
                  </a:lnTo>
                  <a:lnTo>
                    <a:pt x="165" y="314"/>
                  </a:lnTo>
                  <a:lnTo>
                    <a:pt x="165" y="312"/>
                  </a:lnTo>
                  <a:lnTo>
                    <a:pt x="161" y="305"/>
                  </a:lnTo>
                  <a:lnTo>
                    <a:pt x="159" y="303"/>
                  </a:lnTo>
                  <a:lnTo>
                    <a:pt x="157" y="299"/>
                  </a:lnTo>
                  <a:lnTo>
                    <a:pt x="156" y="298"/>
                  </a:lnTo>
                  <a:lnTo>
                    <a:pt x="154" y="294"/>
                  </a:lnTo>
                  <a:lnTo>
                    <a:pt x="152" y="292"/>
                  </a:lnTo>
                  <a:lnTo>
                    <a:pt x="148" y="285"/>
                  </a:lnTo>
                  <a:lnTo>
                    <a:pt x="146" y="283"/>
                  </a:lnTo>
                  <a:lnTo>
                    <a:pt x="145" y="279"/>
                  </a:lnTo>
                  <a:lnTo>
                    <a:pt x="143" y="278"/>
                  </a:lnTo>
                  <a:lnTo>
                    <a:pt x="139" y="270"/>
                  </a:lnTo>
                  <a:lnTo>
                    <a:pt x="137" y="269"/>
                  </a:lnTo>
                  <a:lnTo>
                    <a:pt x="134" y="261"/>
                  </a:lnTo>
                  <a:lnTo>
                    <a:pt x="132" y="260"/>
                  </a:lnTo>
                  <a:lnTo>
                    <a:pt x="128" y="252"/>
                  </a:lnTo>
                  <a:lnTo>
                    <a:pt x="127" y="250"/>
                  </a:lnTo>
                  <a:lnTo>
                    <a:pt x="125" y="247"/>
                  </a:lnTo>
                  <a:lnTo>
                    <a:pt x="123" y="245"/>
                  </a:lnTo>
                  <a:lnTo>
                    <a:pt x="119" y="238"/>
                  </a:lnTo>
                  <a:lnTo>
                    <a:pt x="117" y="236"/>
                  </a:lnTo>
                  <a:lnTo>
                    <a:pt x="116" y="232"/>
                  </a:lnTo>
                  <a:lnTo>
                    <a:pt x="114" y="231"/>
                  </a:lnTo>
                  <a:lnTo>
                    <a:pt x="112" y="227"/>
                  </a:lnTo>
                  <a:lnTo>
                    <a:pt x="108" y="223"/>
                  </a:lnTo>
                  <a:lnTo>
                    <a:pt x="108" y="220"/>
                  </a:lnTo>
                  <a:lnTo>
                    <a:pt x="107" y="216"/>
                  </a:lnTo>
                  <a:lnTo>
                    <a:pt x="105" y="214"/>
                  </a:lnTo>
                  <a:lnTo>
                    <a:pt x="103" y="211"/>
                  </a:lnTo>
                  <a:lnTo>
                    <a:pt x="101" y="209"/>
                  </a:lnTo>
                  <a:lnTo>
                    <a:pt x="99" y="205"/>
                  </a:lnTo>
                  <a:lnTo>
                    <a:pt x="96" y="202"/>
                  </a:lnTo>
                  <a:lnTo>
                    <a:pt x="94" y="198"/>
                  </a:lnTo>
                  <a:lnTo>
                    <a:pt x="90" y="194"/>
                  </a:lnTo>
                  <a:lnTo>
                    <a:pt x="90" y="191"/>
                  </a:lnTo>
                  <a:lnTo>
                    <a:pt x="85" y="185"/>
                  </a:lnTo>
                  <a:lnTo>
                    <a:pt x="83" y="183"/>
                  </a:lnTo>
                  <a:lnTo>
                    <a:pt x="83" y="180"/>
                  </a:lnTo>
                  <a:lnTo>
                    <a:pt x="76" y="173"/>
                  </a:lnTo>
                  <a:lnTo>
                    <a:pt x="76" y="171"/>
                  </a:lnTo>
                  <a:lnTo>
                    <a:pt x="72" y="167"/>
                  </a:lnTo>
                  <a:lnTo>
                    <a:pt x="72" y="163"/>
                  </a:lnTo>
                  <a:lnTo>
                    <a:pt x="69" y="160"/>
                  </a:lnTo>
                  <a:lnTo>
                    <a:pt x="69" y="158"/>
                  </a:lnTo>
                  <a:lnTo>
                    <a:pt x="65" y="154"/>
                  </a:lnTo>
                  <a:lnTo>
                    <a:pt x="65" y="153"/>
                  </a:lnTo>
                  <a:lnTo>
                    <a:pt x="61" y="151"/>
                  </a:lnTo>
                  <a:lnTo>
                    <a:pt x="59" y="147"/>
                  </a:lnTo>
                  <a:lnTo>
                    <a:pt x="59" y="145"/>
                  </a:lnTo>
                  <a:lnTo>
                    <a:pt x="58" y="144"/>
                  </a:lnTo>
                  <a:lnTo>
                    <a:pt x="58" y="142"/>
                  </a:lnTo>
                  <a:lnTo>
                    <a:pt x="56" y="140"/>
                  </a:lnTo>
                  <a:lnTo>
                    <a:pt x="56" y="138"/>
                  </a:lnTo>
                  <a:lnTo>
                    <a:pt x="52" y="134"/>
                  </a:lnTo>
                  <a:lnTo>
                    <a:pt x="50" y="134"/>
                  </a:lnTo>
                  <a:lnTo>
                    <a:pt x="52" y="131"/>
                  </a:lnTo>
                  <a:lnTo>
                    <a:pt x="50" y="129"/>
                  </a:lnTo>
                  <a:lnTo>
                    <a:pt x="50" y="127"/>
                  </a:lnTo>
                  <a:lnTo>
                    <a:pt x="47" y="124"/>
                  </a:lnTo>
                  <a:lnTo>
                    <a:pt x="47" y="120"/>
                  </a:lnTo>
                  <a:lnTo>
                    <a:pt x="45" y="118"/>
                  </a:lnTo>
                  <a:lnTo>
                    <a:pt x="45" y="116"/>
                  </a:lnTo>
                  <a:lnTo>
                    <a:pt x="43" y="115"/>
                  </a:lnTo>
                  <a:lnTo>
                    <a:pt x="43" y="111"/>
                  </a:lnTo>
                  <a:lnTo>
                    <a:pt x="41" y="109"/>
                  </a:lnTo>
                  <a:lnTo>
                    <a:pt x="41" y="107"/>
                  </a:lnTo>
                  <a:lnTo>
                    <a:pt x="40" y="105"/>
                  </a:lnTo>
                  <a:lnTo>
                    <a:pt x="40" y="102"/>
                  </a:lnTo>
                  <a:lnTo>
                    <a:pt x="38" y="102"/>
                  </a:lnTo>
                  <a:lnTo>
                    <a:pt x="38" y="96"/>
                  </a:lnTo>
                  <a:lnTo>
                    <a:pt x="36" y="95"/>
                  </a:lnTo>
                  <a:lnTo>
                    <a:pt x="36" y="91"/>
                  </a:lnTo>
                  <a:lnTo>
                    <a:pt x="34" y="89"/>
                  </a:lnTo>
                  <a:lnTo>
                    <a:pt x="34" y="87"/>
                  </a:lnTo>
                  <a:lnTo>
                    <a:pt x="32" y="86"/>
                  </a:lnTo>
                  <a:lnTo>
                    <a:pt x="32" y="82"/>
                  </a:lnTo>
                  <a:lnTo>
                    <a:pt x="30" y="80"/>
                  </a:lnTo>
                  <a:lnTo>
                    <a:pt x="29" y="76"/>
                  </a:lnTo>
                  <a:lnTo>
                    <a:pt x="27" y="76"/>
                  </a:lnTo>
                  <a:lnTo>
                    <a:pt x="29" y="71"/>
                  </a:lnTo>
                  <a:lnTo>
                    <a:pt x="27" y="69"/>
                  </a:lnTo>
                  <a:lnTo>
                    <a:pt x="27" y="67"/>
                  </a:lnTo>
                  <a:lnTo>
                    <a:pt x="25" y="66"/>
                  </a:lnTo>
                  <a:lnTo>
                    <a:pt x="25" y="60"/>
                  </a:lnTo>
                  <a:lnTo>
                    <a:pt x="23" y="58"/>
                  </a:lnTo>
                  <a:lnTo>
                    <a:pt x="23" y="55"/>
                  </a:lnTo>
                  <a:lnTo>
                    <a:pt x="21" y="55"/>
                  </a:lnTo>
                  <a:lnTo>
                    <a:pt x="21" y="49"/>
                  </a:lnTo>
                  <a:lnTo>
                    <a:pt x="20" y="47"/>
                  </a:lnTo>
                  <a:lnTo>
                    <a:pt x="20" y="42"/>
                  </a:lnTo>
                  <a:lnTo>
                    <a:pt x="18" y="40"/>
                  </a:lnTo>
                  <a:lnTo>
                    <a:pt x="18" y="38"/>
                  </a:lnTo>
                  <a:lnTo>
                    <a:pt x="16" y="37"/>
                  </a:lnTo>
                  <a:lnTo>
                    <a:pt x="16" y="31"/>
                  </a:lnTo>
                  <a:lnTo>
                    <a:pt x="14" y="29"/>
                  </a:lnTo>
                  <a:lnTo>
                    <a:pt x="14" y="26"/>
                  </a:lnTo>
                  <a:lnTo>
                    <a:pt x="12" y="24"/>
                  </a:lnTo>
                  <a:lnTo>
                    <a:pt x="12" y="18"/>
                  </a:lnTo>
                  <a:lnTo>
                    <a:pt x="11" y="17"/>
                  </a:lnTo>
                  <a:lnTo>
                    <a:pt x="11" y="13"/>
                  </a:lnTo>
                  <a:lnTo>
                    <a:pt x="9" y="11"/>
                  </a:lnTo>
                  <a:lnTo>
                    <a:pt x="9" y="6"/>
                  </a:lnTo>
                  <a:lnTo>
                    <a:pt x="7" y="4"/>
                  </a:lnTo>
                  <a:lnTo>
                    <a:pt x="7" y="2"/>
                  </a:lnTo>
                  <a:lnTo>
                    <a:pt x="1" y="0"/>
                  </a:lnTo>
                  <a:lnTo>
                    <a:pt x="5" y="4"/>
                  </a:lnTo>
                  <a:lnTo>
                    <a:pt x="0" y="2"/>
                  </a:lnTo>
                  <a:lnTo>
                    <a:pt x="0" y="8"/>
                  </a:lnTo>
                  <a:lnTo>
                    <a:pt x="1" y="9"/>
                  </a:lnTo>
                  <a:lnTo>
                    <a:pt x="1" y="15"/>
                  </a:lnTo>
                  <a:lnTo>
                    <a:pt x="3" y="17"/>
                  </a:lnTo>
                  <a:lnTo>
                    <a:pt x="3" y="20"/>
                  </a:lnTo>
                  <a:lnTo>
                    <a:pt x="5" y="22"/>
                  </a:lnTo>
                  <a:lnTo>
                    <a:pt x="5" y="28"/>
                  </a:lnTo>
                  <a:lnTo>
                    <a:pt x="7" y="29"/>
                  </a:lnTo>
                  <a:lnTo>
                    <a:pt x="7" y="33"/>
                  </a:lnTo>
                  <a:lnTo>
                    <a:pt x="9" y="35"/>
                  </a:lnTo>
                  <a:lnTo>
                    <a:pt x="9" y="40"/>
                  </a:lnTo>
                  <a:lnTo>
                    <a:pt x="11" y="42"/>
                  </a:lnTo>
                  <a:lnTo>
                    <a:pt x="11" y="44"/>
                  </a:lnTo>
                  <a:lnTo>
                    <a:pt x="12" y="46"/>
                  </a:lnTo>
                  <a:lnTo>
                    <a:pt x="12" y="51"/>
                  </a:lnTo>
                  <a:lnTo>
                    <a:pt x="14" y="53"/>
                  </a:lnTo>
                  <a:lnTo>
                    <a:pt x="14" y="57"/>
                  </a:lnTo>
                  <a:lnTo>
                    <a:pt x="18" y="58"/>
                  </a:lnTo>
                  <a:lnTo>
                    <a:pt x="16" y="58"/>
                  </a:lnTo>
                  <a:lnTo>
                    <a:pt x="16" y="57"/>
                  </a:lnTo>
                  <a:lnTo>
                    <a:pt x="16" y="62"/>
                  </a:lnTo>
                  <a:lnTo>
                    <a:pt x="18" y="64"/>
                  </a:lnTo>
                  <a:lnTo>
                    <a:pt x="18" y="69"/>
                  </a:lnTo>
                  <a:lnTo>
                    <a:pt x="20" y="71"/>
                  </a:lnTo>
                  <a:lnTo>
                    <a:pt x="20" y="73"/>
                  </a:lnTo>
                  <a:lnTo>
                    <a:pt x="21" y="75"/>
                  </a:lnTo>
                  <a:lnTo>
                    <a:pt x="23" y="80"/>
                  </a:lnTo>
                  <a:lnTo>
                    <a:pt x="25" y="80"/>
                  </a:lnTo>
                  <a:lnTo>
                    <a:pt x="23" y="84"/>
                  </a:lnTo>
                  <a:lnTo>
                    <a:pt x="25" y="86"/>
                  </a:lnTo>
                  <a:lnTo>
                    <a:pt x="25" y="89"/>
                  </a:lnTo>
                  <a:lnTo>
                    <a:pt x="27" y="91"/>
                  </a:lnTo>
                  <a:lnTo>
                    <a:pt x="27" y="93"/>
                  </a:lnTo>
                  <a:lnTo>
                    <a:pt x="29" y="95"/>
                  </a:lnTo>
                  <a:lnTo>
                    <a:pt x="29" y="98"/>
                  </a:lnTo>
                  <a:lnTo>
                    <a:pt x="30" y="100"/>
                  </a:lnTo>
                  <a:lnTo>
                    <a:pt x="30" y="104"/>
                  </a:lnTo>
                  <a:lnTo>
                    <a:pt x="34" y="105"/>
                  </a:lnTo>
                  <a:lnTo>
                    <a:pt x="32" y="105"/>
                  </a:lnTo>
                  <a:lnTo>
                    <a:pt x="32" y="104"/>
                  </a:lnTo>
                  <a:lnTo>
                    <a:pt x="32" y="109"/>
                  </a:lnTo>
                  <a:lnTo>
                    <a:pt x="34" y="111"/>
                  </a:lnTo>
                  <a:lnTo>
                    <a:pt x="34" y="113"/>
                  </a:lnTo>
                  <a:lnTo>
                    <a:pt x="36" y="115"/>
                  </a:lnTo>
                  <a:lnTo>
                    <a:pt x="36" y="118"/>
                  </a:lnTo>
                  <a:lnTo>
                    <a:pt x="38" y="120"/>
                  </a:lnTo>
                  <a:lnTo>
                    <a:pt x="38" y="122"/>
                  </a:lnTo>
                  <a:lnTo>
                    <a:pt x="40" y="124"/>
                  </a:lnTo>
                  <a:lnTo>
                    <a:pt x="40" y="127"/>
                  </a:lnTo>
                  <a:lnTo>
                    <a:pt x="43" y="131"/>
                  </a:lnTo>
                  <a:lnTo>
                    <a:pt x="43" y="133"/>
                  </a:lnTo>
                  <a:lnTo>
                    <a:pt x="45" y="134"/>
                  </a:lnTo>
                  <a:lnTo>
                    <a:pt x="47" y="138"/>
                  </a:lnTo>
                  <a:lnTo>
                    <a:pt x="49" y="138"/>
                  </a:lnTo>
                  <a:lnTo>
                    <a:pt x="47" y="140"/>
                  </a:lnTo>
                  <a:lnTo>
                    <a:pt x="49" y="142"/>
                  </a:lnTo>
                  <a:lnTo>
                    <a:pt x="49" y="144"/>
                  </a:lnTo>
                  <a:lnTo>
                    <a:pt x="50" y="145"/>
                  </a:lnTo>
                  <a:lnTo>
                    <a:pt x="50" y="147"/>
                  </a:lnTo>
                  <a:lnTo>
                    <a:pt x="52" y="149"/>
                  </a:lnTo>
                  <a:lnTo>
                    <a:pt x="52" y="151"/>
                  </a:lnTo>
                  <a:lnTo>
                    <a:pt x="58" y="154"/>
                  </a:lnTo>
                  <a:lnTo>
                    <a:pt x="58" y="156"/>
                  </a:lnTo>
                  <a:lnTo>
                    <a:pt x="58" y="158"/>
                  </a:lnTo>
                  <a:lnTo>
                    <a:pt x="61" y="162"/>
                  </a:lnTo>
                  <a:lnTo>
                    <a:pt x="61" y="163"/>
                  </a:lnTo>
                  <a:lnTo>
                    <a:pt x="65" y="167"/>
                  </a:lnTo>
                  <a:lnTo>
                    <a:pt x="67" y="173"/>
                  </a:lnTo>
                  <a:lnTo>
                    <a:pt x="69" y="174"/>
                  </a:lnTo>
                  <a:lnTo>
                    <a:pt x="69" y="176"/>
                  </a:lnTo>
                  <a:lnTo>
                    <a:pt x="76" y="183"/>
                  </a:lnTo>
                  <a:lnTo>
                    <a:pt x="78" y="189"/>
                  </a:lnTo>
                  <a:lnTo>
                    <a:pt x="83" y="194"/>
                  </a:lnTo>
                  <a:lnTo>
                    <a:pt x="83" y="198"/>
                  </a:lnTo>
                  <a:lnTo>
                    <a:pt x="87" y="202"/>
                  </a:lnTo>
                  <a:lnTo>
                    <a:pt x="88" y="205"/>
                  </a:lnTo>
                  <a:lnTo>
                    <a:pt x="92" y="209"/>
                  </a:lnTo>
                  <a:lnTo>
                    <a:pt x="94" y="212"/>
                  </a:lnTo>
                  <a:lnTo>
                    <a:pt x="96" y="214"/>
                  </a:lnTo>
                  <a:lnTo>
                    <a:pt x="98" y="218"/>
                  </a:lnTo>
                  <a:lnTo>
                    <a:pt x="99" y="220"/>
                  </a:lnTo>
                  <a:lnTo>
                    <a:pt x="101" y="223"/>
                  </a:lnTo>
                  <a:lnTo>
                    <a:pt x="101" y="221"/>
                  </a:lnTo>
                  <a:lnTo>
                    <a:pt x="101" y="223"/>
                  </a:lnTo>
                  <a:lnTo>
                    <a:pt x="103" y="229"/>
                  </a:lnTo>
                  <a:lnTo>
                    <a:pt x="105" y="231"/>
                  </a:lnTo>
                  <a:lnTo>
                    <a:pt x="107" y="234"/>
                  </a:lnTo>
                  <a:lnTo>
                    <a:pt x="108" y="236"/>
                  </a:lnTo>
                  <a:lnTo>
                    <a:pt x="110" y="240"/>
                  </a:lnTo>
                  <a:lnTo>
                    <a:pt x="112" y="241"/>
                  </a:lnTo>
                  <a:lnTo>
                    <a:pt x="116" y="249"/>
                  </a:lnTo>
                  <a:lnTo>
                    <a:pt x="117" y="250"/>
                  </a:lnTo>
                  <a:lnTo>
                    <a:pt x="119" y="254"/>
                  </a:lnTo>
                  <a:lnTo>
                    <a:pt x="121" y="256"/>
                  </a:lnTo>
                  <a:lnTo>
                    <a:pt x="125" y="263"/>
                  </a:lnTo>
                  <a:lnTo>
                    <a:pt x="127" y="265"/>
                  </a:lnTo>
                  <a:lnTo>
                    <a:pt x="130" y="272"/>
                  </a:lnTo>
                  <a:lnTo>
                    <a:pt x="132" y="274"/>
                  </a:lnTo>
                  <a:lnTo>
                    <a:pt x="136" y="281"/>
                  </a:lnTo>
                  <a:lnTo>
                    <a:pt x="137" y="283"/>
                  </a:lnTo>
                  <a:lnTo>
                    <a:pt x="139" y="287"/>
                  </a:lnTo>
                  <a:lnTo>
                    <a:pt x="141" y="289"/>
                  </a:lnTo>
                  <a:lnTo>
                    <a:pt x="145" y="296"/>
                  </a:lnTo>
                  <a:lnTo>
                    <a:pt x="146" y="298"/>
                  </a:lnTo>
                  <a:lnTo>
                    <a:pt x="148" y="301"/>
                  </a:lnTo>
                  <a:lnTo>
                    <a:pt x="150" y="303"/>
                  </a:lnTo>
                  <a:lnTo>
                    <a:pt x="152" y="307"/>
                  </a:lnTo>
                  <a:lnTo>
                    <a:pt x="154" y="308"/>
                  </a:lnTo>
                  <a:lnTo>
                    <a:pt x="157" y="316"/>
                  </a:lnTo>
                  <a:lnTo>
                    <a:pt x="157" y="314"/>
                  </a:lnTo>
                  <a:lnTo>
                    <a:pt x="157" y="318"/>
                  </a:lnTo>
                  <a:lnTo>
                    <a:pt x="159" y="319"/>
                  </a:lnTo>
                  <a:lnTo>
                    <a:pt x="161" y="323"/>
                  </a:lnTo>
                  <a:lnTo>
                    <a:pt x="163" y="325"/>
                  </a:lnTo>
                  <a:lnTo>
                    <a:pt x="163" y="328"/>
                  </a:lnTo>
                  <a:lnTo>
                    <a:pt x="165" y="330"/>
                  </a:lnTo>
                  <a:lnTo>
                    <a:pt x="166" y="334"/>
                  </a:lnTo>
                  <a:lnTo>
                    <a:pt x="168" y="336"/>
                  </a:lnTo>
                  <a:lnTo>
                    <a:pt x="168" y="339"/>
                  </a:lnTo>
                  <a:lnTo>
                    <a:pt x="172" y="343"/>
                  </a:lnTo>
                  <a:lnTo>
                    <a:pt x="172" y="347"/>
                  </a:lnTo>
                  <a:lnTo>
                    <a:pt x="175" y="350"/>
                  </a:lnTo>
                  <a:lnTo>
                    <a:pt x="175" y="354"/>
                  </a:lnTo>
                  <a:lnTo>
                    <a:pt x="177" y="356"/>
                  </a:lnTo>
                  <a:lnTo>
                    <a:pt x="177" y="357"/>
                  </a:lnTo>
                  <a:lnTo>
                    <a:pt x="179" y="359"/>
                  </a:lnTo>
                  <a:lnTo>
                    <a:pt x="179" y="363"/>
                  </a:lnTo>
                  <a:lnTo>
                    <a:pt x="181" y="365"/>
                  </a:lnTo>
                  <a:lnTo>
                    <a:pt x="181" y="366"/>
                  </a:lnTo>
                  <a:lnTo>
                    <a:pt x="183" y="368"/>
                  </a:lnTo>
                  <a:lnTo>
                    <a:pt x="183" y="372"/>
                  </a:lnTo>
                  <a:lnTo>
                    <a:pt x="185" y="374"/>
                  </a:lnTo>
                  <a:lnTo>
                    <a:pt x="185" y="377"/>
                  </a:lnTo>
                  <a:lnTo>
                    <a:pt x="186" y="379"/>
                  </a:lnTo>
                  <a:lnTo>
                    <a:pt x="186" y="381"/>
                  </a:lnTo>
                  <a:lnTo>
                    <a:pt x="188" y="383"/>
                  </a:lnTo>
                  <a:lnTo>
                    <a:pt x="188" y="385"/>
                  </a:lnTo>
                  <a:lnTo>
                    <a:pt x="190" y="390"/>
                  </a:lnTo>
                  <a:lnTo>
                    <a:pt x="190" y="388"/>
                  </a:lnTo>
                  <a:lnTo>
                    <a:pt x="190" y="394"/>
                  </a:lnTo>
                  <a:lnTo>
                    <a:pt x="192" y="395"/>
                  </a:lnTo>
                  <a:lnTo>
                    <a:pt x="192" y="401"/>
                  </a:lnTo>
                  <a:lnTo>
                    <a:pt x="194" y="403"/>
                  </a:lnTo>
                  <a:lnTo>
                    <a:pt x="194" y="408"/>
                  </a:lnTo>
                  <a:lnTo>
                    <a:pt x="195" y="410"/>
                  </a:lnTo>
                  <a:lnTo>
                    <a:pt x="197" y="417"/>
                  </a:lnTo>
                  <a:lnTo>
                    <a:pt x="199" y="417"/>
                  </a:lnTo>
                  <a:lnTo>
                    <a:pt x="197" y="439"/>
                  </a:lnTo>
                  <a:lnTo>
                    <a:pt x="201" y="441"/>
                  </a:lnTo>
                  <a:lnTo>
                    <a:pt x="203" y="435"/>
                  </a:lnTo>
                  <a:lnTo>
                    <a:pt x="199" y="437"/>
                  </a:lnTo>
                  <a:lnTo>
                    <a:pt x="203" y="443"/>
                  </a:lnTo>
                  <a:close/>
                </a:path>
              </a:pathLst>
            </a:custGeom>
            <a:solidFill>
              <a:srgbClr val="000000"/>
            </a:solidFill>
            <a:ln w="9525">
              <a:noFill/>
              <a:round/>
              <a:headEnd/>
              <a:tailEnd/>
            </a:ln>
          </p:spPr>
          <p:txBody>
            <a:bodyPr/>
            <a:lstStyle/>
            <a:p>
              <a:endParaRPr lang="ar-IQ"/>
            </a:p>
          </p:txBody>
        </p:sp>
        <p:sp>
          <p:nvSpPr>
            <p:cNvPr id="536" name="Freeform 543"/>
            <p:cNvSpPr>
              <a:spLocks/>
            </p:cNvSpPr>
            <p:nvPr/>
          </p:nvSpPr>
          <p:spPr bwMode="auto">
            <a:xfrm>
              <a:off x="1876" y="2621"/>
              <a:ext cx="245" cy="629"/>
            </a:xfrm>
            <a:custGeom>
              <a:avLst/>
              <a:gdLst/>
              <a:ahLst/>
              <a:cxnLst>
                <a:cxn ang="0">
                  <a:pos x="121" y="0"/>
                </a:cxn>
                <a:cxn ang="0">
                  <a:pos x="65" y="78"/>
                </a:cxn>
                <a:cxn ang="0">
                  <a:pos x="44" y="119"/>
                </a:cxn>
                <a:cxn ang="0">
                  <a:pos x="25" y="159"/>
                </a:cxn>
                <a:cxn ang="0">
                  <a:pos x="13" y="199"/>
                </a:cxn>
                <a:cxn ang="0">
                  <a:pos x="4" y="239"/>
                </a:cxn>
                <a:cxn ang="0">
                  <a:pos x="0" y="279"/>
                </a:cxn>
                <a:cxn ang="0">
                  <a:pos x="0" y="313"/>
                </a:cxn>
                <a:cxn ang="0">
                  <a:pos x="7" y="348"/>
                </a:cxn>
                <a:cxn ang="0">
                  <a:pos x="13" y="366"/>
                </a:cxn>
                <a:cxn ang="0">
                  <a:pos x="18" y="388"/>
                </a:cxn>
                <a:cxn ang="0">
                  <a:pos x="25" y="413"/>
                </a:cxn>
                <a:cxn ang="0">
                  <a:pos x="34" y="440"/>
                </a:cxn>
                <a:cxn ang="0">
                  <a:pos x="54" y="498"/>
                </a:cxn>
                <a:cxn ang="0">
                  <a:pos x="80" y="554"/>
                </a:cxn>
                <a:cxn ang="0">
                  <a:pos x="91" y="578"/>
                </a:cxn>
                <a:cxn ang="0">
                  <a:pos x="100" y="598"/>
                </a:cxn>
                <a:cxn ang="0">
                  <a:pos x="107" y="612"/>
                </a:cxn>
                <a:cxn ang="0">
                  <a:pos x="112" y="621"/>
                </a:cxn>
                <a:cxn ang="0">
                  <a:pos x="116" y="627"/>
                </a:cxn>
                <a:cxn ang="0">
                  <a:pos x="118" y="629"/>
                </a:cxn>
                <a:cxn ang="0">
                  <a:pos x="121" y="629"/>
                </a:cxn>
                <a:cxn ang="0">
                  <a:pos x="125" y="623"/>
                </a:cxn>
                <a:cxn ang="0">
                  <a:pos x="129" y="616"/>
                </a:cxn>
                <a:cxn ang="0">
                  <a:pos x="136" y="605"/>
                </a:cxn>
                <a:cxn ang="0">
                  <a:pos x="143" y="592"/>
                </a:cxn>
                <a:cxn ang="0">
                  <a:pos x="152" y="572"/>
                </a:cxn>
                <a:cxn ang="0">
                  <a:pos x="163" y="551"/>
                </a:cxn>
                <a:cxn ang="0">
                  <a:pos x="174" y="523"/>
                </a:cxn>
                <a:cxn ang="0">
                  <a:pos x="185" y="494"/>
                </a:cxn>
                <a:cxn ang="0">
                  <a:pos x="207" y="436"/>
                </a:cxn>
                <a:cxn ang="0">
                  <a:pos x="216" y="411"/>
                </a:cxn>
                <a:cxn ang="0">
                  <a:pos x="223" y="389"/>
                </a:cxn>
                <a:cxn ang="0">
                  <a:pos x="228" y="369"/>
                </a:cxn>
                <a:cxn ang="0">
                  <a:pos x="234" y="351"/>
                </a:cxn>
                <a:cxn ang="0">
                  <a:pos x="239" y="326"/>
                </a:cxn>
                <a:cxn ang="0">
                  <a:pos x="243" y="301"/>
                </a:cxn>
                <a:cxn ang="0">
                  <a:pos x="245" y="246"/>
                </a:cxn>
                <a:cxn ang="0">
                  <a:pos x="239" y="206"/>
                </a:cxn>
                <a:cxn ang="0">
                  <a:pos x="232" y="185"/>
                </a:cxn>
                <a:cxn ang="0">
                  <a:pos x="221" y="156"/>
                </a:cxn>
                <a:cxn ang="0">
                  <a:pos x="207" y="123"/>
                </a:cxn>
                <a:cxn ang="0">
                  <a:pos x="187" y="88"/>
                </a:cxn>
                <a:cxn ang="0">
                  <a:pos x="167" y="54"/>
                </a:cxn>
                <a:cxn ang="0">
                  <a:pos x="147" y="27"/>
                </a:cxn>
                <a:cxn ang="0">
                  <a:pos x="132" y="11"/>
                </a:cxn>
                <a:cxn ang="0">
                  <a:pos x="121" y="0"/>
                </a:cxn>
              </a:cxnLst>
              <a:rect l="0" t="0" r="r" b="b"/>
              <a:pathLst>
                <a:path w="245" h="629">
                  <a:moveTo>
                    <a:pt x="121" y="0"/>
                  </a:moveTo>
                  <a:lnTo>
                    <a:pt x="65" y="78"/>
                  </a:lnTo>
                  <a:lnTo>
                    <a:pt x="44" y="119"/>
                  </a:lnTo>
                  <a:lnTo>
                    <a:pt x="25" y="159"/>
                  </a:lnTo>
                  <a:lnTo>
                    <a:pt x="13" y="199"/>
                  </a:lnTo>
                  <a:lnTo>
                    <a:pt x="4" y="239"/>
                  </a:lnTo>
                  <a:lnTo>
                    <a:pt x="0" y="279"/>
                  </a:lnTo>
                  <a:lnTo>
                    <a:pt x="0" y="313"/>
                  </a:lnTo>
                  <a:lnTo>
                    <a:pt x="7" y="348"/>
                  </a:lnTo>
                  <a:lnTo>
                    <a:pt x="13" y="366"/>
                  </a:lnTo>
                  <a:lnTo>
                    <a:pt x="18" y="388"/>
                  </a:lnTo>
                  <a:lnTo>
                    <a:pt x="25" y="413"/>
                  </a:lnTo>
                  <a:lnTo>
                    <a:pt x="34" y="440"/>
                  </a:lnTo>
                  <a:lnTo>
                    <a:pt x="54" y="498"/>
                  </a:lnTo>
                  <a:lnTo>
                    <a:pt x="80" y="554"/>
                  </a:lnTo>
                  <a:lnTo>
                    <a:pt x="91" y="578"/>
                  </a:lnTo>
                  <a:lnTo>
                    <a:pt x="100" y="598"/>
                  </a:lnTo>
                  <a:lnTo>
                    <a:pt x="107" y="612"/>
                  </a:lnTo>
                  <a:lnTo>
                    <a:pt x="112" y="621"/>
                  </a:lnTo>
                  <a:lnTo>
                    <a:pt x="116" y="627"/>
                  </a:lnTo>
                  <a:lnTo>
                    <a:pt x="118" y="629"/>
                  </a:lnTo>
                  <a:lnTo>
                    <a:pt x="121" y="629"/>
                  </a:lnTo>
                  <a:lnTo>
                    <a:pt x="125" y="623"/>
                  </a:lnTo>
                  <a:lnTo>
                    <a:pt x="129" y="616"/>
                  </a:lnTo>
                  <a:lnTo>
                    <a:pt x="136" y="605"/>
                  </a:lnTo>
                  <a:lnTo>
                    <a:pt x="143" y="592"/>
                  </a:lnTo>
                  <a:lnTo>
                    <a:pt x="152" y="572"/>
                  </a:lnTo>
                  <a:lnTo>
                    <a:pt x="163" y="551"/>
                  </a:lnTo>
                  <a:lnTo>
                    <a:pt x="174" y="523"/>
                  </a:lnTo>
                  <a:lnTo>
                    <a:pt x="185" y="494"/>
                  </a:lnTo>
                  <a:lnTo>
                    <a:pt x="207" y="436"/>
                  </a:lnTo>
                  <a:lnTo>
                    <a:pt x="216" y="411"/>
                  </a:lnTo>
                  <a:lnTo>
                    <a:pt x="223" y="389"/>
                  </a:lnTo>
                  <a:lnTo>
                    <a:pt x="228" y="369"/>
                  </a:lnTo>
                  <a:lnTo>
                    <a:pt x="234" y="351"/>
                  </a:lnTo>
                  <a:lnTo>
                    <a:pt x="239" y="326"/>
                  </a:lnTo>
                  <a:lnTo>
                    <a:pt x="243" y="301"/>
                  </a:lnTo>
                  <a:lnTo>
                    <a:pt x="245" y="246"/>
                  </a:lnTo>
                  <a:lnTo>
                    <a:pt x="239" y="206"/>
                  </a:lnTo>
                  <a:lnTo>
                    <a:pt x="232" y="185"/>
                  </a:lnTo>
                  <a:lnTo>
                    <a:pt x="221" y="156"/>
                  </a:lnTo>
                  <a:lnTo>
                    <a:pt x="207" y="123"/>
                  </a:lnTo>
                  <a:lnTo>
                    <a:pt x="187" y="88"/>
                  </a:lnTo>
                  <a:lnTo>
                    <a:pt x="167" y="54"/>
                  </a:lnTo>
                  <a:lnTo>
                    <a:pt x="147" y="27"/>
                  </a:lnTo>
                  <a:lnTo>
                    <a:pt x="132" y="11"/>
                  </a:lnTo>
                  <a:lnTo>
                    <a:pt x="121" y="0"/>
                  </a:lnTo>
                  <a:close/>
                </a:path>
              </a:pathLst>
            </a:custGeom>
            <a:solidFill>
              <a:srgbClr val="FFFF00"/>
            </a:solidFill>
            <a:ln w="9525">
              <a:noFill/>
              <a:round/>
              <a:headEnd/>
              <a:tailEnd/>
            </a:ln>
          </p:spPr>
          <p:txBody>
            <a:bodyPr/>
            <a:lstStyle/>
            <a:p>
              <a:endParaRPr lang="ar-IQ"/>
            </a:p>
          </p:txBody>
        </p:sp>
        <p:sp>
          <p:nvSpPr>
            <p:cNvPr id="537" name="Freeform 544"/>
            <p:cNvSpPr>
              <a:spLocks/>
            </p:cNvSpPr>
            <p:nvPr/>
          </p:nvSpPr>
          <p:spPr bwMode="auto">
            <a:xfrm>
              <a:off x="1871" y="2617"/>
              <a:ext cx="239" cy="636"/>
            </a:xfrm>
            <a:custGeom>
              <a:avLst/>
              <a:gdLst/>
              <a:ahLst/>
              <a:cxnLst>
                <a:cxn ang="0">
                  <a:pos x="101" y="27"/>
                </a:cxn>
                <a:cxn ang="0">
                  <a:pos x="81" y="58"/>
                </a:cxn>
                <a:cxn ang="0">
                  <a:pos x="63" y="83"/>
                </a:cxn>
                <a:cxn ang="0">
                  <a:pos x="47" y="114"/>
                </a:cxn>
                <a:cxn ang="0">
                  <a:pos x="34" y="143"/>
                </a:cxn>
                <a:cxn ang="0">
                  <a:pos x="25" y="163"/>
                </a:cxn>
                <a:cxn ang="0">
                  <a:pos x="16" y="196"/>
                </a:cxn>
                <a:cxn ang="0">
                  <a:pos x="7" y="228"/>
                </a:cxn>
                <a:cxn ang="0">
                  <a:pos x="0" y="277"/>
                </a:cxn>
                <a:cxn ang="0">
                  <a:pos x="7" y="348"/>
                </a:cxn>
                <a:cxn ang="0">
                  <a:pos x="14" y="379"/>
                </a:cxn>
                <a:cxn ang="0">
                  <a:pos x="21" y="402"/>
                </a:cxn>
                <a:cxn ang="0">
                  <a:pos x="34" y="440"/>
                </a:cxn>
                <a:cxn ang="0">
                  <a:pos x="50" y="488"/>
                </a:cxn>
                <a:cxn ang="0">
                  <a:pos x="76" y="551"/>
                </a:cxn>
                <a:cxn ang="0">
                  <a:pos x="94" y="589"/>
                </a:cxn>
                <a:cxn ang="0">
                  <a:pos x="103" y="609"/>
                </a:cxn>
                <a:cxn ang="0">
                  <a:pos x="116" y="629"/>
                </a:cxn>
                <a:cxn ang="0">
                  <a:pos x="126" y="633"/>
                </a:cxn>
                <a:cxn ang="0">
                  <a:pos x="134" y="624"/>
                </a:cxn>
                <a:cxn ang="0">
                  <a:pos x="145" y="607"/>
                </a:cxn>
                <a:cxn ang="0">
                  <a:pos x="157" y="585"/>
                </a:cxn>
                <a:cxn ang="0">
                  <a:pos x="170" y="558"/>
                </a:cxn>
                <a:cxn ang="0">
                  <a:pos x="190" y="506"/>
                </a:cxn>
                <a:cxn ang="0">
                  <a:pos x="210" y="450"/>
                </a:cxn>
                <a:cxn ang="0">
                  <a:pos x="223" y="417"/>
                </a:cxn>
                <a:cxn ang="0">
                  <a:pos x="232" y="393"/>
                </a:cxn>
                <a:cxn ang="0">
                  <a:pos x="230" y="368"/>
                </a:cxn>
                <a:cxn ang="0">
                  <a:pos x="223" y="395"/>
                </a:cxn>
                <a:cxn ang="0">
                  <a:pos x="213" y="422"/>
                </a:cxn>
                <a:cxn ang="0">
                  <a:pos x="199" y="460"/>
                </a:cxn>
                <a:cxn ang="0">
                  <a:pos x="183" y="509"/>
                </a:cxn>
                <a:cxn ang="0">
                  <a:pos x="161" y="558"/>
                </a:cxn>
                <a:cxn ang="0">
                  <a:pos x="146" y="585"/>
                </a:cxn>
                <a:cxn ang="0">
                  <a:pos x="137" y="605"/>
                </a:cxn>
                <a:cxn ang="0">
                  <a:pos x="130" y="618"/>
                </a:cxn>
                <a:cxn ang="0">
                  <a:pos x="125" y="629"/>
                </a:cxn>
                <a:cxn ang="0">
                  <a:pos x="121" y="625"/>
                </a:cxn>
                <a:cxn ang="0">
                  <a:pos x="114" y="613"/>
                </a:cxn>
                <a:cxn ang="0">
                  <a:pos x="105" y="595"/>
                </a:cxn>
                <a:cxn ang="0">
                  <a:pos x="94" y="571"/>
                </a:cxn>
                <a:cxn ang="0">
                  <a:pos x="72" y="527"/>
                </a:cxn>
                <a:cxn ang="0">
                  <a:pos x="50" y="466"/>
                </a:cxn>
                <a:cxn ang="0">
                  <a:pos x="39" y="433"/>
                </a:cxn>
                <a:cxn ang="0">
                  <a:pos x="27" y="395"/>
                </a:cxn>
                <a:cxn ang="0">
                  <a:pos x="20" y="364"/>
                </a:cxn>
                <a:cxn ang="0">
                  <a:pos x="10" y="334"/>
                </a:cxn>
                <a:cxn ang="0">
                  <a:pos x="10" y="254"/>
                </a:cxn>
                <a:cxn ang="0">
                  <a:pos x="18" y="219"/>
                </a:cxn>
                <a:cxn ang="0">
                  <a:pos x="25" y="189"/>
                </a:cxn>
                <a:cxn ang="0">
                  <a:pos x="34" y="165"/>
                </a:cxn>
                <a:cxn ang="0">
                  <a:pos x="43" y="141"/>
                </a:cxn>
                <a:cxn ang="0">
                  <a:pos x="56" y="112"/>
                </a:cxn>
                <a:cxn ang="0">
                  <a:pos x="70" y="87"/>
                </a:cxn>
                <a:cxn ang="0">
                  <a:pos x="87" y="63"/>
                </a:cxn>
                <a:cxn ang="0">
                  <a:pos x="108" y="31"/>
                </a:cxn>
                <a:cxn ang="0">
                  <a:pos x="125" y="0"/>
                </a:cxn>
              </a:cxnLst>
              <a:rect l="0" t="0" r="r" b="b"/>
              <a:pathLst>
                <a:path w="239" h="636">
                  <a:moveTo>
                    <a:pt x="125" y="0"/>
                  </a:moveTo>
                  <a:lnTo>
                    <a:pt x="121" y="2"/>
                  </a:lnTo>
                  <a:lnTo>
                    <a:pt x="116" y="7"/>
                  </a:lnTo>
                  <a:lnTo>
                    <a:pt x="114" y="11"/>
                  </a:lnTo>
                  <a:lnTo>
                    <a:pt x="110" y="15"/>
                  </a:lnTo>
                  <a:lnTo>
                    <a:pt x="108" y="18"/>
                  </a:lnTo>
                  <a:lnTo>
                    <a:pt x="107" y="20"/>
                  </a:lnTo>
                  <a:lnTo>
                    <a:pt x="105" y="24"/>
                  </a:lnTo>
                  <a:lnTo>
                    <a:pt x="101" y="27"/>
                  </a:lnTo>
                  <a:lnTo>
                    <a:pt x="99" y="31"/>
                  </a:lnTo>
                  <a:lnTo>
                    <a:pt x="96" y="34"/>
                  </a:lnTo>
                  <a:lnTo>
                    <a:pt x="94" y="38"/>
                  </a:lnTo>
                  <a:lnTo>
                    <a:pt x="90" y="42"/>
                  </a:lnTo>
                  <a:lnTo>
                    <a:pt x="88" y="45"/>
                  </a:lnTo>
                  <a:lnTo>
                    <a:pt x="85" y="49"/>
                  </a:lnTo>
                  <a:lnTo>
                    <a:pt x="83" y="53"/>
                  </a:lnTo>
                  <a:lnTo>
                    <a:pt x="81" y="54"/>
                  </a:lnTo>
                  <a:lnTo>
                    <a:pt x="81" y="58"/>
                  </a:lnTo>
                  <a:lnTo>
                    <a:pt x="78" y="62"/>
                  </a:lnTo>
                  <a:lnTo>
                    <a:pt x="76" y="65"/>
                  </a:lnTo>
                  <a:lnTo>
                    <a:pt x="72" y="69"/>
                  </a:lnTo>
                  <a:lnTo>
                    <a:pt x="70" y="73"/>
                  </a:lnTo>
                  <a:lnTo>
                    <a:pt x="67" y="76"/>
                  </a:lnTo>
                  <a:lnTo>
                    <a:pt x="67" y="82"/>
                  </a:lnTo>
                  <a:lnTo>
                    <a:pt x="67" y="80"/>
                  </a:lnTo>
                  <a:lnTo>
                    <a:pt x="68" y="80"/>
                  </a:lnTo>
                  <a:lnTo>
                    <a:pt x="63" y="83"/>
                  </a:lnTo>
                  <a:lnTo>
                    <a:pt x="61" y="87"/>
                  </a:lnTo>
                  <a:lnTo>
                    <a:pt x="59" y="89"/>
                  </a:lnTo>
                  <a:lnTo>
                    <a:pt x="58" y="94"/>
                  </a:lnTo>
                  <a:lnTo>
                    <a:pt x="56" y="96"/>
                  </a:lnTo>
                  <a:lnTo>
                    <a:pt x="54" y="100"/>
                  </a:lnTo>
                  <a:lnTo>
                    <a:pt x="52" y="102"/>
                  </a:lnTo>
                  <a:lnTo>
                    <a:pt x="52" y="105"/>
                  </a:lnTo>
                  <a:lnTo>
                    <a:pt x="49" y="109"/>
                  </a:lnTo>
                  <a:lnTo>
                    <a:pt x="47" y="114"/>
                  </a:lnTo>
                  <a:lnTo>
                    <a:pt x="47" y="116"/>
                  </a:lnTo>
                  <a:lnTo>
                    <a:pt x="43" y="120"/>
                  </a:lnTo>
                  <a:lnTo>
                    <a:pt x="43" y="123"/>
                  </a:lnTo>
                  <a:lnTo>
                    <a:pt x="39" y="127"/>
                  </a:lnTo>
                  <a:lnTo>
                    <a:pt x="39" y="131"/>
                  </a:lnTo>
                  <a:lnTo>
                    <a:pt x="36" y="134"/>
                  </a:lnTo>
                  <a:lnTo>
                    <a:pt x="36" y="138"/>
                  </a:lnTo>
                  <a:lnTo>
                    <a:pt x="34" y="140"/>
                  </a:lnTo>
                  <a:lnTo>
                    <a:pt x="34" y="143"/>
                  </a:lnTo>
                  <a:lnTo>
                    <a:pt x="30" y="147"/>
                  </a:lnTo>
                  <a:lnTo>
                    <a:pt x="30" y="150"/>
                  </a:lnTo>
                  <a:lnTo>
                    <a:pt x="29" y="152"/>
                  </a:lnTo>
                  <a:lnTo>
                    <a:pt x="29" y="156"/>
                  </a:lnTo>
                  <a:lnTo>
                    <a:pt x="27" y="158"/>
                  </a:lnTo>
                  <a:lnTo>
                    <a:pt x="27" y="163"/>
                  </a:lnTo>
                  <a:lnTo>
                    <a:pt x="27" y="161"/>
                  </a:lnTo>
                  <a:lnTo>
                    <a:pt x="29" y="161"/>
                  </a:lnTo>
                  <a:lnTo>
                    <a:pt x="25" y="163"/>
                  </a:lnTo>
                  <a:lnTo>
                    <a:pt x="25" y="167"/>
                  </a:lnTo>
                  <a:lnTo>
                    <a:pt x="23" y="170"/>
                  </a:lnTo>
                  <a:lnTo>
                    <a:pt x="23" y="172"/>
                  </a:lnTo>
                  <a:lnTo>
                    <a:pt x="21" y="176"/>
                  </a:lnTo>
                  <a:lnTo>
                    <a:pt x="20" y="178"/>
                  </a:lnTo>
                  <a:lnTo>
                    <a:pt x="20" y="185"/>
                  </a:lnTo>
                  <a:lnTo>
                    <a:pt x="18" y="189"/>
                  </a:lnTo>
                  <a:lnTo>
                    <a:pt x="16" y="190"/>
                  </a:lnTo>
                  <a:lnTo>
                    <a:pt x="16" y="196"/>
                  </a:lnTo>
                  <a:lnTo>
                    <a:pt x="14" y="198"/>
                  </a:lnTo>
                  <a:lnTo>
                    <a:pt x="14" y="201"/>
                  </a:lnTo>
                  <a:lnTo>
                    <a:pt x="12" y="203"/>
                  </a:lnTo>
                  <a:lnTo>
                    <a:pt x="12" y="208"/>
                  </a:lnTo>
                  <a:lnTo>
                    <a:pt x="10" y="210"/>
                  </a:lnTo>
                  <a:lnTo>
                    <a:pt x="10" y="216"/>
                  </a:lnTo>
                  <a:lnTo>
                    <a:pt x="9" y="218"/>
                  </a:lnTo>
                  <a:lnTo>
                    <a:pt x="9" y="225"/>
                  </a:lnTo>
                  <a:lnTo>
                    <a:pt x="7" y="228"/>
                  </a:lnTo>
                  <a:lnTo>
                    <a:pt x="7" y="232"/>
                  </a:lnTo>
                  <a:lnTo>
                    <a:pt x="5" y="236"/>
                  </a:lnTo>
                  <a:lnTo>
                    <a:pt x="5" y="243"/>
                  </a:lnTo>
                  <a:lnTo>
                    <a:pt x="7" y="241"/>
                  </a:lnTo>
                  <a:lnTo>
                    <a:pt x="3" y="243"/>
                  </a:lnTo>
                  <a:lnTo>
                    <a:pt x="3" y="254"/>
                  </a:lnTo>
                  <a:lnTo>
                    <a:pt x="1" y="257"/>
                  </a:lnTo>
                  <a:lnTo>
                    <a:pt x="1" y="276"/>
                  </a:lnTo>
                  <a:lnTo>
                    <a:pt x="0" y="277"/>
                  </a:lnTo>
                  <a:lnTo>
                    <a:pt x="0" y="314"/>
                  </a:lnTo>
                  <a:lnTo>
                    <a:pt x="1" y="319"/>
                  </a:lnTo>
                  <a:lnTo>
                    <a:pt x="1" y="317"/>
                  </a:lnTo>
                  <a:lnTo>
                    <a:pt x="1" y="326"/>
                  </a:lnTo>
                  <a:lnTo>
                    <a:pt x="3" y="328"/>
                  </a:lnTo>
                  <a:lnTo>
                    <a:pt x="3" y="337"/>
                  </a:lnTo>
                  <a:lnTo>
                    <a:pt x="5" y="339"/>
                  </a:lnTo>
                  <a:lnTo>
                    <a:pt x="5" y="346"/>
                  </a:lnTo>
                  <a:lnTo>
                    <a:pt x="7" y="348"/>
                  </a:lnTo>
                  <a:lnTo>
                    <a:pt x="7" y="353"/>
                  </a:lnTo>
                  <a:lnTo>
                    <a:pt x="9" y="355"/>
                  </a:lnTo>
                  <a:lnTo>
                    <a:pt x="9" y="359"/>
                  </a:lnTo>
                  <a:lnTo>
                    <a:pt x="10" y="361"/>
                  </a:lnTo>
                  <a:lnTo>
                    <a:pt x="10" y="366"/>
                  </a:lnTo>
                  <a:lnTo>
                    <a:pt x="12" y="368"/>
                  </a:lnTo>
                  <a:lnTo>
                    <a:pt x="12" y="372"/>
                  </a:lnTo>
                  <a:lnTo>
                    <a:pt x="14" y="375"/>
                  </a:lnTo>
                  <a:lnTo>
                    <a:pt x="14" y="379"/>
                  </a:lnTo>
                  <a:lnTo>
                    <a:pt x="16" y="381"/>
                  </a:lnTo>
                  <a:lnTo>
                    <a:pt x="16" y="384"/>
                  </a:lnTo>
                  <a:lnTo>
                    <a:pt x="18" y="386"/>
                  </a:lnTo>
                  <a:lnTo>
                    <a:pt x="18" y="388"/>
                  </a:lnTo>
                  <a:lnTo>
                    <a:pt x="20" y="393"/>
                  </a:lnTo>
                  <a:lnTo>
                    <a:pt x="20" y="392"/>
                  </a:lnTo>
                  <a:lnTo>
                    <a:pt x="20" y="399"/>
                  </a:lnTo>
                  <a:lnTo>
                    <a:pt x="21" y="401"/>
                  </a:lnTo>
                  <a:lnTo>
                    <a:pt x="21" y="402"/>
                  </a:lnTo>
                  <a:lnTo>
                    <a:pt x="25" y="410"/>
                  </a:lnTo>
                  <a:lnTo>
                    <a:pt x="25" y="411"/>
                  </a:lnTo>
                  <a:lnTo>
                    <a:pt x="27" y="415"/>
                  </a:lnTo>
                  <a:lnTo>
                    <a:pt x="27" y="419"/>
                  </a:lnTo>
                  <a:lnTo>
                    <a:pt x="29" y="422"/>
                  </a:lnTo>
                  <a:lnTo>
                    <a:pt x="29" y="426"/>
                  </a:lnTo>
                  <a:lnTo>
                    <a:pt x="32" y="433"/>
                  </a:lnTo>
                  <a:lnTo>
                    <a:pt x="32" y="437"/>
                  </a:lnTo>
                  <a:lnTo>
                    <a:pt x="34" y="440"/>
                  </a:lnTo>
                  <a:lnTo>
                    <a:pt x="34" y="446"/>
                  </a:lnTo>
                  <a:lnTo>
                    <a:pt x="38" y="450"/>
                  </a:lnTo>
                  <a:lnTo>
                    <a:pt x="38" y="453"/>
                  </a:lnTo>
                  <a:lnTo>
                    <a:pt x="41" y="460"/>
                  </a:lnTo>
                  <a:lnTo>
                    <a:pt x="41" y="464"/>
                  </a:lnTo>
                  <a:lnTo>
                    <a:pt x="43" y="469"/>
                  </a:lnTo>
                  <a:lnTo>
                    <a:pt x="45" y="473"/>
                  </a:lnTo>
                  <a:lnTo>
                    <a:pt x="45" y="477"/>
                  </a:lnTo>
                  <a:lnTo>
                    <a:pt x="50" y="488"/>
                  </a:lnTo>
                  <a:lnTo>
                    <a:pt x="50" y="491"/>
                  </a:lnTo>
                  <a:lnTo>
                    <a:pt x="56" y="504"/>
                  </a:lnTo>
                  <a:lnTo>
                    <a:pt x="56" y="502"/>
                  </a:lnTo>
                  <a:lnTo>
                    <a:pt x="56" y="506"/>
                  </a:lnTo>
                  <a:lnTo>
                    <a:pt x="65" y="524"/>
                  </a:lnTo>
                  <a:lnTo>
                    <a:pt x="65" y="527"/>
                  </a:lnTo>
                  <a:lnTo>
                    <a:pt x="72" y="544"/>
                  </a:lnTo>
                  <a:lnTo>
                    <a:pt x="76" y="547"/>
                  </a:lnTo>
                  <a:lnTo>
                    <a:pt x="76" y="551"/>
                  </a:lnTo>
                  <a:lnTo>
                    <a:pt x="81" y="564"/>
                  </a:lnTo>
                  <a:lnTo>
                    <a:pt x="85" y="567"/>
                  </a:lnTo>
                  <a:lnTo>
                    <a:pt x="85" y="573"/>
                  </a:lnTo>
                  <a:lnTo>
                    <a:pt x="87" y="575"/>
                  </a:lnTo>
                  <a:lnTo>
                    <a:pt x="88" y="578"/>
                  </a:lnTo>
                  <a:lnTo>
                    <a:pt x="90" y="580"/>
                  </a:lnTo>
                  <a:lnTo>
                    <a:pt x="90" y="584"/>
                  </a:lnTo>
                  <a:lnTo>
                    <a:pt x="94" y="587"/>
                  </a:lnTo>
                  <a:lnTo>
                    <a:pt x="94" y="589"/>
                  </a:lnTo>
                  <a:lnTo>
                    <a:pt x="96" y="595"/>
                  </a:lnTo>
                  <a:lnTo>
                    <a:pt x="97" y="596"/>
                  </a:lnTo>
                  <a:lnTo>
                    <a:pt x="97" y="598"/>
                  </a:lnTo>
                  <a:lnTo>
                    <a:pt x="99" y="600"/>
                  </a:lnTo>
                  <a:lnTo>
                    <a:pt x="101" y="604"/>
                  </a:lnTo>
                  <a:lnTo>
                    <a:pt x="101" y="602"/>
                  </a:lnTo>
                  <a:lnTo>
                    <a:pt x="101" y="605"/>
                  </a:lnTo>
                  <a:lnTo>
                    <a:pt x="103" y="607"/>
                  </a:lnTo>
                  <a:lnTo>
                    <a:pt x="103" y="609"/>
                  </a:lnTo>
                  <a:lnTo>
                    <a:pt x="107" y="613"/>
                  </a:lnTo>
                  <a:lnTo>
                    <a:pt x="108" y="613"/>
                  </a:lnTo>
                  <a:lnTo>
                    <a:pt x="107" y="616"/>
                  </a:lnTo>
                  <a:lnTo>
                    <a:pt x="110" y="620"/>
                  </a:lnTo>
                  <a:lnTo>
                    <a:pt x="112" y="620"/>
                  </a:lnTo>
                  <a:lnTo>
                    <a:pt x="110" y="622"/>
                  </a:lnTo>
                  <a:lnTo>
                    <a:pt x="112" y="624"/>
                  </a:lnTo>
                  <a:lnTo>
                    <a:pt x="112" y="625"/>
                  </a:lnTo>
                  <a:lnTo>
                    <a:pt x="116" y="629"/>
                  </a:lnTo>
                  <a:lnTo>
                    <a:pt x="117" y="629"/>
                  </a:lnTo>
                  <a:lnTo>
                    <a:pt x="117" y="631"/>
                  </a:lnTo>
                  <a:lnTo>
                    <a:pt x="119" y="631"/>
                  </a:lnTo>
                  <a:lnTo>
                    <a:pt x="117" y="633"/>
                  </a:lnTo>
                  <a:lnTo>
                    <a:pt x="121" y="634"/>
                  </a:lnTo>
                  <a:lnTo>
                    <a:pt x="121" y="636"/>
                  </a:lnTo>
                  <a:lnTo>
                    <a:pt x="123" y="636"/>
                  </a:lnTo>
                  <a:lnTo>
                    <a:pt x="126" y="634"/>
                  </a:lnTo>
                  <a:lnTo>
                    <a:pt x="126" y="633"/>
                  </a:lnTo>
                  <a:lnTo>
                    <a:pt x="128" y="633"/>
                  </a:lnTo>
                  <a:lnTo>
                    <a:pt x="128" y="631"/>
                  </a:lnTo>
                  <a:lnTo>
                    <a:pt x="130" y="631"/>
                  </a:lnTo>
                  <a:lnTo>
                    <a:pt x="130" y="627"/>
                  </a:lnTo>
                  <a:lnTo>
                    <a:pt x="132" y="627"/>
                  </a:lnTo>
                  <a:lnTo>
                    <a:pt x="132" y="624"/>
                  </a:lnTo>
                  <a:lnTo>
                    <a:pt x="134" y="624"/>
                  </a:lnTo>
                  <a:lnTo>
                    <a:pt x="134" y="622"/>
                  </a:lnTo>
                  <a:lnTo>
                    <a:pt x="134" y="624"/>
                  </a:lnTo>
                  <a:lnTo>
                    <a:pt x="137" y="622"/>
                  </a:lnTo>
                  <a:lnTo>
                    <a:pt x="137" y="620"/>
                  </a:lnTo>
                  <a:lnTo>
                    <a:pt x="136" y="618"/>
                  </a:lnTo>
                  <a:lnTo>
                    <a:pt x="137" y="618"/>
                  </a:lnTo>
                  <a:lnTo>
                    <a:pt x="141" y="614"/>
                  </a:lnTo>
                  <a:lnTo>
                    <a:pt x="139" y="613"/>
                  </a:lnTo>
                  <a:lnTo>
                    <a:pt x="141" y="613"/>
                  </a:lnTo>
                  <a:lnTo>
                    <a:pt x="145" y="609"/>
                  </a:lnTo>
                  <a:lnTo>
                    <a:pt x="145" y="607"/>
                  </a:lnTo>
                  <a:lnTo>
                    <a:pt x="146" y="605"/>
                  </a:lnTo>
                  <a:lnTo>
                    <a:pt x="146" y="604"/>
                  </a:lnTo>
                  <a:lnTo>
                    <a:pt x="148" y="602"/>
                  </a:lnTo>
                  <a:lnTo>
                    <a:pt x="148" y="600"/>
                  </a:lnTo>
                  <a:lnTo>
                    <a:pt x="152" y="596"/>
                  </a:lnTo>
                  <a:lnTo>
                    <a:pt x="152" y="595"/>
                  </a:lnTo>
                  <a:lnTo>
                    <a:pt x="154" y="593"/>
                  </a:lnTo>
                  <a:lnTo>
                    <a:pt x="154" y="589"/>
                  </a:lnTo>
                  <a:lnTo>
                    <a:pt x="157" y="585"/>
                  </a:lnTo>
                  <a:lnTo>
                    <a:pt x="157" y="582"/>
                  </a:lnTo>
                  <a:lnTo>
                    <a:pt x="161" y="578"/>
                  </a:lnTo>
                  <a:lnTo>
                    <a:pt x="161" y="575"/>
                  </a:lnTo>
                  <a:lnTo>
                    <a:pt x="163" y="573"/>
                  </a:lnTo>
                  <a:lnTo>
                    <a:pt x="165" y="569"/>
                  </a:lnTo>
                  <a:lnTo>
                    <a:pt x="166" y="567"/>
                  </a:lnTo>
                  <a:lnTo>
                    <a:pt x="166" y="564"/>
                  </a:lnTo>
                  <a:lnTo>
                    <a:pt x="168" y="562"/>
                  </a:lnTo>
                  <a:lnTo>
                    <a:pt x="170" y="558"/>
                  </a:lnTo>
                  <a:lnTo>
                    <a:pt x="170" y="556"/>
                  </a:lnTo>
                  <a:lnTo>
                    <a:pt x="172" y="555"/>
                  </a:lnTo>
                  <a:lnTo>
                    <a:pt x="172" y="551"/>
                  </a:lnTo>
                  <a:lnTo>
                    <a:pt x="177" y="540"/>
                  </a:lnTo>
                  <a:lnTo>
                    <a:pt x="177" y="538"/>
                  </a:lnTo>
                  <a:lnTo>
                    <a:pt x="183" y="527"/>
                  </a:lnTo>
                  <a:lnTo>
                    <a:pt x="183" y="524"/>
                  </a:lnTo>
                  <a:lnTo>
                    <a:pt x="190" y="509"/>
                  </a:lnTo>
                  <a:lnTo>
                    <a:pt x="190" y="506"/>
                  </a:lnTo>
                  <a:lnTo>
                    <a:pt x="195" y="495"/>
                  </a:lnTo>
                  <a:lnTo>
                    <a:pt x="195" y="491"/>
                  </a:lnTo>
                  <a:lnTo>
                    <a:pt x="197" y="489"/>
                  </a:lnTo>
                  <a:lnTo>
                    <a:pt x="201" y="479"/>
                  </a:lnTo>
                  <a:lnTo>
                    <a:pt x="201" y="475"/>
                  </a:lnTo>
                  <a:lnTo>
                    <a:pt x="206" y="464"/>
                  </a:lnTo>
                  <a:lnTo>
                    <a:pt x="206" y="460"/>
                  </a:lnTo>
                  <a:lnTo>
                    <a:pt x="210" y="453"/>
                  </a:lnTo>
                  <a:lnTo>
                    <a:pt x="210" y="450"/>
                  </a:lnTo>
                  <a:lnTo>
                    <a:pt x="213" y="444"/>
                  </a:lnTo>
                  <a:lnTo>
                    <a:pt x="213" y="442"/>
                  </a:lnTo>
                  <a:lnTo>
                    <a:pt x="215" y="440"/>
                  </a:lnTo>
                  <a:lnTo>
                    <a:pt x="215" y="437"/>
                  </a:lnTo>
                  <a:lnTo>
                    <a:pt x="217" y="433"/>
                  </a:lnTo>
                  <a:lnTo>
                    <a:pt x="217" y="430"/>
                  </a:lnTo>
                  <a:lnTo>
                    <a:pt x="221" y="422"/>
                  </a:lnTo>
                  <a:lnTo>
                    <a:pt x="221" y="421"/>
                  </a:lnTo>
                  <a:lnTo>
                    <a:pt x="223" y="417"/>
                  </a:lnTo>
                  <a:lnTo>
                    <a:pt x="223" y="415"/>
                  </a:lnTo>
                  <a:lnTo>
                    <a:pt x="224" y="413"/>
                  </a:lnTo>
                  <a:lnTo>
                    <a:pt x="224" y="410"/>
                  </a:lnTo>
                  <a:lnTo>
                    <a:pt x="226" y="408"/>
                  </a:lnTo>
                  <a:lnTo>
                    <a:pt x="228" y="402"/>
                  </a:lnTo>
                  <a:lnTo>
                    <a:pt x="228" y="401"/>
                  </a:lnTo>
                  <a:lnTo>
                    <a:pt x="230" y="399"/>
                  </a:lnTo>
                  <a:lnTo>
                    <a:pt x="230" y="395"/>
                  </a:lnTo>
                  <a:lnTo>
                    <a:pt x="232" y="393"/>
                  </a:lnTo>
                  <a:lnTo>
                    <a:pt x="232" y="388"/>
                  </a:lnTo>
                  <a:lnTo>
                    <a:pt x="233" y="386"/>
                  </a:lnTo>
                  <a:lnTo>
                    <a:pt x="233" y="382"/>
                  </a:lnTo>
                  <a:lnTo>
                    <a:pt x="235" y="381"/>
                  </a:lnTo>
                  <a:lnTo>
                    <a:pt x="235" y="375"/>
                  </a:lnTo>
                  <a:lnTo>
                    <a:pt x="237" y="373"/>
                  </a:lnTo>
                  <a:lnTo>
                    <a:pt x="237" y="372"/>
                  </a:lnTo>
                  <a:lnTo>
                    <a:pt x="239" y="370"/>
                  </a:lnTo>
                  <a:lnTo>
                    <a:pt x="230" y="368"/>
                  </a:lnTo>
                  <a:lnTo>
                    <a:pt x="230" y="370"/>
                  </a:lnTo>
                  <a:lnTo>
                    <a:pt x="228" y="372"/>
                  </a:lnTo>
                  <a:lnTo>
                    <a:pt x="228" y="377"/>
                  </a:lnTo>
                  <a:lnTo>
                    <a:pt x="226" y="379"/>
                  </a:lnTo>
                  <a:lnTo>
                    <a:pt x="226" y="382"/>
                  </a:lnTo>
                  <a:lnTo>
                    <a:pt x="224" y="384"/>
                  </a:lnTo>
                  <a:lnTo>
                    <a:pt x="224" y="390"/>
                  </a:lnTo>
                  <a:lnTo>
                    <a:pt x="223" y="392"/>
                  </a:lnTo>
                  <a:lnTo>
                    <a:pt x="223" y="395"/>
                  </a:lnTo>
                  <a:lnTo>
                    <a:pt x="221" y="397"/>
                  </a:lnTo>
                  <a:lnTo>
                    <a:pt x="221" y="402"/>
                  </a:lnTo>
                  <a:lnTo>
                    <a:pt x="219" y="404"/>
                  </a:lnTo>
                  <a:lnTo>
                    <a:pt x="217" y="406"/>
                  </a:lnTo>
                  <a:lnTo>
                    <a:pt x="217" y="410"/>
                  </a:lnTo>
                  <a:lnTo>
                    <a:pt x="215" y="411"/>
                  </a:lnTo>
                  <a:lnTo>
                    <a:pt x="215" y="417"/>
                  </a:lnTo>
                  <a:lnTo>
                    <a:pt x="213" y="421"/>
                  </a:lnTo>
                  <a:lnTo>
                    <a:pt x="213" y="422"/>
                  </a:lnTo>
                  <a:lnTo>
                    <a:pt x="210" y="430"/>
                  </a:lnTo>
                  <a:lnTo>
                    <a:pt x="210" y="433"/>
                  </a:lnTo>
                  <a:lnTo>
                    <a:pt x="208" y="437"/>
                  </a:lnTo>
                  <a:lnTo>
                    <a:pt x="208" y="440"/>
                  </a:lnTo>
                  <a:lnTo>
                    <a:pt x="210" y="439"/>
                  </a:lnTo>
                  <a:lnTo>
                    <a:pt x="206" y="440"/>
                  </a:lnTo>
                  <a:lnTo>
                    <a:pt x="203" y="450"/>
                  </a:lnTo>
                  <a:lnTo>
                    <a:pt x="203" y="453"/>
                  </a:lnTo>
                  <a:lnTo>
                    <a:pt x="199" y="460"/>
                  </a:lnTo>
                  <a:lnTo>
                    <a:pt x="199" y="464"/>
                  </a:lnTo>
                  <a:lnTo>
                    <a:pt x="194" y="475"/>
                  </a:lnTo>
                  <a:lnTo>
                    <a:pt x="194" y="479"/>
                  </a:lnTo>
                  <a:lnTo>
                    <a:pt x="192" y="480"/>
                  </a:lnTo>
                  <a:lnTo>
                    <a:pt x="190" y="486"/>
                  </a:lnTo>
                  <a:lnTo>
                    <a:pt x="188" y="491"/>
                  </a:lnTo>
                  <a:lnTo>
                    <a:pt x="188" y="495"/>
                  </a:lnTo>
                  <a:lnTo>
                    <a:pt x="183" y="506"/>
                  </a:lnTo>
                  <a:lnTo>
                    <a:pt x="183" y="509"/>
                  </a:lnTo>
                  <a:lnTo>
                    <a:pt x="175" y="524"/>
                  </a:lnTo>
                  <a:lnTo>
                    <a:pt x="175" y="527"/>
                  </a:lnTo>
                  <a:lnTo>
                    <a:pt x="170" y="538"/>
                  </a:lnTo>
                  <a:lnTo>
                    <a:pt x="170" y="540"/>
                  </a:lnTo>
                  <a:lnTo>
                    <a:pt x="165" y="551"/>
                  </a:lnTo>
                  <a:lnTo>
                    <a:pt x="165" y="555"/>
                  </a:lnTo>
                  <a:lnTo>
                    <a:pt x="166" y="553"/>
                  </a:lnTo>
                  <a:lnTo>
                    <a:pt x="163" y="555"/>
                  </a:lnTo>
                  <a:lnTo>
                    <a:pt x="161" y="558"/>
                  </a:lnTo>
                  <a:lnTo>
                    <a:pt x="159" y="560"/>
                  </a:lnTo>
                  <a:lnTo>
                    <a:pt x="159" y="564"/>
                  </a:lnTo>
                  <a:lnTo>
                    <a:pt x="157" y="566"/>
                  </a:lnTo>
                  <a:lnTo>
                    <a:pt x="155" y="569"/>
                  </a:lnTo>
                  <a:lnTo>
                    <a:pt x="154" y="571"/>
                  </a:lnTo>
                  <a:lnTo>
                    <a:pt x="154" y="575"/>
                  </a:lnTo>
                  <a:lnTo>
                    <a:pt x="152" y="576"/>
                  </a:lnTo>
                  <a:lnTo>
                    <a:pt x="150" y="582"/>
                  </a:lnTo>
                  <a:lnTo>
                    <a:pt x="146" y="585"/>
                  </a:lnTo>
                  <a:lnTo>
                    <a:pt x="146" y="589"/>
                  </a:lnTo>
                  <a:lnTo>
                    <a:pt x="145" y="591"/>
                  </a:lnTo>
                  <a:lnTo>
                    <a:pt x="145" y="593"/>
                  </a:lnTo>
                  <a:lnTo>
                    <a:pt x="141" y="596"/>
                  </a:lnTo>
                  <a:lnTo>
                    <a:pt x="141" y="598"/>
                  </a:lnTo>
                  <a:lnTo>
                    <a:pt x="139" y="600"/>
                  </a:lnTo>
                  <a:lnTo>
                    <a:pt x="139" y="602"/>
                  </a:lnTo>
                  <a:lnTo>
                    <a:pt x="137" y="604"/>
                  </a:lnTo>
                  <a:lnTo>
                    <a:pt x="137" y="605"/>
                  </a:lnTo>
                  <a:lnTo>
                    <a:pt x="136" y="607"/>
                  </a:lnTo>
                  <a:lnTo>
                    <a:pt x="137" y="609"/>
                  </a:lnTo>
                  <a:lnTo>
                    <a:pt x="136" y="609"/>
                  </a:lnTo>
                  <a:lnTo>
                    <a:pt x="134" y="611"/>
                  </a:lnTo>
                  <a:lnTo>
                    <a:pt x="132" y="613"/>
                  </a:lnTo>
                  <a:lnTo>
                    <a:pt x="134" y="614"/>
                  </a:lnTo>
                  <a:lnTo>
                    <a:pt x="132" y="614"/>
                  </a:lnTo>
                  <a:lnTo>
                    <a:pt x="130" y="620"/>
                  </a:lnTo>
                  <a:lnTo>
                    <a:pt x="130" y="618"/>
                  </a:lnTo>
                  <a:lnTo>
                    <a:pt x="134" y="616"/>
                  </a:lnTo>
                  <a:lnTo>
                    <a:pt x="130" y="618"/>
                  </a:lnTo>
                  <a:lnTo>
                    <a:pt x="130" y="620"/>
                  </a:lnTo>
                  <a:lnTo>
                    <a:pt x="128" y="620"/>
                  </a:lnTo>
                  <a:lnTo>
                    <a:pt x="128" y="624"/>
                  </a:lnTo>
                  <a:lnTo>
                    <a:pt x="126" y="624"/>
                  </a:lnTo>
                  <a:lnTo>
                    <a:pt x="126" y="627"/>
                  </a:lnTo>
                  <a:lnTo>
                    <a:pt x="125" y="627"/>
                  </a:lnTo>
                  <a:lnTo>
                    <a:pt x="125" y="629"/>
                  </a:lnTo>
                  <a:lnTo>
                    <a:pt x="123" y="629"/>
                  </a:lnTo>
                  <a:lnTo>
                    <a:pt x="123" y="631"/>
                  </a:lnTo>
                  <a:lnTo>
                    <a:pt x="123" y="629"/>
                  </a:lnTo>
                  <a:lnTo>
                    <a:pt x="125" y="629"/>
                  </a:lnTo>
                  <a:lnTo>
                    <a:pt x="125" y="631"/>
                  </a:lnTo>
                  <a:lnTo>
                    <a:pt x="125" y="629"/>
                  </a:lnTo>
                  <a:lnTo>
                    <a:pt x="123" y="627"/>
                  </a:lnTo>
                  <a:lnTo>
                    <a:pt x="121" y="627"/>
                  </a:lnTo>
                  <a:lnTo>
                    <a:pt x="121" y="625"/>
                  </a:lnTo>
                  <a:lnTo>
                    <a:pt x="119" y="625"/>
                  </a:lnTo>
                  <a:lnTo>
                    <a:pt x="121" y="624"/>
                  </a:lnTo>
                  <a:lnTo>
                    <a:pt x="119" y="622"/>
                  </a:lnTo>
                  <a:lnTo>
                    <a:pt x="119" y="620"/>
                  </a:lnTo>
                  <a:lnTo>
                    <a:pt x="117" y="618"/>
                  </a:lnTo>
                  <a:lnTo>
                    <a:pt x="116" y="616"/>
                  </a:lnTo>
                  <a:lnTo>
                    <a:pt x="114" y="616"/>
                  </a:lnTo>
                  <a:lnTo>
                    <a:pt x="116" y="614"/>
                  </a:lnTo>
                  <a:lnTo>
                    <a:pt x="114" y="613"/>
                  </a:lnTo>
                  <a:lnTo>
                    <a:pt x="112" y="609"/>
                  </a:lnTo>
                  <a:lnTo>
                    <a:pt x="110" y="609"/>
                  </a:lnTo>
                  <a:lnTo>
                    <a:pt x="112" y="607"/>
                  </a:lnTo>
                  <a:lnTo>
                    <a:pt x="110" y="605"/>
                  </a:lnTo>
                  <a:lnTo>
                    <a:pt x="110" y="604"/>
                  </a:lnTo>
                  <a:lnTo>
                    <a:pt x="108" y="602"/>
                  </a:lnTo>
                  <a:lnTo>
                    <a:pt x="108" y="600"/>
                  </a:lnTo>
                  <a:lnTo>
                    <a:pt x="107" y="596"/>
                  </a:lnTo>
                  <a:lnTo>
                    <a:pt x="105" y="595"/>
                  </a:lnTo>
                  <a:lnTo>
                    <a:pt x="105" y="593"/>
                  </a:lnTo>
                  <a:lnTo>
                    <a:pt x="103" y="591"/>
                  </a:lnTo>
                  <a:lnTo>
                    <a:pt x="101" y="589"/>
                  </a:lnTo>
                  <a:lnTo>
                    <a:pt x="101" y="587"/>
                  </a:lnTo>
                  <a:lnTo>
                    <a:pt x="99" y="582"/>
                  </a:lnTo>
                  <a:lnTo>
                    <a:pt x="97" y="580"/>
                  </a:lnTo>
                  <a:lnTo>
                    <a:pt x="97" y="576"/>
                  </a:lnTo>
                  <a:lnTo>
                    <a:pt x="96" y="575"/>
                  </a:lnTo>
                  <a:lnTo>
                    <a:pt x="94" y="571"/>
                  </a:lnTo>
                  <a:lnTo>
                    <a:pt x="92" y="569"/>
                  </a:lnTo>
                  <a:lnTo>
                    <a:pt x="92" y="567"/>
                  </a:lnTo>
                  <a:lnTo>
                    <a:pt x="90" y="562"/>
                  </a:lnTo>
                  <a:lnTo>
                    <a:pt x="88" y="560"/>
                  </a:lnTo>
                  <a:lnTo>
                    <a:pt x="83" y="551"/>
                  </a:lnTo>
                  <a:lnTo>
                    <a:pt x="83" y="547"/>
                  </a:lnTo>
                  <a:lnTo>
                    <a:pt x="81" y="542"/>
                  </a:lnTo>
                  <a:lnTo>
                    <a:pt x="79" y="540"/>
                  </a:lnTo>
                  <a:lnTo>
                    <a:pt x="72" y="527"/>
                  </a:lnTo>
                  <a:lnTo>
                    <a:pt x="72" y="524"/>
                  </a:lnTo>
                  <a:lnTo>
                    <a:pt x="63" y="506"/>
                  </a:lnTo>
                  <a:lnTo>
                    <a:pt x="63" y="502"/>
                  </a:lnTo>
                  <a:lnTo>
                    <a:pt x="63" y="500"/>
                  </a:lnTo>
                  <a:lnTo>
                    <a:pt x="58" y="491"/>
                  </a:lnTo>
                  <a:lnTo>
                    <a:pt x="58" y="488"/>
                  </a:lnTo>
                  <a:lnTo>
                    <a:pt x="52" y="477"/>
                  </a:lnTo>
                  <a:lnTo>
                    <a:pt x="52" y="473"/>
                  </a:lnTo>
                  <a:lnTo>
                    <a:pt x="50" y="466"/>
                  </a:lnTo>
                  <a:lnTo>
                    <a:pt x="49" y="464"/>
                  </a:lnTo>
                  <a:lnTo>
                    <a:pt x="49" y="460"/>
                  </a:lnTo>
                  <a:lnTo>
                    <a:pt x="45" y="453"/>
                  </a:lnTo>
                  <a:lnTo>
                    <a:pt x="45" y="450"/>
                  </a:lnTo>
                  <a:lnTo>
                    <a:pt x="43" y="444"/>
                  </a:lnTo>
                  <a:lnTo>
                    <a:pt x="41" y="442"/>
                  </a:lnTo>
                  <a:lnTo>
                    <a:pt x="41" y="440"/>
                  </a:lnTo>
                  <a:lnTo>
                    <a:pt x="39" y="437"/>
                  </a:lnTo>
                  <a:lnTo>
                    <a:pt x="39" y="433"/>
                  </a:lnTo>
                  <a:lnTo>
                    <a:pt x="36" y="426"/>
                  </a:lnTo>
                  <a:lnTo>
                    <a:pt x="36" y="422"/>
                  </a:lnTo>
                  <a:lnTo>
                    <a:pt x="34" y="419"/>
                  </a:lnTo>
                  <a:lnTo>
                    <a:pt x="34" y="415"/>
                  </a:lnTo>
                  <a:lnTo>
                    <a:pt x="32" y="411"/>
                  </a:lnTo>
                  <a:lnTo>
                    <a:pt x="32" y="410"/>
                  </a:lnTo>
                  <a:lnTo>
                    <a:pt x="29" y="402"/>
                  </a:lnTo>
                  <a:lnTo>
                    <a:pt x="29" y="397"/>
                  </a:lnTo>
                  <a:lnTo>
                    <a:pt x="27" y="395"/>
                  </a:lnTo>
                  <a:lnTo>
                    <a:pt x="27" y="392"/>
                  </a:lnTo>
                  <a:lnTo>
                    <a:pt x="27" y="390"/>
                  </a:lnTo>
                  <a:lnTo>
                    <a:pt x="25" y="388"/>
                  </a:lnTo>
                  <a:lnTo>
                    <a:pt x="25" y="382"/>
                  </a:lnTo>
                  <a:lnTo>
                    <a:pt x="23" y="381"/>
                  </a:lnTo>
                  <a:lnTo>
                    <a:pt x="23" y="377"/>
                  </a:lnTo>
                  <a:lnTo>
                    <a:pt x="21" y="375"/>
                  </a:lnTo>
                  <a:lnTo>
                    <a:pt x="20" y="372"/>
                  </a:lnTo>
                  <a:lnTo>
                    <a:pt x="20" y="364"/>
                  </a:lnTo>
                  <a:lnTo>
                    <a:pt x="18" y="363"/>
                  </a:lnTo>
                  <a:lnTo>
                    <a:pt x="18" y="357"/>
                  </a:lnTo>
                  <a:lnTo>
                    <a:pt x="16" y="355"/>
                  </a:lnTo>
                  <a:lnTo>
                    <a:pt x="16" y="352"/>
                  </a:lnTo>
                  <a:lnTo>
                    <a:pt x="14" y="350"/>
                  </a:lnTo>
                  <a:lnTo>
                    <a:pt x="14" y="344"/>
                  </a:lnTo>
                  <a:lnTo>
                    <a:pt x="12" y="343"/>
                  </a:lnTo>
                  <a:lnTo>
                    <a:pt x="12" y="335"/>
                  </a:lnTo>
                  <a:lnTo>
                    <a:pt x="10" y="334"/>
                  </a:lnTo>
                  <a:lnTo>
                    <a:pt x="10" y="324"/>
                  </a:lnTo>
                  <a:lnTo>
                    <a:pt x="9" y="323"/>
                  </a:lnTo>
                  <a:lnTo>
                    <a:pt x="9" y="317"/>
                  </a:lnTo>
                  <a:lnTo>
                    <a:pt x="9" y="315"/>
                  </a:lnTo>
                  <a:lnTo>
                    <a:pt x="7" y="314"/>
                  </a:lnTo>
                  <a:lnTo>
                    <a:pt x="7" y="281"/>
                  </a:lnTo>
                  <a:lnTo>
                    <a:pt x="9" y="279"/>
                  </a:lnTo>
                  <a:lnTo>
                    <a:pt x="9" y="257"/>
                  </a:lnTo>
                  <a:lnTo>
                    <a:pt x="10" y="254"/>
                  </a:lnTo>
                  <a:lnTo>
                    <a:pt x="10" y="247"/>
                  </a:lnTo>
                  <a:lnTo>
                    <a:pt x="10" y="245"/>
                  </a:lnTo>
                  <a:lnTo>
                    <a:pt x="12" y="243"/>
                  </a:lnTo>
                  <a:lnTo>
                    <a:pt x="12" y="236"/>
                  </a:lnTo>
                  <a:lnTo>
                    <a:pt x="14" y="232"/>
                  </a:lnTo>
                  <a:lnTo>
                    <a:pt x="14" y="228"/>
                  </a:lnTo>
                  <a:lnTo>
                    <a:pt x="16" y="225"/>
                  </a:lnTo>
                  <a:lnTo>
                    <a:pt x="16" y="221"/>
                  </a:lnTo>
                  <a:lnTo>
                    <a:pt x="18" y="219"/>
                  </a:lnTo>
                  <a:lnTo>
                    <a:pt x="18" y="214"/>
                  </a:lnTo>
                  <a:lnTo>
                    <a:pt x="20" y="212"/>
                  </a:lnTo>
                  <a:lnTo>
                    <a:pt x="20" y="207"/>
                  </a:lnTo>
                  <a:lnTo>
                    <a:pt x="21" y="205"/>
                  </a:lnTo>
                  <a:lnTo>
                    <a:pt x="21" y="201"/>
                  </a:lnTo>
                  <a:lnTo>
                    <a:pt x="23" y="199"/>
                  </a:lnTo>
                  <a:lnTo>
                    <a:pt x="23" y="194"/>
                  </a:lnTo>
                  <a:lnTo>
                    <a:pt x="25" y="192"/>
                  </a:lnTo>
                  <a:lnTo>
                    <a:pt x="25" y="189"/>
                  </a:lnTo>
                  <a:lnTo>
                    <a:pt x="27" y="185"/>
                  </a:lnTo>
                  <a:lnTo>
                    <a:pt x="27" y="181"/>
                  </a:lnTo>
                  <a:lnTo>
                    <a:pt x="29" y="179"/>
                  </a:lnTo>
                  <a:lnTo>
                    <a:pt x="29" y="176"/>
                  </a:lnTo>
                  <a:lnTo>
                    <a:pt x="30" y="172"/>
                  </a:lnTo>
                  <a:lnTo>
                    <a:pt x="30" y="170"/>
                  </a:lnTo>
                  <a:lnTo>
                    <a:pt x="32" y="167"/>
                  </a:lnTo>
                  <a:lnTo>
                    <a:pt x="32" y="165"/>
                  </a:lnTo>
                  <a:lnTo>
                    <a:pt x="34" y="165"/>
                  </a:lnTo>
                  <a:lnTo>
                    <a:pt x="34" y="163"/>
                  </a:lnTo>
                  <a:lnTo>
                    <a:pt x="34" y="161"/>
                  </a:lnTo>
                  <a:lnTo>
                    <a:pt x="36" y="160"/>
                  </a:lnTo>
                  <a:lnTo>
                    <a:pt x="36" y="156"/>
                  </a:lnTo>
                  <a:lnTo>
                    <a:pt x="38" y="154"/>
                  </a:lnTo>
                  <a:lnTo>
                    <a:pt x="38" y="150"/>
                  </a:lnTo>
                  <a:lnTo>
                    <a:pt x="41" y="147"/>
                  </a:lnTo>
                  <a:lnTo>
                    <a:pt x="41" y="143"/>
                  </a:lnTo>
                  <a:lnTo>
                    <a:pt x="43" y="141"/>
                  </a:lnTo>
                  <a:lnTo>
                    <a:pt x="43" y="138"/>
                  </a:lnTo>
                  <a:lnTo>
                    <a:pt x="47" y="134"/>
                  </a:lnTo>
                  <a:lnTo>
                    <a:pt x="47" y="131"/>
                  </a:lnTo>
                  <a:lnTo>
                    <a:pt x="49" y="129"/>
                  </a:lnTo>
                  <a:lnTo>
                    <a:pt x="50" y="123"/>
                  </a:lnTo>
                  <a:lnTo>
                    <a:pt x="52" y="121"/>
                  </a:lnTo>
                  <a:lnTo>
                    <a:pt x="54" y="116"/>
                  </a:lnTo>
                  <a:lnTo>
                    <a:pt x="54" y="114"/>
                  </a:lnTo>
                  <a:lnTo>
                    <a:pt x="56" y="112"/>
                  </a:lnTo>
                  <a:lnTo>
                    <a:pt x="59" y="109"/>
                  </a:lnTo>
                  <a:lnTo>
                    <a:pt x="59" y="105"/>
                  </a:lnTo>
                  <a:lnTo>
                    <a:pt x="61" y="103"/>
                  </a:lnTo>
                  <a:lnTo>
                    <a:pt x="63" y="100"/>
                  </a:lnTo>
                  <a:lnTo>
                    <a:pt x="65" y="98"/>
                  </a:lnTo>
                  <a:lnTo>
                    <a:pt x="65" y="94"/>
                  </a:lnTo>
                  <a:lnTo>
                    <a:pt x="67" y="92"/>
                  </a:lnTo>
                  <a:lnTo>
                    <a:pt x="68" y="91"/>
                  </a:lnTo>
                  <a:lnTo>
                    <a:pt x="70" y="87"/>
                  </a:lnTo>
                  <a:lnTo>
                    <a:pt x="72" y="83"/>
                  </a:lnTo>
                  <a:lnTo>
                    <a:pt x="74" y="83"/>
                  </a:lnTo>
                  <a:lnTo>
                    <a:pt x="74" y="82"/>
                  </a:lnTo>
                  <a:lnTo>
                    <a:pt x="74" y="80"/>
                  </a:lnTo>
                  <a:lnTo>
                    <a:pt x="78" y="76"/>
                  </a:lnTo>
                  <a:lnTo>
                    <a:pt x="79" y="73"/>
                  </a:lnTo>
                  <a:lnTo>
                    <a:pt x="83" y="69"/>
                  </a:lnTo>
                  <a:lnTo>
                    <a:pt x="85" y="65"/>
                  </a:lnTo>
                  <a:lnTo>
                    <a:pt x="87" y="63"/>
                  </a:lnTo>
                  <a:lnTo>
                    <a:pt x="88" y="58"/>
                  </a:lnTo>
                  <a:lnTo>
                    <a:pt x="90" y="56"/>
                  </a:lnTo>
                  <a:lnTo>
                    <a:pt x="92" y="53"/>
                  </a:lnTo>
                  <a:lnTo>
                    <a:pt x="96" y="49"/>
                  </a:lnTo>
                  <a:lnTo>
                    <a:pt x="97" y="45"/>
                  </a:lnTo>
                  <a:lnTo>
                    <a:pt x="101" y="42"/>
                  </a:lnTo>
                  <a:lnTo>
                    <a:pt x="103" y="38"/>
                  </a:lnTo>
                  <a:lnTo>
                    <a:pt x="107" y="34"/>
                  </a:lnTo>
                  <a:lnTo>
                    <a:pt x="108" y="31"/>
                  </a:lnTo>
                  <a:lnTo>
                    <a:pt x="112" y="27"/>
                  </a:lnTo>
                  <a:lnTo>
                    <a:pt x="114" y="24"/>
                  </a:lnTo>
                  <a:lnTo>
                    <a:pt x="116" y="22"/>
                  </a:lnTo>
                  <a:lnTo>
                    <a:pt x="117" y="18"/>
                  </a:lnTo>
                  <a:lnTo>
                    <a:pt x="121" y="15"/>
                  </a:lnTo>
                  <a:lnTo>
                    <a:pt x="123" y="11"/>
                  </a:lnTo>
                  <a:lnTo>
                    <a:pt x="125" y="9"/>
                  </a:lnTo>
                  <a:lnTo>
                    <a:pt x="128" y="7"/>
                  </a:lnTo>
                  <a:lnTo>
                    <a:pt x="125" y="0"/>
                  </a:lnTo>
                  <a:close/>
                </a:path>
              </a:pathLst>
            </a:custGeom>
            <a:solidFill>
              <a:srgbClr val="000000"/>
            </a:solidFill>
            <a:ln w="9525">
              <a:noFill/>
              <a:round/>
              <a:headEnd/>
              <a:tailEnd/>
            </a:ln>
          </p:spPr>
          <p:txBody>
            <a:bodyPr/>
            <a:lstStyle/>
            <a:p>
              <a:endParaRPr lang="ar-IQ"/>
            </a:p>
          </p:txBody>
        </p:sp>
        <p:sp>
          <p:nvSpPr>
            <p:cNvPr id="538" name="Freeform 545"/>
            <p:cNvSpPr>
              <a:spLocks/>
            </p:cNvSpPr>
            <p:nvPr/>
          </p:nvSpPr>
          <p:spPr bwMode="auto">
            <a:xfrm>
              <a:off x="1996" y="2617"/>
              <a:ext cx="127" cy="370"/>
            </a:xfrm>
            <a:custGeom>
              <a:avLst/>
              <a:gdLst/>
              <a:ahLst/>
              <a:cxnLst>
                <a:cxn ang="0">
                  <a:pos x="116" y="357"/>
                </a:cxn>
                <a:cxn ang="0">
                  <a:pos x="119" y="350"/>
                </a:cxn>
                <a:cxn ang="0">
                  <a:pos x="123" y="332"/>
                </a:cxn>
                <a:cxn ang="0">
                  <a:pos x="123" y="308"/>
                </a:cxn>
                <a:cxn ang="0">
                  <a:pos x="127" y="248"/>
                </a:cxn>
                <a:cxn ang="0">
                  <a:pos x="125" y="216"/>
                </a:cxn>
                <a:cxn ang="0">
                  <a:pos x="121" y="203"/>
                </a:cxn>
                <a:cxn ang="0">
                  <a:pos x="117" y="190"/>
                </a:cxn>
                <a:cxn ang="0">
                  <a:pos x="114" y="181"/>
                </a:cxn>
                <a:cxn ang="0">
                  <a:pos x="110" y="170"/>
                </a:cxn>
                <a:cxn ang="0">
                  <a:pos x="107" y="163"/>
                </a:cxn>
                <a:cxn ang="0">
                  <a:pos x="103" y="152"/>
                </a:cxn>
                <a:cxn ang="0">
                  <a:pos x="99" y="145"/>
                </a:cxn>
                <a:cxn ang="0">
                  <a:pos x="92" y="134"/>
                </a:cxn>
                <a:cxn ang="0">
                  <a:pos x="88" y="125"/>
                </a:cxn>
                <a:cxn ang="0">
                  <a:pos x="81" y="112"/>
                </a:cxn>
                <a:cxn ang="0">
                  <a:pos x="74" y="100"/>
                </a:cxn>
                <a:cxn ang="0">
                  <a:pos x="69" y="87"/>
                </a:cxn>
                <a:cxn ang="0">
                  <a:pos x="63" y="78"/>
                </a:cxn>
                <a:cxn ang="0">
                  <a:pos x="58" y="67"/>
                </a:cxn>
                <a:cxn ang="0">
                  <a:pos x="50" y="56"/>
                </a:cxn>
                <a:cxn ang="0">
                  <a:pos x="45" y="47"/>
                </a:cxn>
                <a:cxn ang="0">
                  <a:pos x="34" y="34"/>
                </a:cxn>
                <a:cxn ang="0">
                  <a:pos x="30" y="29"/>
                </a:cxn>
                <a:cxn ang="0">
                  <a:pos x="23" y="24"/>
                </a:cxn>
                <a:cxn ang="0">
                  <a:pos x="14" y="13"/>
                </a:cxn>
                <a:cxn ang="0">
                  <a:pos x="11" y="5"/>
                </a:cxn>
                <a:cxn ang="0">
                  <a:pos x="7" y="4"/>
                </a:cxn>
                <a:cxn ang="0">
                  <a:pos x="0" y="0"/>
                </a:cxn>
                <a:cxn ang="0">
                  <a:pos x="1" y="7"/>
                </a:cxn>
                <a:cxn ang="0">
                  <a:pos x="5" y="11"/>
                </a:cxn>
                <a:cxn ang="0">
                  <a:pos x="11" y="16"/>
                </a:cxn>
                <a:cxn ang="0">
                  <a:pos x="20" y="27"/>
                </a:cxn>
                <a:cxn ang="0">
                  <a:pos x="23" y="33"/>
                </a:cxn>
                <a:cxn ang="0">
                  <a:pos x="30" y="42"/>
                </a:cxn>
                <a:cxn ang="0">
                  <a:pos x="34" y="47"/>
                </a:cxn>
                <a:cxn ang="0">
                  <a:pos x="41" y="58"/>
                </a:cxn>
                <a:cxn ang="0">
                  <a:pos x="47" y="67"/>
                </a:cxn>
                <a:cxn ang="0">
                  <a:pos x="54" y="80"/>
                </a:cxn>
                <a:cxn ang="0">
                  <a:pos x="59" y="89"/>
                </a:cxn>
                <a:cxn ang="0">
                  <a:pos x="63" y="96"/>
                </a:cxn>
                <a:cxn ang="0">
                  <a:pos x="70" y="109"/>
                </a:cxn>
                <a:cxn ang="0">
                  <a:pos x="78" y="121"/>
                </a:cxn>
                <a:cxn ang="0">
                  <a:pos x="83" y="131"/>
                </a:cxn>
                <a:cxn ang="0">
                  <a:pos x="87" y="141"/>
                </a:cxn>
                <a:cxn ang="0">
                  <a:pos x="92" y="150"/>
                </a:cxn>
                <a:cxn ang="0">
                  <a:pos x="98" y="161"/>
                </a:cxn>
                <a:cxn ang="0">
                  <a:pos x="99" y="169"/>
                </a:cxn>
                <a:cxn ang="0">
                  <a:pos x="103" y="178"/>
                </a:cxn>
                <a:cxn ang="0">
                  <a:pos x="108" y="189"/>
                </a:cxn>
                <a:cxn ang="0">
                  <a:pos x="110" y="198"/>
                </a:cxn>
                <a:cxn ang="0">
                  <a:pos x="114" y="210"/>
                </a:cxn>
                <a:cxn ang="0">
                  <a:pos x="116" y="218"/>
                </a:cxn>
                <a:cxn ang="0">
                  <a:pos x="119" y="250"/>
                </a:cxn>
                <a:cxn ang="0">
                  <a:pos x="119" y="305"/>
                </a:cxn>
                <a:cxn ang="0">
                  <a:pos x="116" y="319"/>
                </a:cxn>
                <a:cxn ang="0">
                  <a:pos x="112" y="339"/>
                </a:cxn>
                <a:cxn ang="0">
                  <a:pos x="110" y="353"/>
                </a:cxn>
                <a:cxn ang="0">
                  <a:pos x="108" y="359"/>
                </a:cxn>
                <a:cxn ang="0">
                  <a:pos x="114" y="370"/>
                </a:cxn>
              </a:cxnLst>
              <a:rect l="0" t="0" r="r" b="b"/>
              <a:pathLst>
                <a:path w="127" h="370">
                  <a:moveTo>
                    <a:pt x="114" y="370"/>
                  </a:moveTo>
                  <a:lnTo>
                    <a:pt x="114" y="364"/>
                  </a:lnTo>
                  <a:lnTo>
                    <a:pt x="116" y="363"/>
                  </a:lnTo>
                  <a:lnTo>
                    <a:pt x="116" y="357"/>
                  </a:lnTo>
                  <a:lnTo>
                    <a:pt x="117" y="355"/>
                  </a:lnTo>
                  <a:lnTo>
                    <a:pt x="117" y="357"/>
                  </a:lnTo>
                  <a:lnTo>
                    <a:pt x="117" y="352"/>
                  </a:lnTo>
                  <a:lnTo>
                    <a:pt x="119" y="350"/>
                  </a:lnTo>
                  <a:lnTo>
                    <a:pt x="119" y="343"/>
                  </a:lnTo>
                  <a:lnTo>
                    <a:pt x="121" y="341"/>
                  </a:lnTo>
                  <a:lnTo>
                    <a:pt x="121" y="334"/>
                  </a:lnTo>
                  <a:lnTo>
                    <a:pt x="123" y="332"/>
                  </a:lnTo>
                  <a:lnTo>
                    <a:pt x="123" y="323"/>
                  </a:lnTo>
                  <a:lnTo>
                    <a:pt x="125" y="321"/>
                  </a:lnTo>
                  <a:lnTo>
                    <a:pt x="123" y="306"/>
                  </a:lnTo>
                  <a:lnTo>
                    <a:pt x="123" y="308"/>
                  </a:lnTo>
                  <a:lnTo>
                    <a:pt x="127" y="305"/>
                  </a:lnTo>
                  <a:lnTo>
                    <a:pt x="125" y="252"/>
                  </a:lnTo>
                  <a:lnTo>
                    <a:pt x="125" y="254"/>
                  </a:lnTo>
                  <a:lnTo>
                    <a:pt x="127" y="248"/>
                  </a:lnTo>
                  <a:lnTo>
                    <a:pt x="127" y="247"/>
                  </a:lnTo>
                  <a:lnTo>
                    <a:pt x="125" y="225"/>
                  </a:lnTo>
                  <a:lnTo>
                    <a:pt x="123" y="225"/>
                  </a:lnTo>
                  <a:lnTo>
                    <a:pt x="125" y="216"/>
                  </a:lnTo>
                  <a:lnTo>
                    <a:pt x="123" y="214"/>
                  </a:lnTo>
                  <a:lnTo>
                    <a:pt x="123" y="208"/>
                  </a:lnTo>
                  <a:lnTo>
                    <a:pt x="121" y="208"/>
                  </a:lnTo>
                  <a:lnTo>
                    <a:pt x="121" y="203"/>
                  </a:lnTo>
                  <a:lnTo>
                    <a:pt x="119" y="201"/>
                  </a:lnTo>
                  <a:lnTo>
                    <a:pt x="119" y="196"/>
                  </a:lnTo>
                  <a:lnTo>
                    <a:pt x="117" y="194"/>
                  </a:lnTo>
                  <a:lnTo>
                    <a:pt x="117" y="190"/>
                  </a:lnTo>
                  <a:lnTo>
                    <a:pt x="116" y="189"/>
                  </a:lnTo>
                  <a:lnTo>
                    <a:pt x="114" y="185"/>
                  </a:lnTo>
                  <a:lnTo>
                    <a:pt x="112" y="185"/>
                  </a:lnTo>
                  <a:lnTo>
                    <a:pt x="114" y="181"/>
                  </a:lnTo>
                  <a:lnTo>
                    <a:pt x="112" y="179"/>
                  </a:lnTo>
                  <a:lnTo>
                    <a:pt x="112" y="176"/>
                  </a:lnTo>
                  <a:lnTo>
                    <a:pt x="110" y="174"/>
                  </a:lnTo>
                  <a:lnTo>
                    <a:pt x="110" y="170"/>
                  </a:lnTo>
                  <a:lnTo>
                    <a:pt x="108" y="169"/>
                  </a:lnTo>
                  <a:lnTo>
                    <a:pt x="108" y="167"/>
                  </a:lnTo>
                  <a:lnTo>
                    <a:pt x="107" y="165"/>
                  </a:lnTo>
                  <a:lnTo>
                    <a:pt x="107" y="163"/>
                  </a:lnTo>
                  <a:lnTo>
                    <a:pt x="105" y="161"/>
                  </a:lnTo>
                  <a:lnTo>
                    <a:pt x="105" y="158"/>
                  </a:lnTo>
                  <a:lnTo>
                    <a:pt x="103" y="156"/>
                  </a:lnTo>
                  <a:lnTo>
                    <a:pt x="103" y="152"/>
                  </a:lnTo>
                  <a:lnTo>
                    <a:pt x="101" y="150"/>
                  </a:lnTo>
                  <a:lnTo>
                    <a:pt x="101" y="149"/>
                  </a:lnTo>
                  <a:lnTo>
                    <a:pt x="99" y="147"/>
                  </a:lnTo>
                  <a:lnTo>
                    <a:pt x="99" y="145"/>
                  </a:lnTo>
                  <a:lnTo>
                    <a:pt x="98" y="143"/>
                  </a:lnTo>
                  <a:lnTo>
                    <a:pt x="98" y="141"/>
                  </a:lnTo>
                  <a:lnTo>
                    <a:pt x="94" y="138"/>
                  </a:lnTo>
                  <a:lnTo>
                    <a:pt x="92" y="134"/>
                  </a:lnTo>
                  <a:lnTo>
                    <a:pt x="92" y="131"/>
                  </a:lnTo>
                  <a:lnTo>
                    <a:pt x="90" y="129"/>
                  </a:lnTo>
                  <a:lnTo>
                    <a:pt x="90" y="127"/>
                  </a:lnTo>
                  <a:lnTo>
                    <a:pt x="88" y="125"/>
                  </a:lnTo>
                  <a:lnTo>
                    <a:pt x="87" y="120"/>
                  </a:lnTo>
                  <a:lnTo>
                    <a:pt x="85" y="118"/>
                  </a:lnTo>
                  <a:lnTo>
                    <a:pt x="85" y="116"/>
                  </a:lnTo>
                  <a:lnTo>
                    <a:pt x="81" y="112"/>
                  </a:lnTo>
                  <a:lnTo>
                    <a:pt x="81" y="109"/>
                  </a:lnTo>
                  <a:lnTo>
                    <a:pt x="78" y="105"/>
                  </a:lnTo>
                  <a:lnTo>
                    <a:pt x="78" y="103"/>
                  </a:lnTo>
                  <a:lnTo>
                    <a:pt x="74" y="100"/>
                  </a:lnTo>
                  <a:lnTo>
                    <a:pt x="74" y="96"/>
                  </a:lnTo>
                  <a:lnTo>
                    <a:pt x="70" y="92"/>
                  </a:lnTo>
                  <a:lnTo>
                    <a:pt x="70" y="91"/>
                  </a:lnTo>
                  <a:lnTo>
                    <a:pt x="69" y="87"/>
                  </a:lnTo>
                  <a:lnTo>
                    <a:pt x="67" y="85"/>
                  </a:lnTo>
                  <a:lnTo>
                    <a:pt x="67" y="83"/>
                  </a:lnTo>
                  <a:lnTo>
                    <a:pt x="65" y="82"/>
                  </a:lnTo>
                  <a:lnTo>
                    <a:pt x="63" y="78"/>
                  </a:lnTo>
                  <a:lnTo>
                    <a:pt x="61" y="76"/>
                  </a:lnTo>
                  <a:lnTo>
                    <a:pt x="61" y="74"/>
                  </a:lnTo>
                  <a:lnTo>
                    <a:pt x="58" y="71"/>
                  </a:lnTo>
                  <a:lnTo>
                    <a:pt x="58" y="67"/>
                  </a:lnTo>
                  <a:lnTo>
                    <a:pt x="54" y="63"/>
                  </a:lnTo>
                  <a:lnTo>
                    <a:pt x="54" y="62"/>
                  </a:lnTo>
                  <a:lnTo>
                    <a:pt x="50" y="58"/>
                  </a:lnTo>
                  <a:lnTo>
                    <a:pt x="50" y="56"/>
                  </a:lnTo>
                  <a:lnTo>
                    <a:pt x="49" y="54"/>
                  </a:lnTo>
                  <a:lnTo>
                    <a:pt x="47" y="51"/>
                  </a:lnTo>
                  <a:lnTo>
                    <a:pt x="45" y="49"/>
                  </a:lnTo>
                  <a:lnTo>
                    <a:pt x="45" y="47"/>
                  </a:lnTo>
                  <a:lnTo>
                    <a:pt x="41" y="44"/>
                  </a:lnTo>
                  <a:lnTo>
                    <a:pt x="41" y="42"/>
                  </a:lnTo>
                  <a:lnTo>
                    <a:pt x="38" y="38"/>
                  </a:lnTo>
                  <a:lnTo>
                    <a:pt x="34" y="34"/>
                  </a:lnTo>
                  <a:lnTo>
                    <a:pt x="32" y="33"/>
                  </a:lnTo>
                  <a:lnTo>
                    <a:pt x="32" y="31"/>
                  </a:lnTo>
                  <a:lnTo>
                    <a:pt x="29" y="29"/>
                  </a:lnTo>
                  <a:lnTo>
                    <a:pt x="30" y="29"/>
                  </a:lnTo>
                  <a:lnTo>
                    <a:pt x="29" y="29"/>
                  </a:lnTo>
                  <a:lnTo>
                    <a:pt x="27" y="25"/>
                  </a:lnTo>
                  <a:lnTo>
                    <a:pt x="25" y="24"/>
                  </a:lnTo>
                  <a:lnTo>
                    <a:pt x="23" y="24"/>
                  </a:lnTo>
                  <a:lnTo>
                    <a:pt x="25" y="22"/>
                  </a:lnTo>
                  <a:lnTo>
                    <a:pt x="18" y="15"/>
                  </a:lnTo>
                  <a:lnTo>
                    <a:pt x="16" y="13"/>
                  </a:lnTo>
                  <a:lnTo>
                    <a:pt x="14" y="13"/>
                  </a:lnTo>
                  <a:lnTo>
                    <a:pt x="14" y="11"/>
                  </a:lnTo>
                  <a:lnTo>
                    <a:pt x="12" y="11"/>
                  </a:lnTo>
                  <a:lnTo>
                    <a:pt x="14" y="9"/>
                  </a:lnTo>
                  <a:lnTo>
                    <a:pt x="11" y="5"/>
                  </a:lnTo>
                  <a:lnTo>
                    <a:pt x="9" y="7"/>
                  </a:lnTo>
                  <a:lnTo>
                    <a:pt x="9" y="5"/>
                  </a:lnTo>
                  <a:lnTo>
                    <a:pt x="7" y="5"/>
                  </a:lnTo>
                  <a:lnTo>
                    <a:pt x="7" y="4"/>
                  </a:lnTo>
                  <a:lnTo>
                    <a:pt x="5" y="4"/>
                  </a:lnTo>
                  <a:lnTo>
                    <a:pt x="5" y="2"/>
                  </a:lnTo>
                  <a:lnTo>
                    <a:pt x="1" y="0"/>
                  </a:lnTo>
                  <a:lnTo>
                    <a:pt x="0" y="0"/>
                  </a:lnTo>
                  <a:lnTo>
                    <a:pt x="3" y="7"/>
                  </a:lnTo>
                  <a:lnTo>
                    <a:pt x="1" y="7"/>
                  </a:lnTo>
                  <a:lnTo>
                    <a:pt x="1" y="5"/>
                  </a:lnTo>
                  <a:lnTo>
                    <a:pt x="1" y="7"/>
                  </a:lnTo>
                  <a:lnTo>
                    <a:pt x="3" y="7"/>
                  </a:lnTo>
                  <a:lnTo>
                    <a:pt x="3" y="9"/>
                  </a:lnTo>
                  <a:lnTo>
                    <a:pt x="5" y="9"/>
                  </a:lnTo>
                  <a:lnTo>
                    <a:pt x="5" y="11"/>
                  </a:lnTo>
                  <a:lnTo>
                    <a:pt x="7" y="13"/>
                  </a:lnTo>
                  <a:lnTo>
                    <a:pt x="9" y="15"/>
                  </a:lnTo>
                  <a:lnTo>
                    <a:pt x="11" y="15"/>
                  </a:lnTo>
                  <a:lnTo>
                    <a:pt x="11" y="16"/>
                  </a:lnTo>
                  <a:lnTo>
                    <a:pt x="12" y="16"/>
                  </a:lnTo>
                  <a:lnTo>
                    <a:pt x="11" y="18"/>
                  </a:lnTo>
                  <a:lnTo>
                    <a:pt x="18" y="25"/>
                  </a:lnTo>
                  <a:lnTo>
                    <a:pt x="20" y="27"/>
                  </a:lnTo>
                  <a:lnTo>
                    <a:pt x="21" y="27"/>
                  </a:lnTo>
                  <a:lnTo>
                    <a:pt x="20" y="29"/>
                  </a:lnTo>
                  <a:lnTo>
                    <a:pt x="25" y="33"/>
                  </a:lnTo>
                  <a:lnTo>
                    <a:pt x="23" y="33"/>
                  </a:lnTo>
                  <a:lnTo>
                    <a:pt x="25" y="33"/>
                  </a:lnTo>
                  <a:lnTo>
                    <a:pt x="25" y="34"/>
                  </a:lnTo>
                  <a:lnTo>
                    <a:pt x="25" y="36"/>
                  </a:lnTo>
                  <a:lnTo>
                    <a:pt x="30" y="42"/>
                  </a:lnTo>
                  <a:lnTo>
                    <a:pt x="32" y="40"/>
                  </a:lnTo>
                  <a:lnTo>
                    <a:pt x="30" y="42"/>
                  </a:lnTo>
                  <a:lnTo>
                    <a:pt x="34" y="45"/>
                  </a:lnTo>
                  <a:lnTo>
                    <a:pt x="34" y="47"/>
                  </a:lnTo>
                  <a:lnTo>
                    <a:pt x="38" y="51"/>
                  </a:lnTo>
                  <a:lnTo>
                    <a:pt x="38" y="53"/>
                  </a:lnTo>
                  <a:lnTo>
                    <a:pt x="40" y="54"/>
                  </a:lnTo>
                  <a:lnTo>
                    <a:pt x="41" y="58"/>
                  </a:lnTo>
                  <a:lnTo>
                    <a:pt x="43" y="60"/>
                  </a:lnTo>
                  <a:lnTo>
                    <a:pt x="43" y="62"/>
                  </a:lnTo>
                  <a:lnTo>
                    <a:pt x="47" y="65"/>
                  </a:lnTo>
                  <a:lnTo>
                    <a:pt x="47" y="67"/>
                  </a:lnTo>
                  <a:lnTo>
                    <a:pt x="50" y="71"/>
                  </a:lnTo>
                  <a:lnTo>
                    <a:pt x="50" y="74"/>
                  </a:lnTo>
                  <a:lnTo>
                    <a:pt x="54" y="78"/>
                  </a:lnTo>
                  <a:lnTo>
                    <a:pt x="54" y="80"/>
                  </a:lnTo>
                  <a:lnTo>
                    <a:pt x="56" y="82"/>
                  </a:lnTo>
                  <a:lnTo>
                    <a:pt x="58" y="85"/>
                  </a:lnTo>
                  <a:lnTo>
                    <a:pt x="59" y="87"/>
                  </a:lnTo>
                  <a:lnTo>
                    <a:pt x="59" y="89"/>
                  </a:lnTo>
                  <a:lnTo>
                    <a:pt x="61" y="91"/>
                  </a:lnTo>
                  <a:lnTo>
                    <a:pt x="63" y="94"/>
                  </a:lnTo>
                  <a:lnTo>
                    <a:pt x="63" y="92"/>
                  </a:lnTo>
                  <a:lnTo>
                    <a:pt x="63" y="96"/>
                  </a:lnTo>
                  <a:lnTo>
                    <a:pt x="67" y="100"/>
                  </a:lnTo>
                  <a:lnTo>
                    <a:pt x="69" y="105"/>
                  </a:lnTo>
                  <a:lnTo>
                    <a:pt x="70" y="107"/>
                  </a:lnTo>
                  <a:lnTo>
                    <a:pt x="70" y="109"/>
                  </a:lnTo>
                  <a:lnTo>
                    <a:pt x="74" y="112"/>
                  </a:lnTo>
                  <a:lnTo>
                    <a:pt x="74" y="116"/>
                  </a:lnTo>
                  <a:lnTo>
                    <a:pt x="78" y="120"/>
                  </a:lnTo>
                  <a:lnTo>
                    <a:pt x="78" y="121"/>
                  </a:lnTo>
                  <a:lnTo>
                    <a:pt x="79" y="123"/>
                  </a:lnTo>
                  <a:lnTo>
                    <a:pt x="81" y="125"/>
                  </a:lnTo>
                  <a:lnTo>
                    <a:pt x="81" y="129"/>
                  </a:lnTo>
                  <a:lnTo>
                    <a:pt x="83" y="131"/>
                  </a:lnTo>
                  <a:lnTo>
                    <a:pt x="83" y="132"/>
                  </a:lnTo>
                  <a:lnTo>
                    <a:pt x="85" y="134"/>
                  </a:lnTo>
                  <a:lnTo>
                    <a:pt x="87" y="138"/>
                  </a:lnTo>
                  <a:lnTo>
                    <a:pt x="87" y="141"/>
                  </a:lnTo>
                  <a:lnTo>
                    <a:pt x="90" y="145"/>
                  </a:lnTo>
                  <a:lnTo>
                    <a:pt x="90" y="147"/>
                  </a:lnTo>
                  <a:lnTo>
                    <a:pt x="92" y="149"/>
                  </a:lnTo>
                  <a:lnTo>
                    <a:pt x="92" y="150"/>
                  </a:lnTo>
                  <a:lnTo>
                    <a:pt x="94" y="152"/>
                  </a:lnTo>
                  <a:lnTo>
                    <a:pt x="94" y="154"/>
                  </a:lnTo>
                  <a:lnTo>
                    <a:pt x="96" y="156"/>
                  </a:lnTo>
                  <a:lnTo>
                    <a:pt x="98" y="161"/>
                  </a:lnTo>
                  <a:lnTo>
                    <a:pt x="98" y="160"/>
                  </a:lnTo>
                  <a:lnTo>
                    <a:pt x="98" y="165"/>
                  </a:lnTo>
                  <a:lnTo>
                    <a:pt x="99" y="167"/>
                  </a:lnTo>
                  <a:lnTo>
                    <a:pt x="99" y="169"/>
                  </a:lnTo>
                  <a:lnTo>
                    <a:pt x="101" y="170"/>
                  </a:lnTo>
                  <a:lnTo>
                    <a:pt x="101" y="172"/>
                  </a:lnTo>
                  <a:lnTo>
                    <a:pt x="103" y="174"/>
                  </a:lnTo>
                  <a:lnTo>
                    <a:pt x="103" y="178"/>
                  </a:lnTo>
                  <a:lnTo>
                    <a:pt x="105" y="179"/>
                  </a:lnTo>
                  <a:lnTo>
                    <a:pt x="105" y="183"/>
                  </a:lnTo>
                  <a:lnTo>
                    <a:pt x="107" y="185"/>
                  </a:lnTo>
                  <a:lnTo>
                    <a:pt x="108" y="189"/>
                  </a:lnTo>
                  <a:lnTo>
                    <a:pt x="110" y="189"/>
                  </a:lnTo>
                  <a:lnTo>
                    <a:pt x="108" y="192"/>
                  </a:lnTo>
                  <a:lnTo>
                    <a:pt x="110" y="194"/>
                  </a:lnTo>
                  <a:lnTo>
                    <a:pt x="110" y="198"/>
                  </a:lnTo>
                  <a:lnTo>
                    <a:pt x="112" y="199"/>
                  </a:lnTo>
                  <a:lnTo>
                    <a:pt x="112" y="205"/>
                  </a:lnTo>
                  <a:lnTo>
                    <a:pt x="114" y="207"/>
                  </a:lnTo>
                  <a:lnTo>
                    <a:pt x="114" y="210"/>
                  </a:lnTo>
                  <a:lnTo>
                    <a:pt x="117" y="212"/>
                  </a:lnTo>
                  <a:lnTo>
                    <a:pt x="116" y="212"/>
                  </a:lnTo>
                  <a:lnTo>
                    <a:pt x="116" y="210"/>
                  </a:lnTo>
                  <a:lnTo>
                    <a:pt x="116" y="218"/>
                  </a:lnTo>
                  <a:lnTo>
                    <a:pt x="117" y="219"/>
                  </a:lnTo>
                  <a:lnTo>
                    <a:pt x="119" y="228"/>
                  </a:lnTo>
                  <a:lnTo>
                    <a:pt x="121" y="228"/>
                  </a:lnTo>
                  <a:lnTo>
                    <a:pt x="119" y="250"/>
                  </a:lnTo>
                  <a:lnTo>
                    <a:pt x="123" y="252"/>
                  </a:lnTo>
                  <a:lnTo>
                    <a:pt x="125" y="247"/>
                  </a:lnTo>
                  <a:lnTo>
                    <a:pt x="121" y="248"/>
                  </a:lnTo>
                  <a:lnTo>
                    <a:pt x="119" y="305"/>
                  </a:lnTo>
                  <a:lnTo>
                    <a:pt x="123" y="301"/>
                  </a:lnTo>
                  <a:lnTo>
                    <a:pt x="119" y="303"/>
                  </a:lnTo>
                  <a:lnTo>
                    <a:pt x="117" y="317"/>
                  </a:lnTo>
                  <a:lnTo>
                    <a:pt x="116" y="319"/>
                  </a:lnTo>
                  <a:lnTo>
                    <a:pt x="116" y="328"/>
                  </a:lnTo>
                  <a:lnTo>
                    <a:pt x="114" y="330"/>
                  </a:lnTo>
                  <a:lnTo>
                    <a:pt x="114" y="337"/>
                  </a:lnTo>
                  <a:lnTo>
                    <a:pt x="112" y="339"/>
                  </a:lnTo>
                  <a:lnTo>
                    <a:pt x="112" y="346"/>
                  </a:lnTo>
                  <a:lnTo>
                    <a:pt x="110" y="348"/>
                  </a:lnTo>
                  <a:lnTo>
                    <a:pt x="110" y="355"/>
                  </a:lnTo>
                  <a:lnTo>
                    <a:pt x="110" y="353"/>
                  </a:lnTo>
                  <a:lnTo>
                    <a:pt x="110" y="355"/>
                  </a:lnTo>
                  <a:lnTo>
                    <a:pt x="112" y="353"/>
                  </a:lnTo>
                  <a:lnTo>
                    <a:pt x="108" y="355"/>
                  </a:lnTo>
                  <a:lnTo>
                    <a:pt x="108" y="359"/>
                  </a:lnTo>
                  <a:lnTo>
                    <a:pt x="107" y="361"/>
                  </a:lnTo>
                  <a:lnTo>
                    <a:pt x="107" y="366"/>
                  </a:lnTo>
                  <a:lnTo>
                    <a:pt x="105" y="368"/>
                  </a:lnTo>
                  <a:lnTo>
                    <a:pt x="114" y="370"/>
                  </a:lnTo>
                  <a:close/>
                </a:path>
              </a:pathLst>
            </a:custGeom>
            <a:solidFill>
              <a:srgbClr val="000000"/>
            </a:solidFill>
            <a:ln w="9525">
              <a:noFill/>
              <a:round/>
              <a:headEnd/>
              <a:tailEnd/>
            </a:ln>
          </p:spPr>
          <p:txBody>
            <a:bodyPr/>
            <a:lstStyle/>
            <a:p>
              <a:endParaRPr lang="ar-IQ"/>
            </a:p>
          </p:txBody>
        </p:sp>
        <p:sp>
          <p:nvSpPr>
            <p:cNvPr id="539" name="Freeform 546"/>
            <p:cNvSpPr>
              <a:spLocks/>
            </p:cNvSpPr>
            <p:nvPr/>
          </p:nvSpPr>
          <p:spPr bwMode="auto">
            <a:xfrm>
              <a:off x="2445" y="2824"/>
              <a:ext cx="250" cy="783"/>
            </a:xfrm>
            <a:custGeom>
              <a:avLst/>
              <a:gdLst/>
              <a:ahLst/>
              <a:cxnLst>
                <a:cxn ang="0">
                  <a:pos x="131" y="0"/>
                </a:cxn>
                <a:cxn ang="0">
                  <a:pos x="107" y="34"/>
                </a:cxn>
                <a:cxn ang="0">
                  <a:pos x="84" y="76"/>
                </a:cxn>
                <a:cxn ang="0">
                  <a:pos x="58" y="127"/>
                </a:cxn>
                <a:cxn ang="0">
                  <a:pos x="35" y="183"/>
                </a:cxn>
                <a:cxn ang="0">
                  <a:pos x="17" y="237"/>
                </a:cxn>
                <a:cxn ang="0">
                  <a:pos x="6" y="286"/>
                </a:cxn>
                <a:cxn ang="0">
                  <a:pos x="0" y="330"/>
                </a:cxn>
                <a:cxn ang="0">
                  <a:pos x="0" y="371"/>
                </a:cxn>
                <a:cxn ang="0">
                  <a:pos x="6" y="420"/>
                </a:cxn>
                <a:cxn ang="0">
                  <a:pos x="9" y="447"/>
                </a:cxn>
                <a:cxn ang="0">
                  <a:pos x="17" y="480"/>
                </a:cxn>
                <a:cxn ang="0">
                  <a:pos x="26" y="516"/>
                </a:cxn>
                <a:cxn ang="0">
                  <a:pos x="36" y="556"/>
                </a:cxn>
                <a:cxn ang="0">
                  <a:pos x="62" y="632"/>
                </a:cxn>
                <a:cxn ang="0">
                  <a:pos x="75" y="667"/>
                </a:cxn>
                <a:cxn ang="0">
                  <a:pos x="85" y="697"/>
                </a:cxn>
                <a:cxn ang="0">
                  <a:pos x="96" y="725"/>
                </a:cxn>
                <a:cxn ang="0">
                  <a:pos x="105" y="745"/>
                </a:cxn>
                <a:cxn ang="0">
                  <a:pos x="109" y="754"/>
                </a:cxn>
                <a:cxn ang="0">
                  <a:pos x="113" y="759"/>
                </a:cxn>
                <a:cxn ang="0">
                  <a:pos x="118" y="770"/>
                </a:cxn>
                <a:cxn ang="0">
                  <a:pos x="122" y="777"/>
                </a:cxn>
                <a:cxn ang="0">
                  <a:pos x="123" y="781"/>
                </a:cxn>
                <a:cxn ang="0">
                  <a:pos x="125" y="783"/>
                </a:cxn>
                <a:cxn ang="0">
                  <a:pos x="129" y="781"/>
                </a:cxn>
                <a:cxn ang="0">
                  <a:pos x="131" y="775"/>
                </a:cxn>
                <a:cxn ang="0">
                  <a:pos x="134" y="766"/>
                </a:cxn>
                <a:cxn ang="0">
                  <a:pos x="140" y="754"/>
                </a:cxn>
                <a:cxn ang="0">
                  <a:pos x="145" y="736"/>
                </a:cxn>
                <a:cxn ang="0">
                  <a:pos x="152" y="712"/>
                </a:cxn>
                <a:cxn ang="0">
                  <a:pos x="162" y="685"/>
                </a:cxn>
                <a:cxn ang="0">
                  <a:pos x="172" y="654"/>
                </a:cxn>
                <a:cxn ang="0">
                  <a:pos x="185" y="621"/>
                </a:cxn>
                <a:cxn ang="0">
                  <a:pos x="209" y="552"/>
                </a:cxn>
                <a:cxn ang="0">
                  <a:pos x="218" y="523"/>
                </a:cxn>
                <a:cxn ang="0">
                  <a:pos x="225" y="496"/>
                </a:cxn>
                <a:cxn ang="0">
                  <a:pos x="232" y="473"/>
                </a:cxn>
                <a:cxn ang="0">
                  <a:pos x="236" y="451"/>
                </a:cxn>
                <a:cxn ang="0">
                  <a:pos x="245" y="413"/>
                </a:cxn>
                <a:cxn ang="0">
                  <a:pos x="249" y="375"/>
                </a:cxn>
                <a:cxn ang="0">
                  <a:pos x="250" y="331"/>
                </a:cxn>
                <a:cxn ang="0">
                  <a:pos x="245" y="286"/>
                </a:cxn>
                <a:cxn ang="0">
                  <a:pos x="236" y="241"/>
                </a:cxn>
                <a:cxn ang="0">
                  <a:pos x="225" y="199"/>
                </a:cxn>
                <a:cxn ang="0">
                  <a:pos x="214" y="165"/>
                </a:cxn>
                <a:cxn ang="0">
                  <a:pos x="200" y="128"/>
                </a:cxn>
                <a:cxn ang="0">
                  <a:pos x="178" y="87"/>
                </a:cxn>
                <a:cxn ang="0">
                  <a:pos x="156" y="47"/>
                </a:cxn>
                <a:cxn ang="0">
                  <a:pos x="147" y="32"/>
                </a:cxn>
                <a:cxn ang="0">
                  <a:pos x="142" y="20"/>
                </a:cxn>
                <a:cxn ang="0">
                  <a:pos x="131" y="0"/>
                </a:cxn>
              </a:cxnLst>
              <a:rect l="0" t="0" r="r" b="b"/>
              <a:pathLst>
                <a:path w="250" h="783">
                  <a:moveTo>
                    <a:pt x="131" y="0"/>
                  </a:moveTo>
                  <a:lnTo>
                    <a:pt x="107" y="34"/>
                  </a:lnTo>
                  <a:lnTo>
                    <a:pt x="84" y="76"/>
                  </a:lnTo>
                  <a:lnTo>
                    <a:pt x="58" y="127"/>
                  </a:lnTo>
                  <a:lnTo>
                    <a:pt x="35" y="183"/>
                  </a:lnTo>
                  <a:lnTo>
                    <a:pt x="17" y="237"/>
                  </a:lnTo>
                  <a:lnTo>
                    <a:pt x="6" y="286"/>
                  </a:lnTo>
                  <a:lnTo>
                    <a:pt x="0" y="330"/>
                  </a:lnTo>
                  <a:lnTo>
                    <a:pt x="0" y="371"/>
                  </a:lnTo>
                  <a:lnTo>
                    <a:pt x="6" y="420"/>
                  </a:lnTo>
                  <a:lnTo>
                    <a:pt x="9" y="447"/>
                  </a:lnTo>
                  <a:lnTo>
                    <a:pt x="17" y="480"/>
                  </a:lnTo>
                  <a:lnTo>
                    <a:pt x="26" y="516"/>
                  </a:lnTo>
                  <a:lnTo>
                    <a:pt x="36" y="556"/>
                  </a:lnTo>
                  <a:lnTo>
                    <a:pt x="62" y="632"/>
                  </a:lnTo>
                  <a:lnTo>
                    <a:pt x="75" y="667"/>
                  </a:lnTo>
                  <a:lnTo>
                    <a:pt x="85" y="697"/>
                  </a:lnTo>
                  <a:lnTo>
                    <a:pt x="96" y="725"/>
                  </a:lnTo>
                  <a:lnTo>
                    <a:pt x="105" y="745"/>
                  </a:lnTo>
                  <a:lnTo>
                    <a:pt x="109" y="754"/>
                  </a:lnTo>
                  <a:lnTo>
                    <a:pt x="113" y="759"/>
                  </a:lnTo>
                  <a:lnTo>
                    <a:pt x="118" y="770"/>
                  </a:lnTo>
                  <a:lnTo>
                    <a:pt x="122" y="777"/>
                  </a:lnTo>
                  <a:lnTo>
                    <a:pt x="123" y="781"/>
                  </a:lnTo>
                  <a:lnTo>
                    <a:pt x="125" y="783"/>
                  </a:lnTo>
                  <a:lnTo>
                    <a:pt x="129" y="781"/>
                  </a:lnTo>
                  <a:lnTo>
                    <a:pt x="131" y="775"/>
                  </a:lnTo>
                  <a:lnTo>
                    <a:pt x="134" y="766"/>
                  </a:lnTo>
                  <a:lnTo>
                    <a:pt x="140" y="754"/>
                  </a:lnTo>
                  <a:lnTo>
                    <a:pt x="145" y="736"/>
                  </a:lnTo>
                  <a:lnTo>
                    <a:pt x="152" y="712"/>
                  </a:lnTo>
                  <a:lnTo>
                    <a:pt x="162" y="685"/>
                  </a:lnTo>
                  <a:lnTo>
                    <a:pt x="172" y="654"/>
                  </a:lnTo>
                  <a:lnTo>
                    <a:pt x="185" y="621"/>
                  </a:lnTo>
                  <a:lnTo>
                    <a:pt x="209" y="552"/>
                  </a:lnTo>
                  <a:lnTo>
                    <a:pt x="218" y="523"/>
                  </a:lnTo>
                  <a:lnTo>
                    <a:pt x="225" y="496"/>
                  </a:lnTo>
                  <a:lnTo>
                    <a:pt x="232" y="473"/>
                  </a:lnTo>
                  <a:lnTo>
                    <a:pt x="236" y="451"/>
                  </a:lnTo>
                  <a:lnTo>
                    <a:pt x="245" y="413"/>
                  </a:lnTo>
                  <a:lnTo>
                    <a:pt x="249" y="375"/>
                  </a:lnTo>
                  <a:lnTo>
                    <a:pt x="250" y="331"/>
                  </a:lnTo>
                  <a:lnTo>
                    <a:pt x="245" y="286"/>
                  </a:lnTo>
                  <a:lnTo>
                    <a:pt x="236" y="241"/>
                  </a:lnTo>
                  <a:lnTo>
                    <a:pt x="225" y="199"/>
                  </a:lnTo>
                  <a:lnTo>
                    <a:pt x="214" y="165"/>
                  </a:lnTo>
                  <a:lnTo>
                    <a:pt x="200" y="128"/>
                  </a:lnTo>
                  <a:lnTo>
                    <a:pt x="178" y="87"/>
                  </a:lnTo>
                  <a:lnTo>
                    <a:pt x="156" y="47"/>
                  </a:lnTo>
                  <a:lnTo>
                    <a:pt x="147" y="32"/>
                  </a:lnTo>
                  <a:lnTo>
                    <a:pt x="142" y="20"/>
                  </a:lnTo>
                  <a:lnTo>
                    <a:pt x="131" y="0"/>
                  </a:lnTo>
                  <a:close/>
                </a:path>
              </a:pathLst>
            </a:custGeom>
            <a:solidFill>
              <a:srgbClr val="FFC080"/>
            </a:solidFill>
            <a:ln w="9525">
              <a:noFill/>
              <a:round/>
              <a:headEnd/>
              <a:tailEnd/>
            </a:ln>
          </p:spPr>
          <p:txBody>
            <a:bodyPr/>
            <a:lstStyle/>
            <a:p>
              <a:endParaRPr lang="ar-IQ"/>
            </a:p>
          </p:txBody>
        </p:sp>
        <p:sp>
          <p:nvSpPr>
            <p:cNvPr id="540" name="Freeform 547"/>
            <p:cNvSpPr>
              <a:spLocks/>
            </p:cNvSpPr>
            <p:nvPr/>
          </p:nvSpPr>
          <p:spPr bwMode="auto">
            <a:xfrm>
              <a:off x="2440" y="2822"/>
              <a:ext cx="245" cy="786"/>
            </a:xfrm>
            <a:custGeom>
              <a:avLst/>
              <a:gdLst/>
              <a:ahLst/>
              <a:cxnLst>
                <a:cxn ang="0">
                  <a:pos x="105" y="38"/>
                </a:cxn>
                <a:cxn ang="0">
                  <a:pos x="90" y="63"/>
                </a:cxn>
                <a:cxn ang="0">
                  <a:pos x="74" y="94"/>
                </a:cxn>
                <a:cxn ang="0">
                  <a:pos x="49" y="148"/>
                </a:cxn>
                <a:cxn ang="0">
                  <a:pos x="31" y="194"/>
                </a:cxn>
                <a:cxn ang="0">
                  <a:pos x="20" y="232"/>
                </a:cxn>
                <a:cxn ang="0">
                  <a:pos x="11" y="261"/>
                </a:cxn>
                <a:cxn ang="0">
                  <a:pos x="3" y="299"/>
                </a:cxn>
                <a:cxn ang="0">
                  <a:pos x="3" y="400"/>
                </a:cxn>
                <a:cxn ang="0">
                  <a:pos x="11" y="453"/>
                </a:cxn>
                <a:cxn ang="0">
                  <a:pos x="20" y="495"/>
                </a:cxn>
                <a:cxn ang="0">
                  <a:pos x="32" y="542"/>
                </a:cxn>
                <a:cxn ang="0">
                  <a:pos x="54" y="612"/>
                </a:cxn>
                <a:cxn ang="0">
                  <a:pos x="70" y="658"/>
                </a:cxn>
                <a:cxn ang="0">
                  <a:pos x="92" y="712"/>
                </a:cxn>
                <a:cxn ang="0">
                  <a:pos x="103" y="743"/>
                </a:cxn>
                <a:cxn ang="0">
                  <a:pos x="112" y="759"/>
                </a:cxn>
                <a:cxn ang="0">
                  <a:pos x="121" y="779"/>
                </a:cxn>
                <a:cxn ang="0">
                  <a:pos x="136" y="783"/>
                </a:cxn>
                <a:cxn ang="0">
                  <a:pos x="145" y="763"/>
                </a:cxn>
                <a:cxn ang="0">
                  <a:pos x="152" y="739"/>
                </a:cxn>
                <a:cxn ang="0">
                  <a:pos x="161" y="710"/>
                </a:cxn>
                <a:cxn ang="0">
                  <a:pos x="176" y="667"/>
                </a:cxn>
                <a:cxn ang="0">
                  <a:pos x="197" y="609"/>
                </a:cxn>
                <a:cxn ang="0">
                  <a:pos x="217" y="556"/>
                </a:cxn>
                <a:cxn ang="0">
                  <a:pos x="228" y="515"/>
                </a:cxn>
                <a:cxn ang="0">
                  <a:pos x="237" y="487"/>
                </a:cxn>
                <a:cxn ang="0">
                  <a:pos x="245" y="455"/>
                </a:cxn>
                <a:cxn ang="0">
                  <a:pos x="234" y="467"/>
                </a:cxn>
                <a:cxn ang="0">
                  <a:pos x="225" y="498"/>
                </a:cxn>
                <a:cxn ang="0">
                  <a:pos x="217" y="531"/>
                </a:cxn>
                <a:cxn ang="0">
                  <a:pos x="199" y="583"/>
                </a:cxn>
                <a:cxn ang="0">
                  <a:pos x="185" y="623"/>
                </a:cxn>
                <a:cxn ang="0">
                  <a:pos x="165" y="676"/>
                </a:cxn>
                <a:cxn ang="0">
                  <a:pos x="154" y="710"/>
                </a:cxn>
                <a:cxn ang="0">
                  <a:pos x="145" y="739"/>
                </a:cxn>
                <a:cxn ang="0">
                  <a:pos x="136" y="761"/>
                </a:cxn>
                <a:cxn ang="0">
                  <a:pos x="132" y="779"/>
                </a:cxn>
                <a:cxn ang="0">
                  <a:pos x="128" y="776"/>
                </a:cxn>
                <a:cxn ang="0">
                  <a:pos x="119" y="756"/>
                </a:cxn>
                <a:cxn ang="0">
                  <a:pos x="109" y="734"/>
                </a:cxn>
                <a:cxn ang="0">
                  <a:pos x="98" y="707"/>
                </a:cxn>
                <a:cxn ang="0">
                  <a:pos x="78" y="654"/>
                </a:cxn>
                <a:cxn ang="0">
                  <a:pos x="61" y="609"/>
                </a:cxn>
                <a:cxn ang="0">
                  <a:pos x="45" y="556"/>
                </a:cxn>
                <a:cxn ang="0">
                  <a:pos x="29" y="498"/>
                </a:cxn>
                <a:cxn ang="0">
                  <a:pos x="20" y="464"/>
                </a:cxn>
                <a:cxn ang="0">
                  <a:pos x="12" y="415"/>
                </a:cxn>
                <a:cxn ang="0">
                  <a:pos x="9" y="313"/>
                </a:cxn>
                <a:cxn ang="0">
                  <a:pos x="16" y="270"/>
                </a:cxn>
                <a:cxn ang="0">
                  <a:pos x="25" y="241"/>
                </a:cxn>
                <a:cxn ang="0">
                  <a:pos x="34" y="205"/>
                </a:cxn>
                <a:cxn ang="0">
                  <a:pos x="49" y="167"/>
                </a:cxn>
                <a:cxn ang="0">
                  <a:pos x="80" y="101"/>
                </a:cxn>
                <a:cxn ang="0">
                  <a:pos x="94" y="72"/>
                </a:cxn>
                <a:cxn ang="0">
                  <a:pos x="110" y="45"/>
                </a:cxn>
                <a:cxn ang="0">
                  <a:pos x="134" y="0"/>
                </a:cxn>
              </a:cxnLst>
              <a:rect l="0" t="0" r="r" b="b"/>
              <a:pathLst>
                <a:path w="245" h="786">
                  <a:moveTo>
                    <a:pt x="134" y="0"/>
                  </a:moveTo>
                  <a:lnTo>
                    <a:pt x="123" y="9"/>
                  </a:lnTo>
                  <a:lnTo>
                    <a:pt x="123" y="13"/>
                  </a:lnTo>
                  <a:lnTo>
                    <a:pt x="121" y="14"/>
                  </a:lnTo>
                  <a:lnTo>
                    <a:pt x="114" y="22"/>
                  </a:lnTo>
                  <a:lnTo>
                    <a:pt x="114" y="25"/>
                  </a:lnTo>
                  <a:lnTo>
                    <a:pt x="109" y="31"/>
                  </a:lnTo>
                  <a:lnTo>
                    <a:pt x="109" y="34"/>
                  </a:lnTo>
                  <a:lnTo>
                    <a:pt x="105" y="38"/>
                  </a:lnTo>
                  <a:lnTo>
                    <a:pt x="103" y="42"/>
                  </a:lnTo>
                  <a:lnTo>
                    <a:pt x="101" y="43"/>
                  </a:lnTo>
                  <a:lnTo>
                    <a:pt x="101" y="47"/>
                  </a:lnTo>
                  <a:lnTo>
                    <a:pt x="99" y="49"/>
                  </a:lnTo>
                  <a:lnTo>
                    <a:pt x="96" y="52"/>
                  </a:lnTo>
                  <a:lnTo>
                    <a:pt x="94" y="56"/>
                  </a:lnTo>
                  <a:lnTo>
                    <a:pt x="92" y="58"/>
                  </a:lnTo>
                  <a:lnTo>
                    <a:pt x="92" y="61"/>
                  </a:lnTo>
                  <a:lnTo>
                    <a:pt x="90" y="63"/>
                  </a:lnTo>
                  <a:lnTo>
                    <a:pt x="89" y="67"/>
                  </a:lnTo>
                  <a:lnTo>
                    <a:pt x="87" y="69"/>
                  </a:lnTo>
                  <a:lnTo>
                    <a:pt x="85" y="74"/>
                  </a:lnTo>
                  <a:lnTo>
                    <a:pt x="85" y="78"/>
                  </a:lnTo>
                  <a:lnTo>
                    <a:pt x="87" y="76"/>
                  </a:lnTo>
                  <a:lnTo>
                    <a:pt x="83" y="78"/>
                  </a:lnTo>
                  <a:lnTo>
                    <a:pt x="81" y="81"/>
                  </a:lnTo>
                  <a:lnTo>
                    <a:pt x="80" y="83"/>
                  </a:lnTo>
                  <a:lnTo>
                    <a:pt x="74" y="94"/>
                  </a:lnTo>
                  <a:lnTo>
                    <a:pt x="72" y="96"/>
                  </a:lnTo>
                  <a:lnTo>
                    <a:pt x="72" y="101"/>
                  </a:lnTo>
                  <a:lnTo>
                    <a:pt x="67" y="110"/>
                  </a:lnTo>
                  <a:lnTo>
                    <a:pt x="65" y="112"/>
                  </a:lnTo>
                  <a:lnTo>
                    <a:pt x="60" y="125"/>
                  </a:lnTo>
                  <a:lnTo>
                    <a:pt x="60" y="129"/>
                  </a:lnTo>
                  <a:lnTo>
                    <a:pt x="52" y="141"/>
                  </a:lnTo>
                  <a:lnTo>
                    <a:pt x="51" y="143"/>
                  </a:lnTo>
                  <a:lnTo>
                    <a:pt x="49" y="148"/>
                  </a:lnTo>
                  <a:lnTo>
                    <a:pt x="49" y="152"/>
                  </a:lnTo>
                  <a:lnTo>
                    <a:pt x="41" y="167"/>
                  </a:lnTo>
                  <a:lnTo>
                    <a:pt x="41" y="170"/>
                  </a:lnTo>
                  <a:lnTo>
                    <a:pt x="36" y="181"/>
                  </a:lnTo>
                  <a:lnTo>
                    <a:pt x="36" y="185"/>
                  </a:lnTo>
                  <a:lnTo>
                    <a:pt x="36" y="183"/>
                  </a:lnTo>
                  <a:lnTo>
                    <a:pt x="38" y="183"/>
                  </a:lnTo>
                  <a:lnTo>
                    <a:pt x="34" y="185"/>
                  </a:lnTo>
                  <a:lnTo>
                    <a:pt x="31" y="194"/>
                  </a:lnTo>
                  <a:lnTo>
                    <a:pt x="31" y="197"/>
                  </a:lnTo>
                  <a:lnTo>
                    <a:pt x="27" y="205"/>
                  </a:lnTo>
                  <a:lnTo>
                    <a:pt x="27" y="208"/>
                  </a:lnTo>
                  <a:lnTo>
                    <a:pt x="23" y="216"/>
                  </a:lnTo>
                  <a:lnTo>
                    <a:pt x="23" y="217"/>
                  </a:lnTo>
                  <a:lnTo>
                    <a:pt x="22" y="219"/>
                  </a:lnTo>
                  <a:lnTo>
                    <a:pt x="22" y="225"/>
                  </a:lnTo>
                  <a:lnTo>
                    <a:pt x="20" y="228"/>
                  </a:lnTo>
                  <a:lnTo>
                    <a:pt x="20" y="232"/>
                  </a:lnTo>
                  <a:lnTo>
                    <a:pt x="18" y="235"/>
                  </a:lnTo>
                  <a:lnTo>
                    <a:pt x="18" y="237"/>
                  </a:lnTo>
                  <a:lnTo>
                    <a:pt x="16" y="239"/>
                  </a:lnTo>
                  <a:lnTo>
                    <a:pt x="16" y="245"/>
                  </a:lnTo>
                  <a:lnTo>
                    <a:pt x="14" y="248"/>
                  </a:lnTo>
                  <a:lnTo>
                    <a:pt x="14" y="250"/>
                  </a:lnTo>
                  <a:lnTo>
                    <a:pt x="12" y="252"/>
                  </a:lnTo>
                  <a:lnTo>
                    <a:pt x="12" y="259"/>
                  </a:lnTo>
                  <a:lnTo>
                    <a:pt x="11" y="261"/>
                  </a:lnTo>
                  <a:lnTo>
                    <a:pt x="11" y="266"/>
                  </a:lnTo>
                  <a:lnTo>
                    <a:pt x="9" y="270"/>
                  </a:lnTo>
                  <a:lnTo>
                    <a:pt x="9" y="275"/>
                  </a:lnTo>
                  <a:lnTo>
                    <a:pt x="7" y="279"/>
                  </a:lnTo>
                  <a:lnTo>
                    <a:pt x="7" y="288"/>
                  </a:lnTo>
                  <a:lnTo>
                    <a:pt x="9" y="286"/>
                  </a:lnTo>
                  <a:lnTo>
                    <a:pt x="5" y="288"/>
                  </a:lnTo>
                  <a:lnTo>
                    <a:pt x="5" y="295"/>
                  </a:lnTo>
                  <a:lnTo>
                    <a:pt x="3" y="299"/>
                  </a:lnTo>
                  <a:lnTo>
                    <a:pt x="3" y="308"/>
                  </a:lnTo>
                  <a:lnTo>
                    <a:pt x="2" y="310"/>
                  </a:lnTo>
                  <a:lnTo>
                    <a:pt x="2" y="330"/>
                  </a:lnTo>
                  <a:lnTo>
                    <a:pt x="0" y="333"/>
                  </a:lnTo>
                  <a:lnTo>
                    <a:pt x="0" y="370"/>
                  </a:lnTo>
                  <a:lnTo>
                    <a:pt x="2" y="375"/>
                  </a:lnTo>
                  <a:lnTo>
                    <a:pt x="2" y="373"/>
                  </a:lnTo>
                  <a:lnTo>
                    <a:pt x="2" y="399"/>
                  </a:lnTo>
                  <a:lnTo>
                    <a:pt x="3" y="400"/>
                  </a:lnTo>
                  <a:lnTo>
                    <a:pt x="3" y="411"/>
                  </a:lnTo>
                  <a:lnTo>
                    <a:pt x="5" y="415"/>
                  </a:lnTo>
                  <a:lnTo>
                    <a:pt x="5" y="424"/>
                  </a:lnTo>
                  <a:lnTo>
                    <a:pt x="7" y="428"/>
                  </a:lnTo>
                  <a:lnTo>
                    <a:pt x="7" y="435"/>
                  </a:lnTo>
                  <a:lnTo>
                    <a:pt x="9" y="438"/>
                  </a:lnTo>
                  <a:lnTo>
                    <a:pt x="9" y="446"/>
                  </a:lnTo>
                  <a:lnTo>
                    <a:pt x="11" y="449"/>
                  </a:lnTo>
                  <a:lnTo>
                    <a:pt x="11" y="453"/>
                  </a:lnTo>
                  <a:lnTo>
                    <a:pt x="12" y="457"/>
                  </a:lnTo>
                  <a:lnTo>
                    <a:pt x="12" y="464"/>
                  </a:lnTo>
                  <a:lnTo>
                    <a:pt x="14" y="469"/>
                  </a:lnTo>
                  <a:lnTo>
                    <a:pt x="14" y="473"/>
                  </a:lnTo>
                  <a:lnTo>
                    <a:pt x="18" y="484"/>
                  </a:lnTo>
                  <a:lnTo>
                    <a:pt x="18" y="482"/>
                  </a:lnTo>
                  <a:lnTo>
                    <a:pt x="18" y="486"/>
                  </a:lnTo>
                  <a:lnTo>
                    <a:pt x="20" y="489"/>
                  </a:lnTo>
                  <a:lnTo>
                    <a:pt x="20" y="495"/>
                  </a:lnTo>
                  <a:lnTo>
                    <a:pt x="22" y="502"/>
                  </a:lnTo>
                  <a:lnTo>
                    <a:pt x="23" y="504"/>
                  </a:lnTo>
                  <a:lnTo>
                    <a:pt x="23" y="509"/>
                  </a:lnTo>
                  <a:lnTo>
                    <a:pt x="25" y="515"/>
                  </a:lnTo>
                  <a:lnTo>
                    <a:pt x="27" y="518"/>
                  </a:lnTo>
                  <a:lnTo>
                    <a:pt x="27" y="524"/>
                  </a:lnTo>
                  <a:lnTo>
                    <a:pt x="29" y="529"/>
                  </a:lnTo>
                  <a:lnTo>
                    <a:pt x="32" y="538"/>
                  </a:lnTo>
                  <a:lnTo>
                    <a:pt x="32" y="542"/>
                  </a:lnTo>
                  <a:lnTo>
                    <a:pt x="38" y="560"/>
                  </a:lnTo>
                  <a:lnTo>
                    <a:pt x="41" y="567"/>
                  </a:lnTo>
                  <a:lnTo>
                    <a:pt x="41" y="573"/>
                  </a:lnTo>
                  <a:lnTo>
                    <a:pt x="43" y="578"/>
                  </a:lnTo>
                  <a:lnTo>
                    <a:pt x="47" y="589"/>
                  </a:lnTo>
                  <a:lnTo>
                    <a:pt x="49" y="593"/>
                  </a:lnTo>
                  <a:lnTo>
                    <a:pt x="52" y="602"/>
                  </a:lnTo>
                  <a:lnTo>
                    <a:pt x="52" y="605"/>
                  </a:lnTo>
                  <a:lnTo>
                    <a:pt x="54" y="612"/>
                  </a:lnTo>
                  <a:lnTo>
                    <a:pt x="56" y="616"/>
                  </a:lnTo>
                  <a:lnTo>
                    <a:pt x="60" y="627"/>
                  </a:lnTo>
                  <a:lnTo>
                    <a:pt x="61" y="631"/>
                  </a:lnTo>
                  <a:lnTo>
                    <a:pt x="63" y="636"/>
                  </a:lnTo>
                  <a:lnTo>
                    <a:pt x="63" y="634"/>
                  </a:lnTo>
                  <a:lnTo>
                    <a:pt x="63" y="638"/>
                  </a:lnTo>
                  <a:lnTo>
                    <a:pt x="65" y="645"/>
                  </a:lnTo>
                  <a:lnTo>
                    <a:pt x="69" y="652"/>
                  </a:lnTo>
                  <a:lnTo>
                    <a:pt x="70" y="658"/>
                  </a:lnTo>
                  <a:lnTo>
                    <a:pt x="72" y="660"/>
                  </a:lnTo>
                  <a:lnTo>
                    <a:pt x="72" y="663"/>
                  </a:lnTo>
                  <a:lnTo>
                    <a:pt x="74" y="670"/>
                  </a:lnTo>
                  <a:lnTo>
                    <a:pt x="80" y="680"/>
                  </a:lnTo>
                  <a:lnTo>
                    <a:pt x="80" y="685"/>
                  </a:lnTo>
                  <a:lnTo>
                    <a:pt x="87" y="699"/>
                  </a:lnTo>
                  <a:lnTo>
                    <a:pt x="87" y="703"/>
                  </a:lnTo>
                  <a:lnTo>
                    <a:pt x="89" y="709"/>
                  </a:lnTo>
                  <a:lnTo>
                    <a:pt x="92" y="712"/>
                  </a:lnTo>
                  <a:lnTo>
                    <a:pt x="92" y="716"/>
                  </a:lnTo>
                  <a:lnTo>
                    <a:pt x="94" y="721"/>
                  </a:lnTo>
                  <a:lnTo>
                    <a:pt x="96" y="723"/>
                  </a:lnTo>
                  <a:lnTo>
                    <a:pt x="96" y="725"/>
                  </a:lnTo>
                  <a:lnTo>
                    <a:pt x="98" y="730"/>
                  </a:lnTo>
                  <a:lnTo>
                    <a:pt x="99" y="732"/>
                  </a:lnTo>
                  <a:lnTo>
                    <a:pt x="99" y="736"/>
                  </a:lnTo>
                  <a:lnTo>
                    <a:pt x="103" y="739"/>
                  </a:lnTo>
                  <a:lnTo>
                    <a:pt x="103" y="743"/>
                  </a:lnTo>
                  <a:lnTo>
                    <a:pt x="105" y="745"/>
                  </a:lnTo>
                  <a:lnTo>
                    <a:pt x="107" y="748"/>
                  </a:lnTo>
                  <a:lnTo>
                    <a:pt x="107" y="747"/>
                  </a:lnTo>
                  <a:lnTo>
                    <a:pt x="107" y="750"/>
                  </a:lnTo>
                  <a:lnTo>
                    <a:pt x="109" y="752"/>
                  </a:lnTo>
                  <a:lnTo>
                    <a:pt x="109" y="754"/>
                  </a:lnTo>
                  <a:lnTo>
                    <a:pt x="110" y="756"/>
                  </a:lnTo>
                  <a:lnTo>
                    <a:pt x="110" y="757"/>
                  </a:lnTo>
                  <a:lnTo>
                    <a:pt x="112" y="759"/>
                  </a:lnTo>
                  <a:lnTo>
                    <a:pt x="112" y="763"/>
                  </a:lnTo>
                  <a:lnTo>
                    <a:pt x="116" y="767"/>
                  </a:lnTo>
                  <a:lnTo>
                    <a:pt x="118" y="770"/>
                  </a:lnTo>
                  <a:lnTo>
                    <a:pt x="119" y="770"/>
                  </a:lnTo>
                  <a:lnTo>
                    <a:pt x="119" y="774"/>
                  </a:lnTo>
                  <a:lnTo>
                    <a:pt x="121" y="774"/>
                  </a:lnTo>
                  <a:lnTo>
                    <a:pt x="121" y="777"/>
                  </a:lnTo>
                  <a:lnTo>
                    <a:pt x="123" y="777"/>
                  </a:lnTo>
                  <a:lnTo>
                    <a:pt x="121" y="779"/>
                  </a:lnTo>
                  <a:lnTo>
                    <a:pt x="123" y="781"/>
                  </a:lnTo>
                  <a:lnTo>
                    <a:pt x="123" y="783"/>
                  </a:lnTo>
                  <a:lnTo>
                    <a:pt x="127" y="785"/>
                  </a:lnTo>
                  <a:lnTo>
                    <a:pt x="125" y="785"/>
                  </a:lnTo>
                  <a:lnTo>
                    <a:pt x="127" y="785"/>
                  </a:lnTo>
                  <a:lnTo>
                    <a:pt x="128" y="786"/>
                  </a:lnTo>
                  <a:lnTo>
                    <a:pt x="134" y="785"/>
                  </a:lnTo>
                  <a:lnTo>
                    <a:pt x="134" y="783"/>
                  </a:lnTo>
                  <a:lnTo>
                    <a:pt x="136" y="783"/>
                  </a:lnTo>
                  <a:lnTo>
                    <a:pt x="136" y="779"/>
                  </a:lnTo>
                  <a:lnTo>
                    <a:pt x="138" y="779"/>
                  </a:lnTo>
                  <a:lnTo>
                    <a:pt x="139" y="776"/>
                  </a:lnTo>
                  <a:lnTo>
                    <a:pt x="141" y="774"/>
                  </a:lnTo>
                  <a:lnTo>
                    <a:pt x="139" y="770"/>
                  </a:lnTo>
                  <a:lnTo>
                    <a:pt x="139" y="772"/>
                  </a:lnTo>
                  <a:lnTo>
                    <a:pt x="143" y="770"/>
                  </a:lnTo>
                  <a:lnTo>
                    <a:pt x="143" y="765"/>
                  </a:lnTo>
                  <a:lnTo>
                    <a:pt x="145" y="763"/>
                  </a:lnTo>
                  <a:lnTo>
                    <a:pt x="145" y="759"/>
                  </a:lnTo>
                  <a:lnTo>
                    <a:pt x="147" y="757"/>
                  </a:lnTo>
                  <a:lnTo>
                    <a:pt x="147" y="756"/>
                  </a:lnTo>
                  <a:lnTo>
                    <a:pt x="148" y="754"/>
                  </a:lnTo>
                  <a:lnTo>
                    <a:pt x="148" y="750"/>
                  </a:lnTo>
                  <a:lnTo>
                    <a:pt x="150" y="748"/>
                  </a:lnTo>
                  <a:lnTo>
                    <a:pt x="150" y="745"/>
                  </a:lnTo>
                  <a:lnTo>
                    <a:pt x="152" y="743"/>
                  </a:lnTo>
                  <a:lnTo>
                    <a:pt x="152" y="739"/>
                  </a:lnTo>
                  <a:lnTo>
                    <a:pt x="154" y="736"/>
                  </a:lnTo>
                  <a:lnTo>
                    <a:pt x="154" y="732"/>
                  </a:lnTo>
                  <a:lnTo>
                    <a:pt x="156" y="730"/>
                  </a:lnTo>
                  <a:lnTo>
                    <a:pt x="156" y="727"/>
                  </a:lnTo>
                  <a:lnTo>
                    <a:pt x="157" y="725"/>
                  </a:lnTo>
                  <a:lnTo>
                    <a:pt x="159" y="719"/>
                  </a:lnTo>
                  <a:lnTo>
                    <a:pt x="159" y="718"/>
                  </a:lnTo>
                  <a:lnTo>
                    <a:pt x="161" y="716"/>
                  </a:lnTo>
                  <a:lnTo>
                    <a:pt x="161" y="710"/>
                  </a:lnTo>
                  <a:lnTo>
                    <a:pt x="163" y="707"/>
                  </a:lnTo>
                  <a:lnTo>
                    <a:pt x="163" y="703"/>
                  </a:lnTo>
                  <a:lnTo>
                    <a:pt x="167" y="699"/>
                  </a:lnTo>
                  <a:lnTo>
                    <a:pt x="167" y="694"/>
                  </a:lnTo>
                  <a:lnTo>
                    <a:pt x="170" y="689"/>
                  </a:lnTo>
                  <a:lnTo>
                    <a:pt x="170" y="683"/>
                  </a:lnTo>
                  <a:lnTo>
                    <a:pt x="172" y="680"/>
                  </a:lnTo>
                  <a:lnTo>
                    <a:pt x="176" y="670"/>
                  </a:lnTo>
                  <a:lnTo>
                    <a:pt x="176" y="667"/>
                  </a:lnTo>
                  <a:lnTo>
                    <a:pt x="181" y="658"/>
                  </a:lnTo>
                  <a:lnTo>
                    <a:pt x="183" y="652"/>
                  </a:lnTo>
                  <a:lnTo>
                    <a:pt x="186" y="643"/>
                  </a:lnTo>
                  <a:lnTo>
                    <a:pt x="186" y="640"/>
                  </a:lnTo>
                  <a:lnTo>
                    <a:pt x="190" y="632"/>
                  </a:lnTo>
                  <a:lnTo>
                    <a:pt x="192" y="627"/>
                  </a:lnTo>
                  <a:lnTo>
                    <a:pt x="196" y="620"/>
                  </a:lnTo>
                  <a:lnTo>
                    <a:pt x="197" y="612"/>
                  </a:lnTo>
                  <a:lnTo>
                    <a:pt x="197" y="609"/>
                  </a:lnTo>
                  <a:lnTo>
                    <a:pt x="199" y="607"/>
                  </a:lnTo>
                  <a:lnTo>
                    <a:pt x="201" y="602"/>
                  </a:lnTo>
                  <a:lnTo>
                    <a:pt x="203" y="598"/>
                  </a:lnTo>
                  <a:lnTo>
                    <a:pt x="206" y="587"/>
                  </a:lnTo>
                  <a:lnTo>
                    <a:pt x="206" y="583"/>
                  </a:lnTo>
                  <a:lnTo>
                    <a:pt x="208" y="580"/>
                  </a:lnTo>
                  <a:lnTo>
                    <a:pt x="212" y="571"/>
                  </a:lnTo>
                  <a:lnTo>
                    <a:pt x="212" y="565"/>
                  </a:lnTo>
                  <a:lnTo>
                    <a:pt x="217" y="556"/>
                  </a:lnTo>
                  <a:lnTo>
                    <a:pt x="217" y="549"/>
                  </a:lnTo>
                  <a:lnTo>
                    <a:pt x="221" y="542"/>
                  </a:lnTo>
                  <a:lnTo>
                    <a:pt x="221" y="538"/>
                  </a:lnTo>
                  <a:lnTo>
                    <a:pt x="225" y="531"/>
                  </a:lnTo>
                  <a:lnTo>
                    <a:pt x="225" y="527"/>
                  </a:lnTo>
                  <a:lnTo>
                    <a:pt x="226" y="524"/>
                  </a:lnTo>
                  <a:lnTo>
                    <a:pt x="226" y="520"/>
                  </a:lnTo>
                  <a:lnTo>
                    <a:pt x="228" y="516"/>
                  </a:lnTo>
                  <a:lnTo>
                    <a:pt x="228" y="515"/>
                  </a:lnTo>
                  <a:lnTo>
                    <a:pt x="230" y="513"/>
                  </a:lnTo>
                  <a:lnTo>
                    <a:pt x="230" y="507"/>
                  </a:lnTo>
                  <a:lnTo>
                    <a:pt x="232" y="504"/>
                  </a:lnTo>
                  <a:lnTo>
                    <a:pt x="232" y="502"/>
                  </a:lnTo>
                  <a:lnTo>
                    <a:pt x="234" y="500"/>
                  </a:lnTo>
                  <a:lnTo>
                    <a:pt x="234" y="495"/>
                  </a:lnTo>
                  <a:lnTo>
                    <a:pt x="235" y="491"/>
                  </a:lnTo>
                  <a:lnTo>
                    <a:pt x="235" y="489"/>
                  </a:lnTo>
                  <a:lnTo>
                    <a:pt x="237" y="487"/>
                  </a:lnTo>
                  <a:lnTo>
                    <a:pt x="237" y="480"/>
                  </a:lnTo>
                  <a:lnTo>
                    <a:pt x="239" y="477"/>
                  </a:lnTo>
                  <a:lnTo>
                    <a:pt x="239" y="471"/>
                  </a:lnTo>
                  <a:lnTo>
                    <a:pt x="241" y="467"/>
                  </a:lnTo>
                  <a:lnTo>
                    <a:pt x="241" y="464"/>
                  </a:lnTo>
                  <a:lnTo>
                    <a:pt x="243" y="462"/>
                  </a:lnTo>
                  <a:lnTo>
                    <a:pt x="243" y="455"/>
                  </a:lnTo>
                  <a:lnTo>
                    <a:pt x="245" y="453"/>
                  </a:lnTo>
                  <a:lnTo>
                    <a:pt x="245" y="455"/>
                  </a:lnTo>
                  <a:lnTo>
                    <a:pt x="245" y="453"/>
                  </a:lnTo>
                  <a:lnTo>
                    <a:pt x="237" y="453"/>
                  </a:lnTo>
                  <a:lnTo>
                    <a:pt x="237" y="451"/>
                  </a:lnTo>
                  <a:lnTo>
                    <a:pt x="237" y="453"/>
                  </a:lnTo>
                  <a:lnTo>
                    <a:pt x="239" y="451"/>
                  </a:lnTo>
                  <a:lnTo>
                    <a:pt x="235" y="453"/>
                  </a:lnTo>
                  <a:lnTo>
                    <a:pt x="235" y="458"/>
                  </a:lnTo>
                  <a:lnTo>
                    <a:pt x="234" y="460"/>
                  </a:lnTo>
                  <a:lnTo>
                    <a:pt x="234" y="467"/>
                  </a:lnTo>
                  <a:lnTo>
                    <a:pt x="232" y="471"/>
                  </a:lnTo>
                  <a:lnTo>
                    <a:pt x="232" y="477"/>
                  </a:lnTo>
                  <a:lnTo>
                    <a:pt x="230" y="480"/>
                  </a:lnTo>
                  <a:lnTo>
                    <a:pt x="230" y="484"/>
                  </a:lnTo>
                  <a:lnTo>
                    <a:pt x="228" y="486"/>
                  </a:lnTo>
                  <a:lnTo>
                    <a:pt x="228" y="491"/>
                  </a:lnTo>
                  <a:lnTo>
                    <a:pt x="226" y="495"/>
                  </a:lnTo>
                  <a:lnTo>
                    <a:pt x="226" y="496"/>
                  </a:lnTo>
                  <a:lnTo>
                    <a:pt x="225" y="498"/>
                  </a:lnTo>
                  <a:lnTo>
                    <a:pt x="225" y="504"/>
                  </a:lnTo>
                  <a:lnTo>
                    <a:pt x="223" y="507"/>
                  </a:lnTo>
                  <a:lnTo>
                    <a:pt x="223" y="509"/>
                  </a:lnTo>
                  <a:lnTo>
                    <a:pt x="221" y="511"/>
                  </a:lnTo>
                  <a:lnTo>
                    <a:pt x="221" y="516"/>
                  </a:lnTo>
                  <a:lnTo>
                    <a:pt x="219" y="520"/>
                  </a:lnTo>
                  <a:lnTo>
                    <a:pt x="219" y="524"/>
                  </a:lnTo>
                  <a:lnTo>
                    <a:pt x="217" y="527"/>
                  </a:lnTo>
                  <a:lnTo>
                    <a:pt x="217" y="531"/>
                  </a:lnTo>
                  <a:lnTo>
                    <a:pt x="214" y="538"/>
                  </a:lnTo>
                  <a:lnTo>
                    <a:pt x="214" y="542"/>
                  </a:lnTo>
                  <a:lnTo>
                    <a:pt x="210" y="549"/>
                  </a:lnTo>
                  <a:lnTo>
                    <a:pt x="210" y="554"/>
                  </a:lnTo>
                  <a:lnTo>
                    <a:pt x="210" y="553"/>
                  </a:lnTo>
                  <a:lnTo>
                    <a:pt x="205" y="565"/>
                  </a:lnTo>
                  <a:lnTo>
                    <a:pt x="205" y="571"/>
                  </a:lnTo>
                  <a:lnTo>
                    <a:pt x="201" y="576"/>
                  </a:lnTo>
                  <a:lnTo>
                    <a:pt x="199" y="583"/>
                  </a:lnTo>
                  <a:lnTo>
                    <a:pt x="199" y="587"/>
                  </a:lnTo>
                  <a:lnTo>
                    <a:pt x="197" y="589"/>
                  </a:lnTo>
                  <a:lnTo>
                    <a:pt x="196" y="594"/>
                  </a:lnTo>
                  <a:lnTo>
                    <a:pt x="194" y="598"/>
                  </a:lnTo>
                  <a:lnTo>
                    <a:pt x="192" y="603"/>
                  </a:lnTo>
                  <a:lnTo>
                    <a:pt x="190" y="609"/>
                  </a:lnTo>
                  <a:lnTo>
                    <a:pt x="190" y="612"/>
                  </a:lnTo>
                  <a:lnTo>
                    <a:pt x="188" y="616"/>
                  </a:lnTo>
                  <a:lnTo>
                    <a:pt x="185" y="623"/>
                  </a:lnTo>
                  <a:lnTo>
                    <a:pt x="183" y="629"/>
                  </a:lnTo>
                  <a:lnTo>
                    <a:pt x="181" y="632"/>
                  </a:lnTo>
                  <a:lnTo>
                    <a:pt x="179" y="640"/>
                  </a:lnTo>
                  <a:lnTo>
                    <a:pt x="179" y="643"/>
                  </a:lnTo>
                  <a:lnTo>
                    <a:pt x="176" y="649"/>
                  </a:lnTo>
                  <a:lnTo>
                    <a:pt x="174" y="654"/>
                  </a:lnTo>
                  <a:lnTo>
                    <a:pt x="168" y="667"/>
                  </a:lnTo>
                  <a:lnTo>
                    <a:pt x="168" y="670"/>
                  </a:lnTo>
                  <a:lnTo>
                    <a:pt x="165" y="676"/>
                  </a:lnTo>
                  <a:lnTo>
                    <a:pt x="163" y="683"/>
                  </a:lnTo>
                  <a:lnTo>
                    <a:pt x="163" y="687"/>
                  </a:lnTo>
                  <a:lnTo>
                    <a:pt x="163" y="685"/>
                  </a:lnTo>
                  <a:lnTo>
                    <a:pt x="159" y="694"/>
                  </a:lnTo>
                  <a:lnTo>
                    <a:pt x="159" y="696"/>
                  </a:lnTo>
                  <a:lnTo>
                    <a:pt x="157" y="698"/>
                  </a:lnTo>
                  <a:lnTo>
                    <a:pt x="156" y="703"/>
                  </a:lnTo>
                  <a:lnTo>
                    <a:pt x="156" y="707"/>
                  </a:lnTo>
                  <a:lnTo>
                    <a:pt x="154" y="710"/>
                  </a:lnTo>
                  <a:lnTo>
                    <a:pt x="154" y="712"/>
                  </a:lnTo>
                  <a:lnTo>
                    <a:pt x="152" y="714"/>
                  </a:lnTo>
                  <a:lnTo>
                    <a:pt x="152" y="719"/>
                  </a:lnTo>
                  <a:lnTo>
                    <a:pt x="150" y="721"/>
                  </a:lnTo>
                  <a:lnTo>
                    <a:pt x="148" y="723"/>
                  </a:lnTo>
                  <a:lnTo>
                    <a:pt x="148" y="727"/>
                  </a:lnTo>
                  <a:lnTo>
                    <a:pt x="147" y="728"/>
                  </a:lnTo>
                  <a:lnTo>
                    <a:pt x="147" y="736"/>
                  </a:lnTo>
                  <a:lnTo>
                    <a:pt x="145" y="739"/>
                  </a:lnTo>
                  <a:lnTo>
                    <a:pt x="143" y="741"/>
                  </a:lnTo>
                  <a:lnTo>
                    <a:pt x="143" y="745"/>
                  </a:lnTo>
                  <a:lnTo>
                    <a:pt x="141" y="747"/>
                  </a:lnTo>
                  <a:lnTo>
                    <a:pt x="141" y="750"/>
                  </a:lnTo>
                  <a:lnTo>
                    <a:pt x="139" y="752"/>
                  </a:lnTo>
                  <a:lnTo>
                    <a:pt x="139" y="754"/>
                  </a:lnTo>
                  <a:lnTo>
                    <a:pt x="138" y="756"/>
                  </a:lnTo>
                  <a:lnTo>
                    <a:pt x="138" y="759"/>
                  </a:lnTo>
                  <a:lnTo>
                    <a:pt x="136" y="761"/>
                  </a:lnTo>
                  <a:lnTo>
                    <a:pt x="136" y="768"/>
                  </a:lnTo>
                  <a:lnTo>
                    <a:pt x="136" y="767"/>
                  </a:lnTo>
                  <a:lnTo>
                    <a:pt x="139" y="765"/>
                  </a:lnTo>
                  <a:lnTo>
                    <a:pt x="136" y="767"/>
                  </a:lnTo>
                  <a:lnTo>
                    <a:pt x="134" y="770"/>
                  </a:lnTo>
                  <a:lnTo>
                    <a:pt x="132" y="772"/>
                  </a:lnTo>
                  <a:lnTo>
                    <a:pt x="134" y="776"/>
                  </a:lnTo>
                  <a:lnTo>
                    <a:pt x="132" y="776"/>
                  </a:lnTo>
                  <a:lnTo>
                    <a:pt x="132" y="779"/>
                  </a:lnTo>
                  <a:lnTo>
                    <a:pt x="130" y="779"/>
                  </a:lnTo>
                  <a:lnTo>
                    <a:pt x="130" y="781"/>
                  </a:lnTo>
                  <a:lnTo>
                    <a:pt x="128" y="779"/>
                  </a:lnTo>
                  <a:lnTo>
                    <a:pt x="130" y="781"/>
                  </a:lnTo>
                  <a:lnTo>
                    <a:pt x="132" y="781"/>
                  </a:lnTo>
                  <a:lnTo>
                    <a:pt x="130" y="781"/>
                  </a:lnTo>
                  <a:lnTo>
                    <a:pt x="130" y="779"/>
                  </a:lnTo>
                  <a:lnTo>
                    <a:pt x="130" y="777"/>
                  </a:lnTo>
                  <a:lnTo>
                    <a:pt x="128" y="776"/>
                  </a:lnTo>
                  <a:lnTo>
                    <a:pt x="127" y="774"/>
                  </a:lnTo>
                  <a:lnTo>
                    <a:pt x="125" y="774"/>
                  </a:lnTo>
                  <a:lnTo>
                    <a:pt x="125" y="770"/>
                  </a:lnTo>
                  <a:lnTo>
                    <a:pt x="123" y="770"/>
                  </a:lnTo>
                  <a:lnTo>
                    <a:pt x="123" y="767"/>
                  </a:lnTo>
                  <a:lnTo>
                    <a:pt x="121" y="767"/>
                  </a:lnTo>
                  <a:lnTo>
                    <a:pt x="123" y="763"/>
                  </a:lnTo>
                  <a:lnTo>
                    <a:pt x="119" y="759"/>
                  </a:lnTo>
                  <a:lnTo>
                    <a:pt x="119" y="756"/>
                  </a:lnTo>
                  <a:lnTo>
                    <a:pt x="118" y="754"/>
                  </a:lnTo>
                  <a:lnTo>
                    <a:pt x="118" y="752"/>
                  </a:lnTo>
                  <a:lnTo>
                    <a:pt x="116" y="750"/>
                  </a:lnTo>
                  <a:lnTo>
                    <a:pt x="116" y="748"/>
                  </a:lnTo>
                  <a:lnTo>
                    <a:pt x="114" y="747"/>
                  </a:lnTo>
                  <a:lnTo>
                    <a:pt x="114" y="745"/>
                  </a:lnTo>
                  <a:lnTo>
                    <a:pt x="112" y="741"/>
                  </a:lnTo>
                  <a:lnTo>
                    <a:pt x="110" y="739"/>
                  </a:lnTo>
                  <a:lnTo>
                    <a:pt x="109" y="734"/>
                  </a:lnTo>
                  <a:lnTo>
                    <a:pt x="107" y="732"/>
                  </a:lnTo>
                  <a:lnTo>
                    <a:pt x="107" y="728"/>
                  </a:lnTo>
                  <a:lnTo>
                    <a:pt x="105" y="727"/>
                  </a:lnTo>
                  <a:lnTo>
                    <a:pt x="103" y="725"/>
                  </a:lnTo>
                  <a:lnTo>
                    <a:pt x="103" y="719"/>
                  </a:lnTo>
                  <a:lnTo>
                    <a:pt x="101" y="718"/>
                  </a:lnTo>
                  <a:lnTo>
                    <a:pt x="99" y="716"/>
                  </a:lnTo>
                  <a:lnTo>
                    <a:pt x="99" y="712"/>
                  </a:lnTo>
                  <a:lnTo>
                    <a:pt x="98" y="707"/>
                  </a:lnTo>
                  <a:lnTo>
                    <a:pt x="96" y="705"/>
                  </a:lnTo>
                  <a:lnTo>
                    <a:pt x="94" y="703"/>
                  </a:lnTo>
                  <a:lnTo>
                    <a:pt x="94" y="699"/>
                  </a:lnTo>
                  <a:lnTo>
                    <a:pt x="87" y="685"/>
                  </a:lnTo>
                  <a:lnTo>
                    <a:pt x="87" y="680"/>
                  </a:lnTo>
                  <a:lnTo>
                    <a:pt x="81" y="667"/>
                  </a:lnTo>
                  <a:lnTo>
                    <a:pt x="80" y="663"/>
                  </a:lnTo>
                  <a:lnTo>
                    <a:pt x="80" y="660"/>
                  </a:lnTo>
                  <a:lnTo>
                    <a:pt x="78" y="654"/>
                  </a:lnTo>
                  <a:lnTo>
                    <a:pt x="76" y="649"/>
                  </a:lnTo>
                  <a:lnTo>
                    <a:pt x="72" y="641"/>
                  </a:lnTo>
                  <a:lnTo>
                    <a:pt x="70" y="638"/>
                  </a:lnTo>
                  <a:lnTo>
                    <a:pt x="70" y="634"/>
                  </a:lnTo>
                  <a:lnTo>
                    <a:pt x="70" y="632"/>
                  </a:lnTo>
                  <a:lnTo>
                    <a:pt x="69" y="627"/>
                  </a:lnTo>
                  <a:lnTo>
                    <a:pt x="67" y="623"/>
                  </a:lnTo>
                  <a:lnTo>
                    <a:pt x="63" y="612"/>
                  </a:lnTo>
                  <a:lnTo>
                    <a:pt x="61" y="609"/>
                  </a:lnTo>
                  <a:lnTo>
                    <a:pt x="60" y="605"/>
                  </a:lnTo>
                  <a:lnTo>
                    <a:pt x="60" y="602"/>
                  </a:lnTo>
                  <a:lnTo>
                    <a:pt x="56" y="589"/>
                  </a:lnTo>
                  <a:lnTo>
                    <a:pt x="54" y="585"/>
                  </a:lnTo>
                  <a:lnTo>
                    <a:pt x="51" y="574"/>
                  </a:lnTo>
                  <a:lnTo>
                    <a:pt x="49" y="573"/>
                  </a:lnTo>
                  <a:lnTo>
                    <a:pt x="49" y="567"/>
                  </a:lnTo>
                  <a:lnTo>
                    <a:pt x="47" y="560"/>
                  </a:lnTo>
                  <a:lnTo>
                    <a:pt x="45" y="556"/>
                  </a:lnTo>
                  <a:lnTo>
                    <a:pt x="40" y="542"/>
                  </a:lnTo>
                  <a:lnTo>
                    <a:pt x="40" y="538"/>
                  </a:lnTo>
                  <a:lnTo>
                    <a:pt x="36" y="525"/>
                  </a:lnTo>
                  <a:lnTo>
                    <a:pt x="34" y="524"/>
                  </a:lnTo>
                  <a:lnTo>
                    <a:pt x="34" y="518"/>
                  </a:lnTo>
                  <a:lnTo>
                    <a:pt x="32" y="511"/>
                  </a:lnTo>
                  <a:lnTo>
                    <a:pt x="31" y="509"/>
                  </a:lnTo>
                  <a:lnTo>
                    <a:pt x="31" y="504"/>
                  </a:lnTo>
                  <a:lnTo>
                    <a:pt x="29" y="498"/>
                  </a:lnTo>
                  <a:lnTo>
                    <a:pt x="27" y="495"/>
                  </a:lnTo>
                  <a:lnTo>
                    <a:pt x="27" y="489"/>
                  </a:lnTo>
                  <a:lnTo>
                    <a:pt x="25" y="486"/>
                  </a:lnTo>
                  <a:lnTo>
                    <a:pt x="25" y="482"/>
                  </a:lnTo>
                  <a:lnTo>
                    <a:pt x="25" y="480"/>
                  </a:lnTo>
                  <a:lnTo>
                    <a:pt x="23" y="475"/>
                  </a:lnTo>
                  <a:lnTo>
                    <a:pt x="22" y="473"/>
                  </a:lnTo>
                  <a:lnTo>
                    <a:pt x="22" y="469"/>
                  </a:lnTo>
                  <a:lnTo>
                    <a:pt x="20" y="464"/>
                  </a:lnTo>
                  <a:lnTo>
                    <a:pt x="20" y="457"/>
                  </a:lnTo>
                  <a:lnTo>
                    <a:pt x="18" y="453"/>
                  </a:lnTo>
                  <a:lnTo>
                    <a:pt x="18" y="449"/>
                  </a:lnTo>
                  <a:lnTo>
                    <a:pt x="16" y="446"/>
                  </a:lnTo>
                  <a:lnTo>
                    <a:pt x="16" y="438"/>
                  </a:lnTo>
                  <a:lnTo>
                    <a:pt x="14" y="435"/>
                  </a:lnTo>
                  <a:lnTo>
                    <a:pt x="14" y="428"/>
                  </a:lnTo>
                  <a:lnTo>
                    <a:pt x="12" y="424"/>
                  </a:lnTo>
                  <a:lnTo>
                    <a:pt x="12" y="415"/>
                  </a:lnTo>
                  <a:lnTo>
                    <a:pt x="11" y="411"/>
                  </a:lnTo>
                  <a:lnTo>
                    <a:pt x="11" y="397"/>
                  </a:lnTo>
                  <a:lnTo>
                    <a:pt x="9" y="395"/>
                  </a:lnTo>
                  <a:lnTo>
                    <a:pt x="9" y="373"/>
                  </a:lnTo>
                  <a:lnTo>
                    <a:pt x="9" y="371"/>
                  </a:lnTo>
                  <a:lnTo>
                    <a:pt x="7" y="370"/>
                  </a:lnTo>
                  <a:lnTo>
                    <a:pt x="7" y="333"/>
                  </a:lnTo>
                  <a:lnTo>
                    <a:pt x="9" y="330"/>
                  </a:lnTo>
                  <a:lnTo>
                    <a:pt x="9" y="313"/>
                  </a:lnTo>
                  <a:lnTo>
                    <a:pt x="11" y="312"/>
                  </a:lnTo>
                  <a:lnTo>
                    <a:pt x="11" y="299"/>
                  </a:lnTo>
                  <a:lnTo>
                    <a:pt x="12" y="295"/>
                  </a:lnTo>
                  <a:lnTo>
                    <a:pt x="12" y="292"/>
                  </a:lnTo>
                  <a:lnTo>
                    <a:pt x="12" y="290"/>
                  </a:lnTo>
                  <a:lnTo>
                    <a:pt x="14" y="288"/>
                  </a:lnTo>
                  <a:lnTo>
                    <a:pt x="14" y="279"/>
                  </a:lnTo>
                  <a:lnTo>
                    <a:pt x="16" y="275"/>
                  </a:lnTo>
                  <a:lnTo>
                    <a:pt x="16" y="270"/>
                  </a:lnTo>
                  <a:lnTo>
                    <a:pt x="18" y="266"/>
                  </a:lnTo>
                  <a:lnTo>
                    <a:pt x="18" y="264"/>
                  </a:lnTo>
                  <a:lnTo>
                    <a:pt x="20" y="263"/>
                  </a:lnTo>
                  <a:lnTo>
                    <a:pt x="20" y="255"/>
                  </a:lnTo>
                  <a:lnTo>
                    <a:pt x="22" y="254"/>
                  </a:lnTo>
                  <a:lnTo>
                    <a:pt x="22" y="248"/>
                  </a:lnTo>
                  <a:lnTo>
                    <a:pt x="23" y="245"/>
                  </a:lnTo>
                  <a:lnTo>
                    <a:pt x="23" y="243"/>
                  </a:lnTo>
                  <a:lnTo>
                    <a:pt x="25" y="241"/>
                  </a:lnTo>
                  <a:lnTo>
                    <a:pt x="25" y="235"/>
                  </a:lnTo>
                  <a:lnTo>
                    <a:pt x="27" y="232"/>
                  </a:lnTo>
                  <a:lnTo>
                    <a:pt x="27" y="228"/>
                  </a:lnTo>
                  <a:lnTo>
                    <a:pt x="29" y="225"/>
                  </a:lnTo>
                  <a:lnTo>
                    <a:pt x="29" y="223"/>
                  </a:lnTo>
                  <a:lnTo>
                    <a:pt x="31" y="221"/>
                  </a:lnTo>
                  <a:lnTo>
                    <a:pt x="31" y="216"/>
                  </a:lnTo>
                  <a:lnTo>
                    <a:pt x="34" y="208"/>
                  </a:lnTo>
                  <a:lnTo>
                    <a:pt x="34" y="205"/>
                  </a:lnTo>
                  <a:lnTo>
                    <a:pt x="38" y="197"/>
                  </a:lnTo>
                  <a:lnTo>
                    <a:pt x="38" y="194"/>
                  </a:lnTo>
                  <a:lnTo>
                    <a:pt x="41" y="188"/>
                  </a:lnTo>
                  <a:lnTo>
                    <a:pt x="41" y="187"/>
                  </a:lnTo>
                  <a:lnTo>
                    <a:pt x="43" y="187"/>
                  </a:lnTo>
                  <a:lnTo>
                    <a:pt x="43" y="185"/>
                  </a:lnTo>
                  <a:lnTo>
                    <a:pt x="43" y="181"/>
                  </a:lnTo>
                  <a:lnTo>
                    <a:pt x="49" y="170"/>
                  </a:lnTo>
                  <a:lnTo>
                    <a:pt x="49" y="167"/>
                  </a:lnTo>
                  <a:lnTo>
                    <a:pt x="56" y="152"/>
                  </a:lnTo>
                  <a:lnTo>
                    <a:pt x="56" y="148"/>
                  </a:lnTo>
                  <a:lnTo>
                    <a:pt x="58" y="147"/>
                  </a:lnTo>
                  <a:lnTo>
                    <a:pt x="60" y="145"/>
                  </a:lnTo>
                  <a:lnTo>
                    <a:pt x="67" y="129"/>
                  </a:lnTo>
                  <a:lnTo>
                    <a:pt x="67" y="125"/>
                  </a:lnTo>
                  <a:lnTo>
                    <a:pt x="72" y="116"/>
                  </a:lnTo>
                  <a:lnTo>
                    <a:pt x="74" y="114"/>
                  </a:lnTo>
                  <a:lnTo>
                    <a:pt x="80" y="101"/>
                  </a:lnTo>
                  <a:lnTo>
                    <a:pt x="80" y="100"/>
                  </a:lnTo>
                  <a:lnTo>
                    <a:pt x="81" y="98"/>
                  </a:lnTo>
                  <a:lnTo>
                    <a:pt x="87" y="87"/>
                  </a:lnTo>
                  <a:lnTo>
                    <a:pt x="89" y="85"/>
                  </a:lnTo>
                  <a:lnTo>
                    <a:pt x="90" y="81"/>
                  </a:lnTo>
                  <a:lnTo>
                    <a:pt x="90" y="80"/>
                  </a:lnTo>
                  <a:lnTo>
                    <a:pt x="92" y="78"/>
                  </a:lnTo>
                  <a:lnTo>
                    <a:pt x="92" y="74"/>
                  </a:lnTo>
                  <a:lnTo>
                    <a:pt x="94" y="72"/>
                  </a:lnTo>
                  <a:lnTo>
                    <a:pt x="96" y="71"/>
                  </a:lnTo>
                  <a:lnTo>
                    <a:pt x="98" y="67"/>
                  </a:lnTo>
                  <a:lnTo>
                    <a:pt x="99" y="65"/>
                  </a:lnTo>
                  <a:lnTo>
                    <a:pt x="99" y="61"/>
                  </a:lnTo>
                  <a:lnTo>
                    <a:pt x="101" y="60"/>
                  </a:lnTo>
                  <a:lnTo>
                    <a:pt x="103" y="56"/>
                  </a:lnTo>
                  <a:lnTo>
                    <a:pt x="107" y="52"/>
                  </a:lnTo>
                  <a:lnTo>
                    <a:pt x="109" y="47"/>
                  </a:lnTo>
                  <a:lnTo>
                    <a:pt x="110" y="45"/>
                  </a:lnTo>
                  <a:lnTo>
                    <a:pt x="112" y="42"/>
                  </a:lnTo>
                  <a:lnTo>
                    <a:pt x="116" y="38"/>
                  </a:lnTo>
                  <a:lnTo>
                    <a:pt x="116" y="34"/>
                  </a:lnTo>
                  <a:lnTo>
                    <a:pt x="121" y="29"/>
                  </a:lnTo>
                  <a:lnTo>
                    <a:pt x="121" y="25"/>
                  </a:lnTo>
                  <a:lnTo>
                    <a:pt x="128" y="18"/>
                  </a:lnTo>
                  <a:lnTo>
                    <a:pt x="130" y="13"/>
                  </a:lnTo>
                  <a:lnTo>
                    <a:pt x="138" y="3"/>
                  </a:lnTo>
                  <a:lnTo>
                    <a:pt x="134" y="0"/>
                  </a:lnTo>
                  <a:close/>
                </a:path>
              </a:pathLst>
            </a:custGeom>
            <a:solidFill>
              <a:srgbClr val="000000"/>
            </a:solidFill>
            <a:ln w="9525">
              <a:noFill/>
              <a:round/>
              <a:headEnd/>
              <a:tailEnd/>
            </a:ln>
          </p:spPr>
          <p:txBody>
            <a:bodyPr/>
            <a:lstStyle/>
            <a:p>
              <a:endParaRPr lang="ar-IQ"/>
            </a:p>
          </p:txBody>
        </p:sp>
        <p:sp>
          <p:nvSpPr>
            <p:cNvPr id="541" name="Freeform 548"/>
            <p:cNvSpPr>
              <a:spLocks/>
            </p:cNvSpPr>
            <p:nvPr/>
          </p:nvSpPr>
          <p:spPr bwMode="auto">
            <a:xfrm>
              <a:off x="2572" y="2822"/>
              <a:ext cx="125" cy="453"/>
            </a:xfrm>
            <a:custGeom>
              <a:avLst/>
              <a:gdLst/>
              <a:ahLst/>
              <a:cxnLst>
                <a:cxn ang="0">
                  <a:pos x="114" y="440"/>
                </a:cxn>
                <a:cxn ang="0">
                  <a:pos x="118" y="422"/>
                </a:cxn>
                <a:cxn ang="0">
                  <a:pos x="122" y="399"/>
                </a:cxn>
                <a:cxn ang="0">
                  <a:pos x="125" y="319"/>
                </a:cxn>
                <a:cxn ang="0">
                  <a:pos x="122" y="286"/>
                </a:cxn>
                <a:cxn ang="0">
                  <a:pos x="118" y="264"/>
                </a:cxn>
                <a:cxn ang="0">
                  <a:pos x="114" y="250"/>
                </a:cxn>
                <a:cxn ang="0">
                  <a:pos x="111" y="234"/>
                </a:cxn>
                <a:cxn ang="0">
                  <a:pos x="107" y="221"/>
                </a:cxn>
                <a:cxn ang="0">
                  <a:pos x="103" y="208"/>
                </a:cxn>
                <a:cxn ang="0">
                  <a:pos x="100" y="194"/>
                </a:cxn>
                <a:cxn ang="0">
                  <a:pos x="96" y="181"/>
                </a:cxn>
                <a:cxn ang="0">
                  <a:pos x="93" y="170"/>
                </a:cxn>
                <a:cxn ang="0">
                  <a:pos x="89" y="159"/>
                </a:cxn>
                <a:cxn ang="0">
                  <a:pos x="85" y="148"/>
                </a:cxn>
                <a:cxn ang="0">
                  <a:pos x="82" y="139"/>
                </a:cxn>
                <a:cxn ang="0">
                  <a:pos x="76" y="129"/>
                </a:cxn>
                <a:cxn ang="0">
                  <a:pos x="67" y="114"/>
                </a:cxn>
                <a:cxn ang="0">
                  <a:pos x="62" y="101"/>
                </a:cxn>
                <a:cxn ang="0">
                  <a:pos x="54" y="89"/>
                </a:cxn>
                <a:cxn ang="0">
                  <a:pos x="47" y="76"/>
                </a:cxn>
                <a:cxn ang="0">
                  <a:pos x="40" y="63"/>
                </a:cxn>
                <a:cxn ang="0">
                  <a:pos x="33" y="49"/>
                </a:cxn>
                <a:cxn ang="0">
                  <a:pos x="29" y="40"/>
                </a:cxn>
                <a:cxn ang="0">
                  <a:pos x="24" y="31"/>
                </a:cxn>
                <a:cxn ang="0">
                  <a:pos x="18" y="22"/>
                </a:cxn>
                <a:cxn ang="0">
                  <a:pos x="11" y="14"/>
                </a:cxn>
                <a:cxn ang="0">
                  <a:pos x="9" y="5"/>
                </a:cxn>
                <a:cxn ang="0">
                  <a:pos x="6" y="3"/>
                </a:cxn>
                <a:cxn ang="0">
                  <a:pos x="2" y="9"/>
                </a:cxn>
                <a:cxn ang="0">
                  <a:pos x="7" y="18"/>
                </a:cxn>
                <a:cxn ang="0">
                  <a:pos x="9" y="23"/>
                </a:cxn>
                <a:cxn ang="0">
                  <a:pos x="13" y="31"/>
                </a:cxn>
                <a:cxn ang="0">
                  <a:pos x="18" y="40"/>
                </a:cxn>
                <a:cxn ang="0">
                  <a:pos x="25" y="51"/>
                </a:cxn>
                <a:cxn ang="0">
                  <a:pos x="29" y="60"/>
                </a:cxn>
                <a:cxn ang="0">
                  <a:pos x="38" y="74"/>
                </a:cxn>
                <a:cxn ang="0">
                  <a:pos x="44" y="85"/>
                </a:cxn>
                <a:cxn ang="0">
                  <a:pos x="49" y="96"/>
                </a:cxn>
                <a:cxn ang="0">
                  <a:pos x="54" y="105"/>
                </a:cxn>
                <a:cxn ang="0">
                  <a:pos x="60" y="114"/>
                </a:cxn>
                <a:cxn ang="0">
                  <a:pos x="67" y="129"/>
                </a:cxn>
                <a:cxn ang="0">
                  <a:pos x="71" y="136"/>
                </a:cxn>
                <a:cxn ang="0">
                  <a:pos x="76" y="148"/>
                </a:cxn>
                <a:cxn ang="0">
                  <a:pos x="80" y="158"/>
                </a:cxn>
                <a:cxn ang="0">
                  <a:pos x="84" y="168"/>
                </a:cxn>
                <a:cxn ang="0">
                  <a:pos x="87" y="183"/>
                </a:cxn>
                <a:cxn ang="0">
                  <a:pos x="91" y="196"/>
                </a:cxn>
                <a:cxn ang="0">
                  <a:pos x="94" y="205"/>
                </a:cxn>
                <a:cxn ang="0">
                  <a:pos x="98" y="217"/>
                </a:cxn>
                <a:cxn ang="0">
                  <a:pos x="102" y="230"/>
                </a:cxn>
                <a:cxn ang="0">
                  <a:pos x="105" y="246"/>
                </a:cxn>
                <a:cxn ang="0">
                  <a:pos x="109" y="261"/>
                </a:cxn>
                <a:cxn ang="0">
                  <a:pos x="113" y="284"/>
                </a:cxn>
                <a:cxn ang="0">
                  <a:pos x="116" y="303"/>
                </a:cxn>
                <a:cxn ang="0">
                  <a:pos x="120" y="375"/>
                </a:cxn>
                <a:cxn ang="0">
                  <a:pos x="114" y="408"/>
                </a:cxn>
                <a:cxn ang="0">
                  <a:pos x="111" y="426"/>
                </a:cxn>
                <a:cxn ang="0">
                  <a:pos x="107" y="444"/>
                </a:cxn>
              </a:cxnLst>
              <a:rect l="0" t="0" r="r" b="b"/>
              <a:pathLst>
                <a:path w="125" h="453">
                  <a:moveTo>
                    <a:pt x="113" y="453"/>
                  </a:moveTo>
                  <a:lnTo>
                    <a:pt x="113" y="448"/>
                  </a:lnTo>
                  <a:lnTo>
                    <a:pt x="114" y="444"/>
                  </a:lnTo>
                  <a:lnTo>
                    <a:pt x="114" y="440"/>
                  </a:lnTo>
                  <a:lnTo>
                    <a:pt x="116" y="437"/>
                  </a:lnTo>
                  <a:lnTo>
                    <a:pt x="116" y="431"/>
                  </a:lnTo>
                  <a:lnTo>
                    <a:pt x="118" y="429"/>
                  </a:lnTo>
                  <a:lnTo>
                    <a:pt x="118" y="422"/>
                  </a:lnTo>
                  <a:lnTo>
                    <a:pt x="120" y="420"/>
                  </a:lnTo>
                  <a:lnTo>
                    <a:pt x="120" y="413"/>
                  </a:lnTo>
                  <a:lnTo>
                    <a:pt x="122" y="411"/>
                  </a:lnTo>
                  <a:lnTo>
                    <a:pt x="122" y="399"/>
                  </a:lnTo>
                  <a:lnTo>
                    <a:pt x="123" y="395"/>
                  </a:lnTo>
                  <a:lnTo>
                    <a:pt x="123" y="379"/>
                  </a:lnTo>
                  <a:lnTo>
                    <a:pt x="125" y="377"/>
                  </a:lnTo>
                  <a:lnTo>
                    <a:pt x="125" y="319"/>
                  </a:lnTo>
                  <a:lnTo>
                    <a:pt x="123" y="315"/>
                  </a:lnTo>
                  <a:lnTo>
                    <a:pt x="123" y="299"/>
                  </a:lnTo>
                  <a:lnTo>
                    <a:pt x="122" y="297"/>
                  </a:lnTo>
                  <a:lnTo>
                    <a:pt x="122" y="286"/>
                  </a:lnTo>
                  <a:lnTo>
                    <a:pt x="120" y="284"/>
                  </a:lnTo>
                  <a:lnTo>
                    <a:pt x="120" y="274"/>
                  </a:lnTo>
                  <a:lnTo>
                    <a:pt x="118" y="272"/>
                  </a:lnTo>
                  <a:lnTo>
                    <a:pt x="118" y="264"/>
                  </a:lnTo>
                  <a:lnTo>
                    <a:pt x="116" y="261"/>
                  </a:lnTo>
                  <a:lnTo>
                    <a:pt x="116" y="254"/>
                  </a:lnTo>
                  <a:lnTo>
                    <a:pt x="114" y="252"/>
                  </a:lnTo>
                  <a:lnTo>
                    <a:pt x="114" y="250"/>
                  </a:lnTo>
                  <a:lnTo>
                    <a:pt x="113" y="246"/>
                  </a:lnTo>
                  <a:lnTo>
                    <a:pt x="113" y="239"/>
                  </a:lnTo>
                  <a:lnTo>
                    <a:pt x="111" y="237"/>
                  </a:lnTo>
                  <a:lnTo>
                    <a:pt x="111" y="234"/>
                  </a:lnTo>
                  <a:lnTo>
                    <a:pt x="109" y="230"/>
                  </a:lnTo>
                  <a:lnTo>
                    <a:pt x="109" y="228"/>
                  </a:lnTo>
                  <a:lnTo>
                    <a:pt x="107" y="225"/>
                  </a:lnTo>
                  <a:lnTo>
                    <a:pt x="107" y="221"/>
                  </a:lnTo>
                  <a:lnTo>
                    <a:pt x="105" y="217"/>
                  </a:lnTo>
                  <a:lnTo>
                    <a:pt x="105" y="216"/>
                  </a:lnTo>
                  <a:lnTo>
                    <a:pt x="103" y="212"/>
                  </a:lnTo>
                  <a:lnTo>
                    <a:pt x="103" y="208"/>
                  </a:lnTo>
                  <a:lnTo>
                    <a:pt x="102" y="205"/>
                  </a:lnTo>
                  <a:lnTo>
                    <a:pt x="102" y="199"/>
                  </a:lnTo>
                  <a:lnTo>
                    <a:pt x="100" y="197"/>
                  </a:lnTo>
                  <a:lnTo>
                    <a:pt x="100" y="194"/>
                  </a:lnTo>
                  <a:lnTo>
                    <a:pt x="98" y="192"/>
                  </a:lnTo>
                  <a:lnTo>
                    <a:pt x="98" y="190"/>
                  </a:lnTo>
                  <a:lnTo>
                    <a:pt x="96" y="187"/>
                  </a:lnTo>
                  <a:lnTo>
                    <a:pt x="96" y="181"/>
                  </a:lnTo>
                  <a:lnTo>
                    <a:pt x="94" y="179"/>
                  </a:lnTo>
                  <a:lnTo>
                    <a:pt x="94" y="177"/>
                  </a:lnTo>
                  <a:lnTo>
                    <a:pt x="93" y="174"/>
                  </a:lnTo>
                  <a:lnTo>
                    <a:pt x="93" y="170"/>
                  </a:lnTo>
                  <a:lnTo>
                    <a:pt x="91" y="168"/>
                  </a:lnTo>
                  <a:lnTo>
                    <a:pt x="91" y="165"/>
                  </a:lnTo>
                  <a:lnTo>
                    <a:pt x="89" y="163"/>
                  </a:lnTo>
                  <a:lnTo>
                    <a:pt x="89" y="159"/>
                  </a:lnTo>
                  <a:lnTo>
                    <a:pt x="87" y="158"/>
                  </a:lnTo>
                  <a:lnTo>
                    <a:pt x="87" y="154"/>
                  </a:lnTo>
                  <a:lnTo>
                    <a:pt x="85" y="152"/>
                  </a:lnTo>
                  <a:lnTo>
                    <a:pt x="85" y="148"/>
                  </a:lnTo>
                  <a:lnTo>
                    <a:pt x="84" y="147"/>
                  </a:lnTo>
                  <a:lnTo>
                    <a:pt x="84" y="145"/>
                  </a:lnTo>
                  <a:lnTo>
                    <a:pt x="82" y="143"/>
                  </a:lnTo>
                  <a:lnTo>
                    <a:pt x="82" y="139"/>
                  </a:lnTo>
                  <a:lnTo>
                    <a:pt x="78" y="136"/>
                  </a:lnTo>
                  <a:lnTo>
                    <a:pt x="78" y="132"/>
                  </a:lnTo>
                  <a:lnTo>
                    <a:pt x="76" y="130"/>
                  </a:lnTo>
                  <a:lnTo>
                    <a:pt x="76" y="129"/>
                  </a:lnTo>
                  <a:lnTo>
                    <a:pt x="74" y="125"/>
                  </a:lnTo>
                  <a:lnTo>
                    <a:pt x="71" y="121"/>
                  </a:lnTo>
                  <a:lnTo>
                    <a:pt x="71" y="118"/>
                  </a:lnTo>
                  <a:lnTo>
                    <a:pt x="67" y="114"/>
                  </a:lnTo>
                  <a:lnTo>
                    <a:pt x="67" y="112"/>
                  </a:lnTo>
                  <a:lnTo>
                    <a:pt x="65" y="107"/>
                  </a:lnTo>
                  <a:lnTo>
                    <a:pt x="64" y="105"/>
                  </a:lnTo>
                  <a:lnTo>
                    <a:pt x="62" y="101"/>
                  </a:lnTo>
                  <a:lnTo>
                    <a:pt x="60" y="100"/>
                  </a:lnTo>
                  <a:lnTo>
                    <a:pt x="58" y="94"/>
                  </a:lnTo>
                  <a:lnTo>
                    <a:pt x="54" y="90"/>
                  </a:lnTo>
                  <a:lnTo>
                    <a:pt x="54" y="89"/>
                  </a:lnTo>
                  <a:lnTo>
                    <a:pt x="53" y="83"/>
                  </a:lnTo>
                  <a:lnTo>
                    <a:pt x="51" y="81"/>
                  </a:lnTo>
                  <a:lnTo>
                    <a:pt x="49" y="78"/>
                  </a:lnTo>
                  <a:lnTo>
                    <a:pt x="47" y="76"/>
                  </a:lnTo>
                  <a:lnTo>
                    <a:pt x="47" y="72"/>
                  </a:lnTo>
                  <a:lnTo>
                    <a:pt x="45" y="71"/>
                  </a:lnTo>
                  <a:lnTo>
                    <a:pt x="44" y="67"/>
                  </a:lnTo>
                  <a:lnTo>
                    <a:pt x="40" y="63"/>
                  </a:lnTo>
                  <a:lnTo>
                    <a:pt x="40" y="60"/>
                  </a:lnTo>
                  <a:lnTo>
                    <a:pt x="36" y="56"/>
                  </a:lnTo>
                  <a:lnTo>
                    <a:pt x="36" y="52"/>
                  </a:lnTo>
                  <a:lnTo>
                    <a:pt x="33" y="49"/>
                  </a:lnTo>
                  <a:lnTo>
                    <a:pt x="33" y="47"/>
                  </a:lnTo>
                  <a:lnTo>
                    <a:pt x="31" y="43"/>
                  </a:lnTo>
                  <a:lnTo>
                    <a:pt x="29" y="42"/>
                  </a:lnTo>
                  <a:lnTo>
                    <a:pt x="29" y="40"/>
                  </a:lnTo>
                  <a:lnTo>
                    <a:pt x="25" y="36"/>
                  </a:lnTo>
                  <a:lnTo>
                    <a:pt x="25" y="34"/>
                  </a:lnTo>
                  <a:lnTo>
                    <a:pt x="24" y="32"/>
                  </a:lnTo>
                  <a:lnTo>
                    <a:pt x="24" y="31"/>
                  </a:lnTo>
                  <a:lnTo>
                    <a:pt x="20" y="27"/>
                  </a:lnTo>
                  <a:lnTo>
                    <a:pt x="20" y="25"/>
                  </a:lnTo>
                  <a:lnTo>
                    <a:pt x="18" y="23"/>
                  </a:lnTo>
                  <a:lnTo>
                    <a:pt x="18" y="22"/>
                  </a:lnTo>
                  <a:lnTo>
                    <a:pt x="16" y="20"/>
                  </a:lnTo>
                  <a:lnTo>
                    <a:pt x="16" y="18"/>
                  </a:lnTo>
                  <a:lnTo>
                    <a:pt x="13" y="14"/>
                  </a:lnTo>
                  <a:lnTo>
                    <a:pt x="11" y="14"/>
                  </a:lnTo>
                  <a:lnTo>
                    <a:pt x="11" y="11"/>
                  </a:lnTo>
                  <a:lnTo>
                    <a:pt x="9" y="11"/>
                  </a:lnTo>
                  <a:lnTo>
                    <a:pt x="11" y="7"/>
                  </a:lnTo>
                  <a:lnTo>
                    <a:pt x="9" y="5"/>
                  </a:lnTo>
                  <a:lnTo>
                    <a:pt x="9" y="3"/>
                  </a:lnTo>
                  <a:lnTo>
                    <a:pt x="7" y="2"/>
                  </a:lnTo>
                  <a:lnTo>
                    <a:pt x="2" y="0"/>
                  </a:lnTo>
                  <a:lnTo>
                    <a:pt x="6" y="3"/>
                  </a:lnTo>
                  <a:lnTo>
                    <a:pt x="0" y="2"/>
                  </a:lnTo>
                  <a:lnTo>
                    <a:pt x="0" y="5"/>
                  </a:lnTo>
                  <a:lnTo>
                    <a:pt x="2" y="7"/>
                  </a:lnTo>
                  <a:lnTo>
                    <a:pt x="2" y="9"/>
                  </a:lnTo>
                  <a:lnTo>
                    <a:pt x="4" y="11"/>
                  </a:lnTo>
                  <a:lnTo>
                    <a:pt x="6" y="14"/>
                  </a:lnTo>
                  <a:lnTo>
                    <a:pt x="7" y="14"/>
                  </a:lnTo>
                  <a:lnTo>
                    <a:pt x="7" y="18"/>
                  </a:lnTo>
                  <a:lnTo>
                    <a:pt x="9" y="18"/>
                  </a:lnTo>
                  <a:lnTo>
                    <a:pt x="7" y="20"/>
                  </a:lnTo>
                  <a:lnTo>
                    <a:pt x="9" y="22"/>
                  </a:lnTo>
                  <a:lnTo>
                    <a:pt x="9" y="23"/>
                  </a:lnTo>
                  <a:lnTo>
                    <a:pt x="11" y="25"/>
                  </a:lnTo>
                  <a:lnTo>
                    <a:pt x="11" y="27"/>
                  </a:lnTo>
                  <a:lnTo>
                    <a:pt x="13" y="29"/>
                  </a:lnTo>
                  <a:lnTo>
                    <a:pt x="13" y="31"/>
                  </a:lnTo>
                  <a:lnTo>
                    <a:pt x="16" y="34"/>
                  </a:lnTo>
                  <a:lnTo>
                    <a:pt x="16" y="36"/>
                  </a:lnTo>
                  <a:lnTo>
                    <a:pt x="18" y="38"/>
                  </a:lnTo>
                  <a:lnTo>
                    <a:pt x="18" y="40"/>
                  </a:lnTo>
                  <a:lnTo>
                    <a:pt x="22" y="43"/>
                  </a:lnTo>
                  <a:lnTo>
                    <a:pt x="22" y="45"/>
                  </a:lnTo>
                  <a:lnTo>
                    <a:pt x="24" y="47"/>
                  </a:lnTo>
                  <a:lnTo>
                    <a:pt x="25" y="51"/>
                  </a:lnTo>
                  <a:lnTo>
                    <a:pt x="25" y="49"/>
                  </a:lnTo>
                  <a:lnTo>
                    <a:pt x="25" y="52"/>
                  </a:lnTo>
                  <a:lnTo>
                    <a:pt x="29" y="56"/>
                  </a:lnTo>
                  <a:lnTo>
                    <a:pt x="29" y="60"/>
                  </a:lnTo>
                  <a:lnTo>
                    <a:pt x="33" y="63"/>
                  </a:lnTo>
                  <a:lnTo>
                    <a:pt x="33" y="67"/>
                  </a:lnTo>
                  <a:lnTo>
                    <a:pt x="36" y="71"/>
                  </a:lnTo>
                  <a:lnTo>
                    <a:pt x="38" y="74"/>
                  </a:lnTo>
                  <a:lnTo>
                    <a:pt x="40" y="76"/>
                  </a:lnTo>
                  <a:lnTo>
                    <a:pt x="40" y="80"/>
                  </a:lnTo>
                  <a:lnTo>
                    <a:pt x="42" y="81"/>
                  </a:lnTo>
                  <a:lnTo>
                    <a:pt x="44" y="85"/>
                  </a:lnTo>
                  <a:lnTo>
                    <a:pt x="45" y="87"/>
                  </a:lnTo>
                  <a:lnTo>
                    <a:pt x="47" y="89"/>
                  </a:lnTo>
                  <a:lnTo>
                    <a:pt x="47" y="90"/>
                  </a:lnTo>
                  <a:lnTo>
                    <a:pt x="49" y="96"/>
                  </a:lnTo>
                  <a:lnTo>
                    <a:pt x="51" y="98"/>
                  </a:lnTo>
                  <a:lnTo>
                    <a:pt x="53" y="100"/>
                  </a:lnTo>
                  <a:lnTo>
                    <a:pt x="53" y="103"/>
                  </a:lnTo>
                  <a:lnTo>
                    <a:pt x="54" y="105"/>
                  </a:lnTo>
                  <a:lnTo>
                    <a:pt x="56" y="109"/>
                  </a:lnTo>
                  <a:lnTo>
                    <a:pt x="58" y="110"/>
                  </a:lnTo>
                  <a:lnTo>
                    <a:pt x="60" y="112"/>
                  </a:lnTo>
                  <a:lnTo>
                    <a:pt x="60" y="114"/>
                  </a:lnTo>
                  <a:lnTo>
                    <a:pt x="62" y="119"/>
                  </a:lnTo>
                  <a:lnTo>
                    <a:pt x="64" y="121"/>
                  </a:lnTo>
                  <a:lnTo>
                    <a:pt x="65" y="127"/>
                  </a:lnTo>
                  <a:lnTo>
                    <a:pt x="67" y="129"/>
                  </a:lnTo>
                  <a:lnTo>
                    <a:pt x="69" y="132"/>
                  </a:lnTo>
                  <a:lnTo>
                    <a:pt x="69" y="130"/>
                  </a:lnTo>
                  <a:lnTo>
                    <a:pt x="69" y="134"/>
                  </a:lnTo>
                  <a:lnTo>
                    <a:pt x="71" y="136"/>
                  </a:lnTo>
                  <a:lnTo>
                    <a:pt x="71" y="139"/>
                  </a:lnTo>
                  <a:lnTo>
                    <a:pt x="74" y="143"/>
                  </a:lnTo>
                  <a:lnTo>
                    <a:pt x="74" y="147"/>
                  </a:lnTo>
                  <a:lnTo>
                    <a:pt x="76" y="148"/>
                  </a:lnTo>
                  <a:lnTo>
                    <a:pt x="76" y="150"/>
                  </a:lnTo>
                  <a:lnTo>
                    <a:pt x="78" y="152"/>
                  </a:lnTo>
                  <a:lnTo>
                    <a:pt x="78" y="156"/>
                  </a:lnTo>
                  <a:lnTo>
                    <a:pt x="80" y="158"/>
                  </a:lnTo>
                  <a:lnTo>
                    <a:pt x="80" y="161"/>
                  </a:lnTo>
                  <a:lnTo>
                    <a:pt x="82" y="163"/>
                  </a:lnTo>
                  <a:lnTo>
                    <a:pt x="82" y="167"/>
                  </a:lnTo>
                  <a:lnTo>
                    <a:pt x="84" y="168"/>
                  </a:lnTo>
                  <a:lnTo>
                    <a:pt x="84" y="172"/>
                  </a:lnTo>
                  <a:lnTo>
                    <a:pt x="85" y="174"/>
                  </a:lnTo>
                  <a:lnTo>
                    <a:pt x="87" y="177"/>
                  </a:lnTo>
                  <a:lnTo>
                    <a:pt x="87" y="183"/>
                  </a:lnTo>
                  <a:lnTo>
                    <a:pt x="89" y="185"/>
                  </a:lnTo>
                  <a:lnTo>
                    <a:pt x="89" y="187"/>
                  </a:lnTo>
                  <a:lnTo>
                    <a:pt x="91" y="190"/>
                  </a:lnTo>
                  <a:lnTo>
                    <a:pt x="91" y="196"/>
                  </a:lnTo>
                  <a:lnTo>
                    <a:pt x="93" y="197"/>
                  </a:lnTo>
                  <a:lnTo>
                    <a:pt x="94" y="203"/>
                  </a:lnTo>
                  <a:lnTo>
                    <a:pt x="94" y="201"/>
                  </a:lnTo>
                  <a:lnTo>
                    <a:pt x="94" y="205"/>
                  </a:lnTo>
                  <a:lnTo>
                    <a:pt x="96" y="208"/>
                  </a:lnTo>
                  <a:lnTo>
                    <a:pt x="96" y="212"/>
                  </a:lnTo>
                  <a:lnTo>
                    <a:pt x="98" y="216"/>
                  </a:lnTo>
                  <a:lnTo>
                    <a:pt x="98" y="217"/>
                  </a:lnTo>
                  <a:lnTo>
                    <a:pt x="100" y="221"/>
                  </a:lnTo>
                  <a:lnTo>
                    <a:pt x="100" y="225"/>
                  </a:lnTo>
                  <a:lnTo>
                    <a:pt x="102" y="228"/>
                  </a:lnTo>
                  <a:lnTo>
                    <a:pt x="102" y="230"/>
                  </a:lnTo>
                  <a:lnTo>
                    <a:pt x="103" y="234"/>
                  </a:lnTo>
                  <a:lnTo>
                    <a:pt x="103" y="241"/>
                  </a:lnTo>
                  <a:lnTo>
                    <a:pt x="105" y="243"/>
                  </a:lnTo>
                  <a:lnTo>
                    <a:pt x="105" y="246"/>
                  </a:lnTo>
                  <a:lnTo>
                    <a:pt x="107" y="250"/>
                  </a:lnTo>
                  <a:lnTo>
                    <a:pt x="107" y="255"/>
                  </a:lnTo>
                  <a:lnTo>
                    <a:pt x="109" y="257"/>
                  </a:lnTo>
                  <a:lnTo>
                    <a:pt x="109" y="261"/>
                  </a:lnTo>
                  <a:lnTo>
                    <a:pt x="111" y="264"/>
                  </a:lnTo>
                  <a:lnTo>
                    <a:pt x="111" y="275"/>
                  </a:lnTo>
                  <a:lnTo>
                    <a:pt x="113" y="277"/>
                  </a:lnTo>
                  <a:lnTo>
                    <a:pt x="113" y="284"/>
                  </a:lnTo>
                  <a:lnTo>
                    <a:pt x="114" y="290"/>
                  </a:lnTo>
                  <a:lnTo>
                    <a:pt x="114" y="288"/>
                  </a:lnTo>
                  <a:lnTo>
                    <a:pt x="114" y="301"/>
                  </a:lnTo>
                  <a:lnTo>
                    <a:pt x="116" y="303"/>
                  </a:lnTo>
                  <a:lnTo>
                    <a:pt x="116" y="315"/>
                  </a:lnTo>
                  <a:lnTo>
                    <a:pt x="118" y="319"/>
                  </a:lnTo>
                  <a:lnTo>
                    <a:pt x="118" y="377"/>
                  </a:lnTo>
                  <a:lnTo>
                    <a:pt x="120" y="375"/>
                  </a:lnTo>
                  <a:lnTo>
                    <a:pt x="116" y="377"/>
                  </a:lnTo>
                  <a:lnTo>
                    <a:pt x="116" y="395"/>
                  </a:lnTo>
                  <a:lnTo>
                    <a:pt x="114" y="399"/>
                  </a:lnTo>
                  <a:lnTo>
                    <a:pt x="114" y="408"/>
                  </a:lnTo>
                  <a:lnTo>
                    <a:pt x="113" y="409"/>
                  </a:lnTo>
                  <a:lnTo>
                    <a:pt x="113" y="417"/>
                  </a:lnTo>
                  <a:lnTo>
                    <a:pt x="111" y="419"/>
                  </a:lnTo>
                  <a:lnTo>
                    <a:pt x="111" y="426"/>
                  </a:lnTo>
                  <a:lnTo>
                    <a:pt x="109" y="428"/>
                  </a:lnTo>
                  <a:lnTo>
                    <a:pt x="109" y="437"/>
                  </a:lnTo>
                  <a:lnTo>
                    <a:pt x="107" y="440"/>
                  </a:lnTo>
                  <a:lnTo>
                    <a:pt x="107" y="444"/>
                  </a:lnTo>
                  <a:lnTo>
                    <a:pt x="105" y="448"/>
                  </a:lnTo>
                  <a:lnTo>
                    <a:pt x="105" y="453"/>
                  </a:lnTo>
                  <a:lnTo>
                    <a:pt x="113" y="453"/>
                  </a:lnTo>
                  <a:close/>
                </a:path>
              </a:pathLst>
            </a:custGeom>
            <a:solidFill>
              <a:srgbClr val="000000"/>
            </a:solidFill>
            <a:ln w="9525">
              <a:noFill/>
              <a:round/>
              <a:headEnd/>
              <a:tailEnd/>
            </a:ln>
          </p:spPr>
          <p:txBody>
            <a:bodyPr/>
            <a:lstStyle/>
            <a:p>
              <a:endParaRPr lang="ar-IQ"/>
            </a:p>
          </p:txBody>
        </p:sp>
        <p:sp>
          <p:nvSpPr>
            <p:cNvPr id="542" name="Rectangle 549"/>
            <p:cNvSpPr>
              <a:spLocks noChangeArrowheads="1"/>
            </p:cNvSpPr>
            <p:nvPr/>
          </p:nvSpPr>
          <p:spPr bwMode="auto">
            <a:xfrm>
              <a:off x="1210" y="2583"/>
              <a:ext cx="199" cy="144"/>
            </a:xfrm>
            <a:prstGeom prst="rect">
              <a:avLst/>
            </a:prstGeom>
            <a:noFill/>
            <a:ln w="9525">
              <a:noFill/>
              <a:miter lim="800000"/>
              <a:headEnd/>
              <a:tailEnd/>
            </a:ln>
          </p:spPr>
          <p:txBody>
            <a:bodyPr wrap="none" lIns="0" tIns="0" rIns="0" bIns="0">
              <a:spAutoFit/>
            </a:bodyPr>
            <a:lstStyle/>
            <a:p>
              <a:pPr algn="ctr"/>
              <a:r>
                <a:rPr lang="en-US" sz="1500" b="1">
                  <a:solidFill>
                    <a:srgbClr val="000000"/>
                  </a:solidFill>
                  <a:latin typeface="Arial" pitchFamily="34" charset="0"/>
                </a:rPr>
                <a:t>OIL</a:t>
              </a:r>
              <a:endParaRPr lang="en-US" sz="6000" b="1">
                <a:latin typeface="Arial" pitchFamily="34" charset="0"/>
              </a:endParaRPr>
            </a:p>
          </p:txBody>
        </p:sp>
        <p:sp>
          <p:nvSpPr>
            <p:cNvPr id="543" name="Rectangle 550"/>
            <p:cNvSpPr>
              <a:spLocks noChangeArrowheads="1"/>
            </p:cNvSpPr>
            <p:nvPr/>
          </p:nvSpPr>
          <p:spPr bwMode="auto">
            <a:xfrm>
              <a:off x="1884" y="2766"/>
              <a:ext cx="220" cy="144"/>
            </a:xfrm>
            <a:prstGeom prst="rect">
              <a:avLst/>
            </a:prstGeom>
            <a:noFill/>
            <a:ln w="9525">
              <a:noFill/>
              <a:miter lim="800000"/>
              <a:headEnd/>
              <a:tailEnd/>
            </a:ln>
          </p:spPr>
          <p:txBody>
            <a:bodyPr wrap="none" lIns="0" tIns="0" rIns="0" bIns="0">
              <a:spAutoFit/>
            </a:bodyPr>
            <a:lstStyle/>
            <a:p>
              <a:pPr algn="ctr"/>
              <a:r>
                <a:rPr lang="en-US" sz="1500" b="1">
                  <a:solidFill>
                    <a:srgbClr val="000000"/>
                  </a:solidFill>
                  <a:latin typeface="Arial" pitchFamily="34" charset="0"/>
                </a:rPr>
                <a:t>Wet</a:t>
              </a:r>
              <a:endParaRPr lang="en-US" sz="6000" b="1">
                <a:latin typeface="Arial" pitchFamily="34" charset="0"/>
              </a:endParaRPr>
            </a:p>
          </p:txBody>
        </p:sp>
        <p:sp>
          <p:nvSpPr>
            <p:cNvPr id="544" name="Rectangle 551"/>
            <p:cNvSpPr>
              <a:spLocks noChangeArrowheads="1"/>
            </p:cNvSpPr>
            <p:nvPr/>
          </p:nvSpPr>
          <p:spPr bwMode="auto">
            <a:xfrm>
              <a:off x="1880" y="2903"/>
              <a:ext cx="227" cy="144"/>
            </a:xfrm>
            <a:prstGeom prst="rect">
              <a:avLst/>
            </a:prstGeom>
            <a:noFill/>
            <a:ln w="9525">
              <a:noFill/>
              <a:miter lim="800000"/>
              <a:headEnd/>
              <a:tailEnd/>
            </a:ln>
          </p:spPr>
          <p:txBody>
            <a:bodyPr wrap="none" lIns="0" tIns="0" rIns="0" bIns="0">
              <a:spAutoFit/>
            </a:bodyPr>
            <a:lstStyle/>
            <a:p>
              <a:pPr algn="ctr"/>
              <a:r>
                <a:rPr lang="en-US" sz="1500" b="1">
                  <a:solidFill>
                    <a:srgbClr val="000000"/>
                  </a:solidFill>
                  <a:latin typeface="Arial" pitchFamily="34" charset="0"/>
                </a:rPr>
                <a:t>Gas</a:t>
              </a:r>
              <a:endParaRPr lang="en-US" sz="6000" b="1">
                <a:latin typeface="Arial" pitchFamily="34" charset="0"/>
              </a:endParaRPr>
            </a:p>
          </p:txBody>
        </p:sp>
        <p:sp>
          <p:nvSpPr>
            <p:cNvPr id="545" name="Rectangle 552"/>
            <p:cNvSpPr>
              <a:spLocks noChangeArrowheads="1"/>
            </p:cNvSpPr>
            <p:nvPr/>
          </p:nvSpPr>
          <p:spPr bwMode="auto">
            <a:xfrm>
              <a:off x="2464" y="3038"/>
              <a:ext cx="201" cy="144"/>
            </a:xfrm>
            <a:prstGeom prst="rect">
              <a:avLst/>
            </a:prstGeom>
            <a:noFill/>
            <a:ln w="9525">
              <a:noFill/>
              <a:miter lim="800000"/>
              <a:headEnd/>
              <a:tailEnd/>
            </a:ln>
          </p:spPr>
          <p:txBody>
            <a:bodyPr wrap="none" lIns="0" tIns="0" rIns="0" bIns="0">
              <a:spAutoFit/>
            </a:bodyPr>
            <a:lstStyle/>
            <a:p>
              <a:pPr algn="ctr"/>
              <a:r>
                <a:rPr lang="en-US" sz="1500" b="1">
                  <a:solidFill>
                    <a:srgbClr val="000000"/>
                  </a:solidFill>
                  <a:latin typeface="Arial" pitchFamily="34" charset="0"/>
                </a:rPr>
                <a:t>Dry</a:t>
              </a:r>
              <a:endParaRPr lang="en-US" sz="6000" b="1">
                <a:latin typeface="Arial" pitchFamily="34" charset="0"/>
              </a:endParaRPr>
            </a:p>
          </p:txBody>
        </p:sp>
        <p:sp>
          <p:nvSpPr>
            <p:cNvPr id="546" name="Rectangle 553"/>
            <p:cNvSpPr>
              <a:spLocks noChangeArrowheads="1"/>
            </p:cNvSpPr>
            <p:nvPr/>
          </p:nvSpPr>
          <p:spPr bwMode="auto">
            <a:xfrm>
              <a:off x="2451" y="3175"/>
              <a:ext cx="227" cy="144"/>
            </a:xfrm>
            <a:prstGeom prst="rect">
              <a:avLst/>
            </a:prstGeom>
            <a:noFill/>
            <a:ln w="9525">
              <a:noFill/>
              <a:miter lim="800000"/>
              <a:headEnd/>
              <a:tailEnd/>
            </a:ln>
          </p:spPr>
          <p:txBody>
            <a:bodyPr wrap="none" lIns="0" tIns="0" rIns="0" bIns="0">
              <a:spAutoFit/>
            </a:bodyPr>
            <a:lstStyle/>
            <a:p>
              <a:pPr algn="ctr"/>
              <a:r>
                <a:rPr lang="en-US" sz="1500" b="1">
                  <a:solidFill>
                    <a:srgbClr val="000000"/>
                  </a:solidFill>
                  <a:latin typeface="Arial" pitchFamily="34" charset="0"/>
                </a:rPr>
                <a:t>Gas</a:t>
              </a:r>
              <a:endParaRPr lang="en-US" sz="6000" b="1">
                <a:latin typeface="Arial" pitchFamily="34" charset="0"/>
              </a:endParaRPr>
            </a:p>
          </p:txBody>
        </p:sp>
        <p:sp>
          <p:nvSpPr>
            <p:cNvPr id="547" name="Freeform 554"/>
            <p:cNvSpPr>
              <a:spLocks/>
            </p:cNvSpPr>
            <p:nvPr/>
          </p:nvSpPr>
          <p:spPr bwMode="auto">
            <a:xfrm>
              <a:off x="1990" y="2389"/>
              <a:ext cx="15" cy="50"/>
            </a:xfrm>
            <a:custGeom>
              <a:avLst/>
              <a:gdLst/>
              <a:ahLst/>
              <a:cxnLst>
                <a:cxn ang="0">
                  <a:pos x="15" y="7"/>
                </a:cxn>
                <a:cxn ang="0">
                  <a:pos x="15" y="5"/>
                </a:cxn>
                <a:cxn ang="0">
                  <a:pos x="13" y="3"/>
                </a:cxn>
                <a:cxn ang="0">
                  <a:pos x="13" y="1"/>
                </a:cxn>
                <a:cxn ang="0">
                  <a:pos x="11" y="1"/>
                </a:cxn>
                <a:cxn ang="0">
                  <a:pos x="9" y="0"/>
                </a:cxn>
                <a:cxn ang="0">
                  <a:pos x="6" y="0"/>
                </a:cxn>
                <a:cxn ang="0">
                  <a:pos x="4" y="1"/>
                </a:cxn>
                <a:cxn ang="0">
                  <a:pos x="2" y="1"/>
                </a:cxn>
                <a:cxn ang="0">
                  <a:pos x="2" y="3"/>
                </a:cxn>
                <a:cxn ang="0">
                  <a:pos x="0" y="5"/>
                </a:cxn>
                <a:cxn ang="0">
                  <a:pos x="0" y="45"/>
                </a:cxn>
                <a:cxn ang="0">
                  <a:pos x="2" y="47"/>
                </a:cxn>
                <a:cxn ang="0">
                  <a:pos x="2" y="49"/>
                </a:cxn>
                <a:cxn ang="0">
                  <a:pos x="4" y="49"/>
                </a:cxn>
                <a:cxn ang="0">
                  <a:pos x="6" y="50"/>
                </a:cxn>
                <a:cxn ang="0">
                  <a:pos x="9" y="50"/>
                </a:cxn>
                <a:cxn ang="0">
                  <a:pos x="11" y="49"/>
                </a:cxn>
                <a:cxn ang="0">
                  <a:pos x="13" y="49"/>
                </a:cxn>
                <a:cxn ang="0">
                  <a:pos x="13" y="47"/>
                </a:cxn>
                <a:cxn ang="0">
                  <a:pos x="15" y="45"/>
                </a:cxn>
                <a:cxn ang="0">
                  <a:pos x="15" y="43"/>
                </a:cxn>
                <a:cxn ang="0">
                  <a:pos x="15" y="7"/>
                </a:cxn>
              </a:cxnLst>
              <a:rect l="0" t="0" r="r" b="b"/>
              <a:pathLst>
                <a:path w="15" h="50">
                  <a:moveTo>
                    <a:pt x="15" y="7"/>
                  </a:moveTo>
                  <a:lnTo>
                    <a:pt x="15" y="5"/>
                  </a:lnTo>
                  <a:lnTo>
                    <a:pt x="13" y="3"/>
                  </a:lnTo>
                  <a:lnTo>
                    <a:pt x="13" y="1"/>
                  </a:lnTo>
                  <a:lnTo>
                    <a:pt x="11" y="1"/>
                  </a:lnTo>
                  <a:lnTo>
                    <a:pt x="9" y="0"/>
                  </a:lnTo>
                  <a:lnTo>
                    <a:pt x="6" y="0"/>
                  </a:lnTo>
                  <a:lnTo>
                    <a:pt x="4" y="1"/>
                  </a:lnTo>
                  <a:lnTo>
                    <a:pt x="2" y="1"/>
                  </a:lnTo>
                  <a:lnTo>
                    <a:pt x="2" y="3"/>
                  </a:lnTo>
                  <a:lnTo>
                    <a:pt x="0" y="5"/>
                  </a:lnTo>
                  <a:lnTo>
                    <a:pt x="0" y="45"/>
                  </a:lnTo>
                  <a:lnTo>
                    <a:pt x="2" y="47"/>
                  </a:lnTo>
                  <a:lnTo>
                    <a:pt x="2" y="49"/>
                  </a:lnTo>
                  <a:lnTo>
                    <a:pt x="4" y="49"/>
                  </a:lnTo>
                  <a:lnTo>
                    <a:pt x="6" y="50"/>
                  </a:lnTo>
                  <a:lnTo>
                    <a:pt x="9" y="50"/>
                  </a:lnTo>
                  <a:lnTo>
                    <a:pt x="11" y="49"/>
                  </a:lnTo>
                  <a:lnTo>
                    <a:pt x="13" y="49"/>
                  </a:lnTo>
                  <a:lnTo>
                    <a:pt x="13" y="47"/>
                  </a:lnTo>
                  <a:lnTo>
                    <a:pt x="15" y="45"/>
                  </a:lnTo>
                  <a:lnTo>
                    <a:pt x="15" y="43"/>
                  </a:lnTo>
                  <a:lnTo>
                    <a:pt x="15" y="7"/>
                  </a:lnTo>
                  <a:close/>
                </a:path>
              </a:pathLst>
            </a:custGeom>
            <a:solidFill>
              <a:srgbClr val="FFFFFF"/>
            </a:solidFill>
            <a:ln w="9525">
              <a:noFill/>
              <a:round/>
              <a:headEnd/>
              <a:tailEnd/>
            </a:ln>
          </p:spPr>
          <p:txBody>
            <a:bodyPr/>
            <a:lstStyle/>
            <a:p>
              <a:endParaRPr lang="ar-IQ"/>
            </a:p>
          </p:txBody>
        </p:sp>
        <p:sp>
          <p:nvSpPr>
            <p:cNvPr id="548" name="Freeform 555"/>
            <p:cNvSpPr>
              <a:spLocks/>
            </p:cNvSpPr>
            <p:nvPr/>
          </p:nvSpPr>
          <p:spPr bwMode="auto">
            <a:xfrm>
              <a:off x="1990" y="2483"/>
              <a:ext cx="15" cy="51"/>
            </a:xfrm>
            <a:custGeom>
              <a:avLst/>
              <a:gdLst/>
              <a:ahLst/>
              <a:cxnLst>
                <a:cxn ang="0">
                  <a:pos x="15" y="7"/>
                </a:cxn>
                <a:cxn ang="0">
                  <a:pos x="15" y="5"/>
                </a:cxn>
                <a:cxn ang="0">
                  <a:pos x="13" y="4"/>
                </a:cxn>
                <a:cxn ang="0">
                  <a:pos x="13" y="2"/>
                </a:cxn>
                <a:cxn ang="0">
                  <a:pos x="11" y="2"/>
                </a:cxn>
                <a:cxn ang="0">
                  <a:pos x="9" y="0"/>
                </a:cxn>
                <a:cxn ang="0">
                  <a:pos x="6" y="0"/>
                </a:cxn>
                <a:cxn ang="0">
                  <a:pos x="4" y="2"/>
                </a:cxn>
                <a:cxn ang="0">
                  <a:pos x="2" y="2"/>
                </a:cxn>
                <a:cxn ang="0">
                  <a:pos x="2" y="4"/>
                </a:cxn>
                <a:cxn ang="0">
                  <a:pos x="0" y="5"/>
                </a:cxn>
                <a:cxn ang="0">
                  <a:pos x="0" y="45"/>
                </a:cxn>
                <a:cxn ang="0">
                  <a:pos x="2" y="47"/>
                </a:cxn>
                <a:cxn ang="0">
                  <a:pos x="2" y="49"/>
                </a:cxn>
                <a:cxn ang="0">
                  <a:pos x="4" y="49"/>
                </a:cxn>
                <a:cxn ang="0">
                  <a:pos x="6" y="51"/>
                </a:cxn>
                <a:cxn ang="0">
                  <a:pos x="9" y="51"/>
                </a:cxn>
                <a:cxn ang="0">
                  <a:pos x="11" y="49"/>
                </a:cxn>
                <a:cxn ang="0">
                  <a:pos x="13" y="49"/>
                </a:cxn>
                <a:cxn ang="0">
                  <a:pos x="13" y="47"/>
                </a:cxn>
                <a:cxn ang="0">
                  <a:pos x="15" y="45"/>
                </a:cxn>
                <a:cxn ang="0">
                  <a:pos x="15" y="43"/>
                </a:cxn>
                <a:cxn ang="0">
                  <a:pos x="15" y="7"/>
                </a:cxn>
              </a:cxnLst>
              <a:rect l="0" t="0" r="r" b="b"/>
              <a:pathLst>
                <a:path w="15" h="51">
                  <a:moveTo>
                    <a:pt x="15" y="7"/>
                  </a:moveTo>
                  <a:lnTo>
                    <a:pt x="15" y="5"/>
                  </a:lnTo>
                  <a:lnTo>
                    <a:pt x="13" y="4"/>
                  </a:lnTo>
                  <a:lnTo>
                    <a:pt x="13" y="2"/>
                  </a:lnTo>
                  <a:lnTo>
                    <a:pt x="11" y="2"/>
                  </a:lnTo>
                  <a:lnTo>
                    <a:pt x="9" y="0"/>
                  </a:lnTo>
                  <a:lnTo>
                    <a:pt x="6" y="0"/>
                  </a:lnTo>
                  <a:lnTo>
                    <a:pt x="4" y="2"/>
                  </a:lnTo>
                  <a:lnTo>
                    <a:pt x="2" y="2"/>
                  </a:lnTo>
                  <a:lnTo>
                    <a:pt x="2" y="4"/>
                  </a:lnTo>
                  <a:lnTo>
                    <a:pt x="0" y="5"/>
                  </a:lnTo>
                  <a:lnTo>
                    <a:pt x="0" y="45"/>
                  </a:lnTo>
                  <a:lnTo>
                    <a:pt x="2" y="47"/>
                  </a:lnTo>
                  <a:lnTo>
                    <a:pt x="2" y="49"/>
                  </a:lnTo>
                  <a:lnTo>
                    <a:pt x="4" y="49"/>
                  </a:lnTo>
                  <a:lnTo>
                    <a:pt x="6" y="51"/>
                  </a:lnTo>
                  <a:lnTo>
                    <a:pt x="9" y="51"/>
                  </a:lnTo>
                  <a:lnTo>
                    <a:pt x="11" y="49"/>
                  </a:lnTo>
                  <a:lnTo>
                    <a:pt x="13" y="49"/>
                  </a:lnTo>
                  <a:lnTo>
                    <a:pt x="13" y="47"/>
                  </a:lnTo>
                  <a:lnTo>
                    <a:pt x="15" y="45"/>
                  </a:lnTo>
                  <a:lnTo>
                    <a:pt x="15" y="43"/>
                  </a:lnTo>
                  <a:lnTo>
                    <a:pt x="15" y="7"/>
                  </a:lnTo>
                  <a:close/>
                </a:path>
              </a:pathLst>
            </a:custGeom>
            <a:solidFill>
              <a:srgbClr val="FFFFFF"/>
            </a:solidFill>
            <a:ln w="9525">
              <a:noFill/>
              <a:round/>
              <a:headEnd/>
              <a:tailEnd/>
            </a:ln>
          </p:spPr>
          <p:txBody>
            <a:bodyPr/>
            <a:lstStyle/>
            <a:p>
              <a:endParaRPr lang="ar-IQ"/>
            </a:p>
          </p:txBody>
        </p:sp>
        <p:sp>
          <p:nvSpPr>
            <p:cNvPr id="549" name="Freeform 556"/>
            <p:cNvSpPr>
              <a:spLocks/>
            </p:cNvSpPr>
            <p:nvPr/>
          </p:nvSpPr>
          <p:spPr bwMode="auto">
            <a:xfrm>
              <a:off x="1990" y="2577"/>
              <a:ext cx="15" cy="51"/>
            </a:xfrm>
            <a:custGeom>
              <a:avLst/>
              <a:gdLst/>
              <a:ahLst/>
              <a:cxnLst>
                <a:cxn ang="0">
                  <a:pos x="15" y="7"/>
                </a:cxn>
                <a:cxn ang="0">
                  <a:pos x="15" y="6"/>
                </a:cxn>
                <a:cxn ang="0">
                  <a:pos x="13" y="4"/>
                </a:cxn>
                <a:cxn ang="0">
                  <a:pos x="13" y="2"/>
                </a:cxn>
                <a:cxn ang="0">
                  <a:pos x="11" y="2"/>
                </a:cxn>
                <a:cxn ang="0">
                  <a:pos x="9" y="0"/>
                </a:cxn>
                <a:cxn ang="0">
                  <a:pos x="6" y="0"/>
                </a:cxn>
                <a:cxn ang="0">
                  <a:pos x="4" y="2"/>
                </a:cxn>
                <a:cxn ang="0">
                  <a:pos x="2" y="2"/>
                </a:cxn>
                <a:cxn ang="0">
                  <a:pos x="2" y="4"/>
                </a:cxn>
                <a:cxn ang="0">
                  <a:pos x="0" y="6"/>
                </a:cxn>
                <a:cxn ang="0">
                  <a:pos x="0" y="45"/>
                </a:cxn>
                <a:cxn ang="0">
                  <a:pos x="2" y="47"/>
                </a:cxn>
                <a:cxn ang="0">
                  <a:pos x="2" y="49"/>
                </a:cxn>
                <a:cxn ang="0">
                  <a:pos x="4" y="49"/>
                </a:cxn>
                <a:cxn ang="0">
                  <a:pos x="6" y="51"/>
                </a:cxn>
                <a:cxn ang="0">
                  <a:pos x="9" y="51"/>
                </a:cxn>
                <a:cxn ang="0">
                  <a:pos x="11" y="49"/>
                </a:cxn>
                <a:cxn ang="0">
                  <a:pos x="13" y="49"/>
                </a:cxn>
                <a:cxn ang="0">
                  <a:pos x="13" y="47"/>
                </a:cxn>
                <a:cxn ang="0">
                  <a:pos x="15" y="45"/>
                </a:cxn>
                <a:cxn ang="0">
                  <a:pos x="15" y="44"/>
                </a:cxn>
                <a:cxn ang="0">
                  <a:pos x="15" y="7"/>
                </a:cxn>
              </a:cxnLst>
              <a:rect l="0" t="0" r="r" b="b"/>
              <a:pathLst>
                <a:path w="15" h="51">
                  <a:moveTo>
                    <a:pt x="15" y="7"/>
                  </a:moveTo>
                  <a:lnTo>
                    <a:pt x="15" y="6"/>
                  </a:lnTo>
                  <a:lnTo>
                    <a:pt x="13" y="4"/>
                  </a:lnTo>
                  <a:lnTo>
                    <a:pt x="13" y="2"/>
                  </a:lnTo>
                  <a:lnTo>
                    <a:pt x="11" y="2"/>
                  </a:lnTo>
                  <a:lnTo>
                    <a:pt x="9" y="0"/>
                  </a:lnTo>
                  <a:lnTo>
                    <a:pt x="6" y="0"/>
                  </a:lnTo>
                  <a:lnTo>
                    <a:pt x="4" y="2"/>
                  </a:lnTo>
                  <a:lnTo>
                    <a:pt x="2" y="2"/>
                  </a:lnTo>
                  <a:lnTo>
                    <a:pt x="2" y="4"/>
                  </a:lnTo>
                  <a:lnTo>
                    <a:pt x="0" y="6"/>
                  </a:lnTo>
                  <a:lnTo>
                    <a:pt x="0" y="45"/>
                  </a:lnTo>
                  <a:lnTo>
                    <a:pt x="2" y="47"/>
                  </a:lnTo>
                  <a:lnTo>
                    <a:pt x="2" y="49"/>
                  </a:lnTo>
                  <a:lnTo>
                    <a:pt x="4" y="49"/>
                  </a:lnTo>
                  <a:lnTo>
                    <a:pt x="6" y="51"/>
                  </a:lnTo>
                  <a:lnTo>
                    <a:pt x="9" y="51"/>
                  </a:lnTo>
                  <a:lnTo>
                    <a:pt x="11" y="49"/>
                  </a:lnTo>
                  <a:lnTo>
                    <a:pt x="13" y="49"/>
                  </a:lnTo>
                  <a:lnTo>
                    <a:pt x="13" y="47"/>
                  </a:lnTo>
                  <a:lnTo>
                    <a:pt x="15" y="45"/>
                  </a:lnTo>
                  <a:lnTo>
                    <a:pt x="15" y="44"/>
                  </a:lnTo>
                  <a:lnTo>
                    <a:pt x="15" y="7"/>
                  </a:lnTo>
                  <a:close/>
                </a:path>
              </a:pathLst>
            </a:custGeom>
            <a:solidFill>
              <a:srgbClr val="FFFFFF"/>
            </a:solidFill>
            <a:ln w="9525">
              <a:noFill/>
              <a:round/>
              <a:headEnd/>
              <a:tailEnd/>
            </a:ln>
          </p:spPr>
          <p:txBody>
            <a:bodyPr/>
            <a:lstStyle/>
            <a:p>
              <a:endParaRPr lang="ar-IQ"/>
            </a:p>
          </p:txBody>
        </p:sp>
        <p:sp>
          <p:nvSpPr>
            <p:cNvPr id="550" name="Freeform 557"/>
            <p:cNvSpPr>
              <a:spLocks/>
            </p:cNvSpPr>
            <p:nvPr/>
          </p:nvSpPr>
          <p:spPr bwMode="auto">
            <a:xfrm>
              <a:off x="1988" y="3244"/>
              <a:ext cx="15" cy="51"/>
            </a:xfrm>
            <a:custGeom>
              <a:avLst/>
              <a:gdLst/>
              <a:ahLst/>
              <a:cxnLst>
                <a:cxn ang="0">
                  <a:pos x="15" y="7"/>
                </a:cxn>
                <a:cxn ang="0">
                  <a:pos x="15" y="6"/>
                </a:cxn>
                <a:cxn ang="0">
                  <a:pos x="13" y="4"/>
                </a:cxn>
                <a:cxn ang="0">
                  <a:pos x="13" y="2"/>
                </a:cxn>
                <a:cxn ang="0">
                  <a:pos x="11" y="2"/>
                </a:cxn>
                <a:cxn ang="0">
                  <a:pos x="9" y="0"/>
                </a:cxn>
                <a:cxn ang="0">
                  <a:pos x="6" y="0"/>
                </a:cxn>
                <a:cxn ang="0">
                  <a:pos x="4" y="2"/>
                </a:cxn>
                <a:cxn ang="0">
                  <a:pos x="2" y="2"/>
                </a:cxn>
                <a:cxn ang="0">
                  <a:pos x="2" y="4"/>
                </a:cxn>
                <a:cxn ang="0">
                  <a:pos x="0" y="6"/>
                </a:cxn>
                <a:cxn ang="0">
                  <a:pos x="0" y="45"/>
                </a:cxn>
                <a:cxn ang="0">
                  <a:pos x="2" y="47"/>
                </a:cxn>
                <a:cxn ang="0">
                  <a:pos x="2" y="49"/>
                </a:cxn>
                <a:cxn ang="0">
                  <a:pos x="4" y="49"/>
                </a:cxn>
                <a:cxn ang="0">
                  <a:pos x="6" y="51"/>
                </a:cxn>
                <a:cxn ang="0">
                  <a:pos x="9" y="51"/>
                </a:cxn>
                <a:cxn ang="0">
                  <a:pos x="11" y="49"/>
                </a:cxn>
                <a:cxn ang="0">
                  <a:pos x="13" y="49"/>
                </a:cxn>
                <a:cxn ang="0">
                  <a:pos x="13" y="47"/>
                </a:cxn>
                <a:cxn ang="0">
                  <a:pos x="15" y="45"/>
                </a:cxn>
                <a:cxn ang="0">
                  <a:pos x="15" y="44"/>
                </a:cxn>
                <a:cxn ang="0">
                  <a:pos x="15" y="7"/>
                </a:cxn>
              </a:cxnLst>
              <a:rect l="0" t="0" r="r" b="b"/>
              <a:pathLst>
                <a:path w="15" h="51">
                  <a:moveTo>
                    <a:pt x="15" y="7"/>
                  </a:moveTo>
                  <a:lnTo>
                    <a:pt x="15" y="6"/>
                  </a:lnTo>
                  <a:lnTo>
                    <a:pt x="13" y="4"/>
                  </a:lnTo>
                  <a:lnTo>
                    <a:pt x="13" y="2"/>
                  </a:lnTo>
                  <a:lnTo>
                    <a:pt x="11" y="2"/>
                  </a:lnTo>
                  <a:lnTo>
                    <a:pt x="9" y="0"/>
                  </a:lnTo>
                  <a:lnTo>
                    <a:pt x="6" y="0"/>
                  </a:lnTo>
                  <a:lnTo>
                    <a:pt x="4" y="2"/>
                  </a:lnTo>
                  <a:lnTo>
                    <a:pt x="2" y="2"/>
                  </a:lnTo>
                  <a:lnTo>
                    <a:pt x="2" y="4"/>
                  </a:lnTo>
                  <a:lnTo>
                    <a:pt x="0" y="6"/>
                  </a:lnTo>
                  <a:lnTo>
                    <a:pt x="0" y="45"/>
                  </a:lnTo>
                  <a:lnTo>
                    <a:pt x="2" y="47"/>
                  </a:lnTo>
                  <a:lnTo>
                    <a:pt x="2" y="49"/>
                  </a:lnTo>
                  <a:lnTo>
                    <a:pt x="4" y="49"/>
                  </a:lnTo>
                  <a:lnTo>
                    <a:pt x="6" y="51"/>
                  </a:lnTo>
                  <a:lnTo>
                    <a:pt x="9" y="51"/>
                  </a:lnTo>
                  <a:lnTo>
                    <a:pt x="11" y="49"/>
                  </a:lnTo>
                  <a:lnTo>
                    <a:pt x="13" y="49"/>
                  </a:lnTo>
                  <a:lnTo>
                    <a:pt x="13" y="47"/>
                  </a:lnTo>
                  <a:lnTo>
                    <a:pt x="15" y="45"/>
                  </a:lnTo>
                  <a:lnTo>
                    <a:pt x="15" y="44"/>
                  </a:lnTo>
                  <a:lnTo>
                    <a:pt x="15" y="7"/>
                  </a:lnTo>
                  <a:close/>
                </a:path>
              </a:pathLst>
            </a:custGeom>
            <a:solidFill>
              <a:srgbClr val="FFFFFF"/>
            </a:solidFill>
            <a:ln w="9525">
              <a:noFill/>
              <a:round/>
              <a:headEnd/>
              <a:tailEnd/>
            </a:ln>
          </p:spPr>
          <p:txBody>
            <a:bodyPr/>
            <a:lstStyle/>
            <a:p>
              <a:endParaRPr lang="ar-IQ"/>
            </a:p>
          </p:txBody>
        </p:sp>
        <p:sp>
          <p:nvSpPr>
            <p:cNvPr id="551" name="Freeform 558"/>
            <p:cNvSpPr>
              <a:spLocks/>
            </p:cNvSpPr>
            <p:nvPr/>
          </p:nvSpPr>
          <p:spPr bwMode="auto">
            <a:xfrm>
              <a:off x="1988" y="3338"/>
              <a:ext cx="17" cy="51"/>
            </a:xfrm>
            <a:custGeom>
              <a:avLst/>
              <a:gdLst/>
              <a:ahLst/>
              <a:cxnLst>
                <a:cxn ang="0">
                  <a:pos x="15" y="8"/>
                </a:cxn>
                <a:cxn ang="0">
                  <a:pos x="15" y="6"/>
                </a:cxn>
                <a:cxn ang="0">
                  <a:pos x="13" y="4"/>
                </a:cxn>
                <a:cxn ang="0">
                  <a:pos x="13" y="2"/>
                </a:cxn>
                <a:cxn ang="0">
                  <a:pos x="11" y="0"/>
                </a:cxn>
                <a:cxn ang="0">
                  <a:pos x="6" y="0"/>
                </a:cxn>
                <a:cxn ang="0">
                  <a:pos x="4" y="2"/>
                </a:cxn>
                <a:cxn ang="0">
                  <a:pos x="2" y="2"/>
                </a:cxn>
                <a:cxn ang="0">
                  <a:pos x="0" y="4"/>
                </a:cxn>
                <a:cxn ang="0">
                  <a:pos x="0" y="8"/>
                </a:cxn>
                <a:cxn ang="0">
                  <a:pos x="2" y="44"/>
                </a:cxn>
                <a:cxn ang="0">
                  <a:pos x="2" y="46"/>
                </a:cxn>
                <a:cxn ang="0">
                  <a:pos x="4" y="48"/>
                </a:cxn>
                <a:cxn ang="0">
                  <a:pos x="4" y="49"/>
                </a:cxn>
                <a:cxn ang="0">
                  <a:pos x="6" y="51"/>
                </a:cxn>
                <a:cxn ang="0">
                  <a:pos x="11" y="51"/>
                </a:cxn>
                <a:cxn ang="0">
                  <a:pos x="13" y="49"/>
                </a:cxn>
                <a:cxn ang="0">
                  <a:pos x="15" y="49"/>
                </a:cxn>
                <a:cxn ang="0">
                  <a:pos x="17" y="48"/>
                </a:cxn>
                <a:cxn ang="0">
                  <a:pos x="17" y="44"/>
                </a:cxn>
                <a:cxn ang="0">
                  <a:pos x="15" y="8"/>
                </a:cxn>
              </a:cxnLst>
              <a:rect l="0" t="0" r="r" b="b"/>
              <a:pathLst>
                <a:path w="17" h="51">
                  <a:moveTo>
                    <a:pt x="15" y="8"/>
                  </a:moveTo>
                  <a:lnTo>
                    <a:pt x="15" y="6"/>
                  </a:lnTo>
                  <a:lnTo>
                    <a:pt x="13" y="4"/>
                  </a:lnTo>
                  <a:lnTo>
                    <a:pt x="13" y="2"/>
                  </a:lnTo>
                  <a:lnTo>
                    <a:pt x="11" y="0"/>
                  </a:lnTo>
                  <a:lnTo>
                    <a:pt x="6" y="0"/>
                  </a:lnTo>
                  <a:lnTo>
                    <a:pt x="4" y="2"/>
                  </a:lnTo>
                  <a:lnTo>
                    <a:pt x="2" y="2"/>
                  </a:lnTo>
                  <a:lnTo>
                    <a:pt x="0" y="4"/>
                  </a:lnTo>
                  <a:lnTo>
                    <a:pt x="0" y="8"/>
                  </a:lnTo>
                  <a:lnTo>
                    <a:pt x="2" y="44"/>
                  </a:lnTo>
                  <a:lnTo>
                    <a:pt x="2" y="46"/>
                  </a:lnTo>
                  <a:lnTo>
                    <a:pt x="4" y="48"/>
                  </a:lnTo>
                  <a:lnTo>
                    <a:pt x="4" y="49"/>
                  </a:lnTo>
                  <a:lnTo>
                    <a:pt x="6" y="51"/>
                  </a:lnTo>
                  <a:lnTo>
                    <a:pt x="11" y="51"/>
                  </a:lnTo>
                  <a:lnTo>
                    <a:pt x="13" y="49"/>
                  </a:lnTo>
                  <a:lnTo>
                    <a:pt x="15" y="49"/>
                  </a:lnTo>
                  <a:lnTo>
                    <a:pt x="17" y="48"/>
                  </a:lnTo>
                  <a:lnTo>
                    <a:pt x="17" y="44"/>
                  </a:lnTo>
                  <a:lnTo>
                    <a:pt x="15" y="8"/>
                  </a:lnTo>
                  <a:close/>
                </a:path>
              </a:pathLst>
            </a:custGeom>
            <a:solidFill>
              <a:srgbClr val="FFFFFF"/>
            </a:solidFill>
            <a:ln w="9525">
              <a:noFill/>
              <a:round/>
              <a:headEnd/>
              <a:tailEnd/>
            </a:ln>
          </p:spPr>
          <p:txBody>
            <a:bodyPr/>
            <a:lstStyle/>
            <a:p>
              <a:endParaRPr lang="ar-IQ"/>
            </a:p>
          </p:txBody>
        </p:sp>
        <p:sp>
          <p:nvSpPr>
            <p:cNvPr id="552" name="Freeform 559"/>
            <p:cNvSpPr>
              <a:spLocks/>
            </p:cNvSpPr>
            <p:nvPr/>
          </p:nvSpPr>
          <p:spPr bwMode="auto">
            <a:xfrm>
              <a:off x="1990" y="3433"/>
              <a:ext cx="15" cy="43"/>
            </a:xfrm>
            <a:custGeom>
              <a:avLst/>
              <a:gdLst/>
              <a:ahLst/>
              <a:cxnLst>
                <a:cxn ang="0">
                  <a:pos x="15" y="7"/>
                </a:cxn>
                <a:cxn ang="0">
                  <a:pos x="15" y="5"/>
                </a:cxn>
                <a:cxn ang="0">
                  <a:pos x="13" y="3"/>
                </a:cxn>
                <a:cxn ang="0">
                  <a:pos x="13" y="1"/>
                </a:cxn>
                <a:cxn ang="0">
                  <a:pos x="11" y="1"/>
                </a:cxn>
                <a:cxn ang="0">
                  <a:pos x="9" y="0"/>
                </a:cxn>
                <a:cxn ang="0">
                  <a:pos x="6" y="0"/>
                </a:cxn>
                <a:cxn ang="0">
                  <a:pos x="4" y="1"/>
                </a:cxn>
                <a:cxn ang="0">
                  <a:pos x="2" y="1"/>
                </a:cxn>
                <a:cxn ang="0">
                  <a:pos x="2" y="3"/>
                </a:cxn>
                <a:cxn ang="0">
                  <a:pos x="0" y="5"/>
                </a:cxn>
                <a:cxn ang="0">
                  <a:pos x="0" y="38"/>
                </a:cxn>
                <a:cxn ang="0">
                  <a:pos x="2" y="40"/>
                </a:cxn>
                <a:cxn ang="0">
                  <a:pos x="2" y="41"/>
                </a:cxn>
                <a:cxn ang="0">
                  <a:pos x="4" y="41"/>
                </a:cxn>
                <a:cxn ang="0">
                  <a:pos x="6" y="43"/>
                </a:cxn>
                <a:cxn ang="0">
                  <a:pos x="9" y="43"/>
                </a:cxn>
                <a:cxn ang="0">
                  <a:pos x="11" y="41"/>
                </a:cxn>
                <a:cxn ang="0">
                  <a:pos x="13" y="41"/>
                </a:cxn>
                <a:cxn ang="0">
                  <a:pos x="13" y="40"/>
                </a:cxn>
                <a:cxn ang="0">
                  <a:pos x="15" y="38"/>
                </a:cxn>
                <a:cxn ang="0">
                  <a:pos x="15" y="36"/>
                </a:cxn>
                <a:cxn ang="0">
                  <a:pos x="15" y="7"/>
                </a:cxn>
              </a:cxnLst>
              <a:rect l="0" t="0" r="r" b="b"/>
              <a:pathLst>
                <a:path w="15" h="43">
                  <a:moveTo>
                    <a:pt x="15" y="7"/>
                  </a:moveTo>
                  <a:lnTo>
                    <a:pt x="15" y="5"/>
                  </a:lnTo>
                  <a:lnTo>
                    <a:pt x="13" y="3"/>
                  </a:lnTo>
                  <a:lnTo>
                    <a:pt x="13" y="1"/>
                  </a:lnTo>
                  <a:lnTo>
                    <a:pt x="11" y="1"/>
                  </a:lnTo>
                  <a:lnTo>
                    <a:pt x="9" y="0"/>
                  </a:lnTo>
                  <a:lnTo>
                    <a:pt x="6" y="0"/>
                  </a:lnTo>
                  <a:lnTo>
                    <a:pt x="4" y="1"/>
                  </a:lnTo>
                  <a:lnTo>
                    <a:pt x="2" y="1"/>
                  </a:lnTo>
                  <a:lnTo>
                    <a:pt x="2" y="3"/>
                  </a:lnTo>
                  <a:lnTo>
                    <a:pt x="0" y="5"/>
                  </a:lnTo>
                  <a:lnTo>
                    <a:pt x="0" y="38"/>
                  </a:lnTo>
                  <a:lnTo>
                    <a:pt x="2" y="40"/>
                  </a:lnTo>
                  <a:lnTo>
                    <a:pt x="2" y="41"/>
                  </a:lnTo>
                  <a:lnTo>
                    <a:pt x="4" y="41"/>
                  </a:lnTo>
                  <a:lnTo>
                    <a:pt x="6" y="43"/>
                  </a:lnTo>
                  <a:lnTo>
                    <a:pt x="9" y="43"/>
                  </a:lnTo>
                  <a:lnTo>
                    <a:pt x="11" y="41"/>
                  </a:lnTo>
                  <a:lnTo>
                    <a:pt x="13" y="41"/>
                  </a:lnTo>
                  <a:lnTo>
                    <a:pt x="13" y="40"/>
                  </a:lnTo>
                  <a:lnTo>
                    <a:pt x="15" y="38"/>
                  </a:lnTo>
                  <a:lnTo>
                    <a:pt x="15" y="36"/>
                  </a:lnTo>
                  <a:lnTo>
                    <a:pt x="15" y="7"/>
                  </a:lnTo>
                  <a:close/>
                </a:path>
              </a:pathLst>
            </a:custGeom>
            <a:solidFill>
              <a:srgbClr val="FFFFFF"/>
            </a:solidFill>
            <a:ln w="9525">
              <a:noFill/>
              <a:round/>
              <a:headEnd/>
              <a:tailEnd/>
            </a:ln>
          </p:spPr>
          <p:txBody>
            <a:bodyPr/>
            <a:lstStyle/>
            <a:p>
              <a:endParaRPr lang="ar-IQ"/>
            </a:p>
          </p:txBody>
        </p:sp>
        <p:sp>
          <p:nvSpPr>
            <p:cNvPr id="553" name="Freeform 560"/>
            <p:cNvSpPr>
              <a:spLocks/>
            </p:cNvSpPr>
            <p:nvPr/>
          </p:nvSpPr>
          <p:spPr bwMode="auto">
            <a:xfrm>
              <a:off x="2565" y="2782"/>
              <a:ext cx="14" cy="51"/>
            </a:xfrm>
            <a:custGeom>
              <a:avLst/>
              <a:gdLst/>
              <a:ahLst/>
              <a:cxnLst>
                <a:cxn ang="0">
                  <a:pos x="0" y="43"/>
                </a:cxn>
                <a:cxn ang="0">
                  <a:pos x="0" y="45"/>
                </a:cxn>
                <a:cxn ang="0">
                  <a:pos x="2" y="47"/>
                </a:cxn>
                <a:cxn ang="0">
                  <a:pos x="2" y="49"/>
                </a:cxn>
                <a:cxn ang="0">
                  <a:pos x="3" y="49"/>
                </a:cxn>
                <a:cxn ang="0">
                  <a:pos x="5" y="51"/>
                </a:cxn>
                <a:cxn ang="0">
                  <a:pos x="9" y="51"/>
                </a:cxn>
                <a:cxn ang="0">
                  <a:pos x="11" y="49"/>
                </a:cxn>
                <a:cxn ang="0">
                  <a:pos x="13" y="49"/>
                </a:cxn>
                <a:cxn ang="0">
                  <a:pos x="13" y="47"/>
                </a:cxn>
                <a:cxn ang="0">
                  <a:pos x="14" y="45"/>
                </a:cxn>
                <a:cxn ang="0">
                  <a:pos x="14" y="5"/>
                </a:cxn>
                <a:cxn ang="0">
                  <a:pos x="13" y="4"/>
                </a:cxn>
                <a:cxn ang="0">
                  <a:pos x="13" y="2"/>
                </a:cxn>
                <a:cxn ang="0">
                  <a:pos x="11" y="2"/>
                </a:cxn>
                <a:cxn ang="0">
                  <a:pos x="9" y="0"/>
                </a:cxn>
                <a:cxn ang="0">
                  <a:pos x="5" y="0"/>
                </a:cxn>
                <a:cxn ang="0">
                  <a:pos x="3" y="2"/>
                </a:cxn>
                <a:cxn ang="0">
                  <a:pos x="2" y="2"/>
                </a:cxn>
                <a:cxn ang="0">
                  <a:pos x="2" y="4"/>
                </a:cxn>
                <a:cxn ang="0">
                  <a:pos x="0" y="5"/>
                </a:cxn>
                <a:cxn ang="0">
                  <a:pos x="0" y="7"/>
                </a:cxn>
                <a:cxn ang="0">
                  <a:pos x="0" y="43"/>
                </a:cxn>
              </a:cxnLst>
              <a:rect l="0" t="0" r="r" b="b"/>
              <a:pathLst>
                <a:path w="14" h="51">
                  <a:moveTo>
                    <a:pt x="0" y="43"/>
                  </a:moveTo>
                  <a:lnTo>
                    <a:pt x="0" y="45"/>
                  </a:lnTo>
                  <a:lnTo>
                    <a:pt x="2" y="47"/>
                  </a:lnTo>
                  <a:lnTo>
                    <a:pt x="2" y="49"/>
                  </a:lnTo>
                  <a:lnTo>
                    <a:pt x="3" y="49"/>
                  </a:lnTo>
                  <a:lnTo>
                    <a:pt x="5" y="51"/>
                  </a:lnTo>
                  <a:lnTo>
                    <a:pt x="9" y="51"/>
                  </a:lnTo>
                  <a:lnTo>
                    <a:pt x="11" y="49"/>
                  </a:lnTo>
                  <a:lnTo>
                    <a:pt x="13" y="49"/>
                  </a:lnTo>
                  <a:lnTo>
                    <a:pt x="13" y="47"/>
                  </a:lnTo>
                  <a:lnTo>
                    <a:pt x="14" y="45"/>
                  </a:lnTo>
                  <a:lnTo>
                    <a:pt x="14" y="5"/>
                  </a:lnTo>
                  <a:lnTo>
                    <a:pt x="13" y="4"/>
                  </a:lnTo>
                  <a:lnTo>
                    <a:pt x="13" y="2"/>
                  </a:lnTo>
                  <a:lnTo>
                    <a:pt x="11" y="2"/>
                  </a:lnTo>
                  <a:lnTo>
                    <a:pt x="9" y="0"/>
                  </a:lnTo>
                  <a:lnTo>
                    <a:pt x="5" y="0"/>
                  </a:lnTo>
                  <a:lnTo>
                    <a:pt x="3" y="2"/>
                  </a:lnTo>
                  <a:lnTo>
                    <a:pt x="2" y="2"/>
                  </a:lnTo>
                  <a:lnTo>
                    <a:pt x="2" y="4"/>
                  </a:lnTo>
                  <a:lnTo>
                    <a:pt x="0" y="5"/>
                  </a:lnTo>
                  <a:lnTo>
                    <a:pt x="0" y="7"/>
                  </a:lnTo>
                  <a:lnTo>
                    <a:pt x="0" y="43"/>
                  </a:lnTo>
                  <a:close/>
                </a:path>
              </a:pathLst>
            </a:custGeom>
            <a:solidFill>
              <a:srgbClr val="FFFFFF"/>
            </a:solidFill>
            <a:ln w="9525">
              <a:noFill/>
              <a:round/>
              <a:headEnd/>
              <a:tailEnd/>
            </a:ln>
          </p:spPr>
          <p:txBody>
            <a:bodyPr/>
            <a:lstStyle/>
            <a:p>
              <a:endParaRPr lang="ar-IQ"/>
            </a:p>
          </p:txBody>
        </p:sp>
        <p:sp>
          <p:nvSpPr>
            <p:cNvPr id="554" name="Freeform 561"/>
            <p:cNvSpPr>
              <a:spLocks/>
            </p:cNvSpPr>
            <p:nvPr/>
          </p:nvSpPr>
          <p:spPr bwMode="auto">
            <a:xfrm>
              <a:off x="2563" y="2688"/>
              <a:ext cx="15" cy="50"/>
            </a:xfrm>
            <a:custGeom>
              <a:avLst/>
              <a:gdLst/>
              <a:ahLst/>
              <a:cxnLst>
                <a:cxn ang="0">
                  <a:pos x="0" y="43"/>
                </a:cxn>
                <a:cxn ang="0">
                  <a:pos x="0" y="45"/>
                </a:cxn>
                <a:cxn ang="0">
                  <a:pos x="2" y="47"/>
                </a:cxn>
                <a:cxn ang="0">
                  <a:pos x="2" y="49"/>
                </a:cxn>
                <a:cxn ang="0">
                  <a:pos x="4" y="49"/>
                </a:cxn>
                <a:cxn ang="0">
                  <a:pos x="5" y="50"/>
                </a:cxn>
                <a:cxn ang="0">
                  <a:pos x="9" y="50"/>
                </a:cxn>
                <a:cxn ang="0">
                  <a:pos x="11" y="49"/>
                </a:cxn>
                <a:cxn ang="0">
                  <a:pos x="13" y="49"/>
                </a:cxn>
                <a:cxn ang="0">
                  <a:pos x="13" y="47"/>
                </a:cxn>
                <a:cxn ang="0">
                  <a:pos x="15" y="45"/>
                </a:cxn>
                <a:cxn ang="0">
                  <a:pos x="15" y="5"/>
                </a:cxn>
                <a:cxn ang="0">
                  <a:pos x="13" y="3"/>
                </a:cxn>
                <a:cxn ang="0">
                  <a:pos x="13" y="2"/>
                </a:cxn>
                <a:cxn ang="0">
                  <a:pos x="11" y="2"/>
                </a:cxn>
                <a:cxn ang="0">
                  <a:pos x="9" y="0"/>
                </a:cxn>
                <a:cxn ang="0">
                  <a:pos x="5" y="0"/>
                </a:cxn>
                <a:cxn ang="0">
                  <a:pos x="4" y="2"/>
                </a:cxn>
                <a:cxn ang="0">
                  <a:pos x="2" y="2"/>
                </a:cxn>
                <a:cxn ang="0">
                  <a:pos x="2" y="3"/>
                </a:cxn>
                <a:cxn ang="0">
                  <a:pos x="0" y="5"/>
                </a:cxn>
                <a:cxn ang="0">
                  <a:pos x="0" y="7"/>
                </a:cxn>
                <a:cxn ang="0">
                  <a:pos x="0" y="43"/>
                </a:cxn>
              </a:cxnLst>
              <a:rect l="0" t="0" r="r" b="b"/>
              <a:pathLst>
                <a:path w="15" h="50">
                  <a:moveTo>
                    <a:pt x="0" y="43"/>
                  </a:moveTo>
                  <a:lnTo>
                    <a:pt x="0" y="45"/>
                  </a:lnTo>
                  <a:lnTo>
                    <a:pt x="2" y="47"/>
                  </a:lnTo>
                  <a:lnTo>
                    <a:pt x="2" y="49"/>
                  </a:lnTo>
                  <a:lnTo>
                    <a:pt x="4" y="49"/>
                  </a:lnTo>
                  <a:lnTo>
                    <a:pt x="5" y="50"/>
                  </a:lnTo>
                  <a:lnTo>
                    <a:pt x="9" y="50"/>
                  </a:lnTo>
                  <a:lnTo>
                    <a:pt x="11" y="49"/>
                  </a:lnTo>
                  <a:lnTo>
                    <a:pt x="13" y="49"/>
                  </a:lnTo>
                  <a:lnTo>
                    <a:pt x="13" y="47"/>
                  </a:lnTo>
                  <a:lnTo>
                    <a:pt x="15" y="45"/>
                  </a:lnTo>
                  <a:lnTo>
                    <a:pt x="15" y="5"/>
                  </a:lnTo>
                  <a:lnTo>
                    <a:pt x="13" y="3"/>
                  </a:lnTo>
                  <a:lnTo>
                    <a:pt x="13" y="2"/>
                  </a:lnTo>
                  <a:lnTo>
                    <a:pt x="11" y="2"/>
                  </a:lnTo>
                  <a:lnTo>
                    <a:pt x="9" y="0"/>
                  </a:lnTo>
                  <a:lnTo>
                    <a:pt x="5" y="0"/>
                  </a:lnTo>
                  <a:lnTo>
                    <a:pt x="4" y="2"/>
                  </a:lnTo>
                  <a:lnTo>
                    <a:pt x="2" y="2"/>
                  </a:lnTo>
                  <a:lnTo>
                    <a:pt x="2" y="3"/>
                  </a:lnTo>
                  <a:lnTo>
                    <a:pt x="0" y="5"/>
                  </a:lnTo>
                  <a:lnTo>
                    <a:pt x="0" y="7"/>
                  </a:lnTo>
                  <a:lnTo>
                    <a:pt x="0" y="43"/>
                  </a:lnTo>
                  <a:close/>
                </a:path>
              </a:pathLst>
            </a:custGeom>
            <a:solidFill>
              <a:srgbClr val="FFFFFF"/>
            </a:solidFill>
            <a:ln w="9525">
              <a:noFill/>
              <a:round/>
              <a:headEnd/>
              <a:tailEnd/>
            </a:ln>
          </p:spPr>
          <p:txBody>
            <a:bodyPr/>
            <a:lstStyle/>
            <a:p>
              <a:endParaRPr lang="ar-IQ"/>
            </a:p>
          </p:txBody>
        </p:sp>
        <p:sp>
          <p:nvSpPr>
            <p:cNvPr id="555" name="Freeform 562"/>
            <p:cNvSpPr>
              <a:spLocks/>
            </p:cNvSpPr>
            <p:nvPr/>
          </p:nvSpPr>
          <p:spPr bwMode="auto">
            <a:xfrm>
              <a:off x="2561" y="2593"/>
              <a:ext cx="17" cy="51"/>
            </a:xfrm>
            <a:custGeom>
              <a:avLst/>
              <a:gdLst/>
              <a:ahLst/>
              <a:cxnLst>
                <a:cxn ang="0">
                  <a:pos x="2" y="44"/>
                </a:cxn>
                <a:cxn ang="0">
                  <a:pos x="2" y="46"/>
                </a:cxn>
                <a:cxn ang="0">
                  <a:pos x="4" y="48"/>
                </a:cxn>
                <a:cxn ang="0">
                  <a:pos x="4" y="49"/>
                </a:cxn>
                <a:cxn ang="0">
                  <a:pos x="6" y="51"/>
                </a:cxn>
                <a:cxn ang="0">
                  <a:pos x="11" y="51"/>
                </a:cxn>
                <a:cxn ang="0">
                  <a:pos x="13" y="49"/>
                </a:cxn>
                <a:cxn ang="0">
                  <a:pos x="15" y="49"/>
                </a:cxn>
                <a:cxn ang="0">
                  <a:pos x="17" y="48"/>
                </a:cxn>
                <a:cxn ang="0">
                  <a:pos x="17" y="44"/>
                </a:cxn>
                <a:cxn ang="0">
                  <a:pos x="15" y="8"/>
                </a:cxn>
                <a:cxn ang="0">
                  <a:pos x="15" y="6"/>
                </a:cxn>
                <a:cxn ang="0">
                  <a:pos x="13" y="4"/>
                </a:cxn>
                <a:cxn ang="0">
                  <a:pos x="13" y="2"/>
                </a:cxn>
                <a:cxn ang="0">
                  <a:pos x="11" y="0"/>
                </a:cxn>
                <a:cxn ang="0">
                  <a:pos x="6" y="0"/>
                </a:cxn>
                <a:cxn ang="0">
                  <a:pos x="4" y="2"/>
                </a:cxn>
                <a:cxn ang="0">
                  <a:pos x="2" y="2"/>
                </a:cxn>
                <a:cxn ang="0">
                  <a:pos x="0" y="4"/>
                </a:cxn>
                <a:cxn ang="0">
                  <a:pos x="0" y="8"/>
                </a:cxn>
                <a:cxn ang="0">
                  <a:pos x="2" y="44"/>
                </a:cxn>
              </a:cxnLst>
              <a:rect l="0" t="0" r="r" b="b"/>
              <a:pathLst>
                <a:path w="17" h="51">
                  <a:moveTo>
                    <a:pt x="2" y="44"/>
                  </a:moveTo>
                  <a:lnTo>
                    <a:pt x="2" y="46"/>
                  </a:lnTo>
                  <a:lnTo>
                    <a:pt x="4" y="48"/>
                  </a:lnTo>
                  <a:lnTo>
                    <a:pt x="4" y="49"/>
                  </a:lnTo>
                  <a:lnTo>
                    <a:pt x="6" y="51"/>
                  </a:lnTo>
                  <a:lnTo>
                    <a:pt x="11" y="51"/>
                  </a:lnTo>
                  <a:lnTo>
                    <a:pt x="13" y="49"/>
                  </a:lnTo>
                  <a:lnTo>
                    <a:pt x="15" y="49"/>
                  </a:lnTo>
                  <a:lnTo>
                    <a:pt x="17" y="48"/>
                  </a:lnTo>
                  <a:lnTo>
                    <a:pt x="17" y="44"/>
                  </a:lnTo>
                  <a:lnTo>
                    <a:pt x="15" y="8"/>
                  </a:lnTo>
                  <a:lnTo>
                    <a:pt x="15" y="6"/>
                  </a:lnTo>
                  <a:lnTo>
                    <a:pt x="13" y="4"/>
                  </a:lnTo>
                  <a:lnTo>
                    <a:pt x="13" y="2"/>
                  </a:lnTo>
                  <a:lnTo>
                    <a:pt x="11" y="0"/>
                  </a:lnTo>
                  <a:lnTo>
                    <a:pt x="6" y="0"/>
                  </a:lnTo>
                  <a:lnTo>
                    <a:pt x="4" y="2"/>
                  </a:lnTo>
                  <a:lnTo>
                    <a:pt x="2" y="2"/>
                  </a:lnTo>
                  <a:lnTo>
                    <a:pt x="0" y="4"/>
                  </a:lnTo>
                  <a:lnTo>
                    <a:pt x="0" y="8"/>
                  </a:lnTo>
                  <a:lnTo>
                    <a:pt x="2" y="44"/>
                  </a:lnTo>
                  <a:close/>
                </a:path>
              </a:pathLst>
            </a:custGeom>
            <a:solidFill>
              <a:srgbClr val="FFFFFF"/>
            </a:solidFill>
            <a:ln w="9525">
              <a:noFill/>
              <a:round/>
              <a:headEnd/>
              <a:tailEnd/>
            </a:ln>
          </p:spPr>
          <p:txBody>
            <a:bodyPr/>
            <a:lstStyle/>
            <a:p>
              <a:endParaRPr lang="ar-IQ"/>
            </a:p>
          </p:txBody>
        </p:sp>
        <p:sp>
          <p:nvSpPr>
            <p:cNvPr id="556" name="Freeform 563"/>
            <p:cNvSpPr>
              <a:spLocks/>
            </p:cNvSpPr>
            <p:nvPr/>
          </p:nvSpPr>
          <p:spPr bwMode="auto">
            <a:xfrm>
              <a:off x="2561" y="2499"/>
              <a:ext cx="15" cy="51"/>
            </a:xfrm>
            <a:custGeom>
              <a:avLst/>
              <a:gdLst/>
              <a:ahLst/>
              <a:cxnLst>
                <a:cxn ang="0">
                  <a:pos x="0" y="44"/>
                </a:cxn>
                <a:cxn ang="0">
                  <a:pos x="0" y="46"/>
                </a:cxn>
                <a:cxn ang="0">
                  <a:pos x="2" y="47"/>
                </a:cxn>
                <a:cxn ang="0">
                  <a:pos x="2" y="49"/>
                </a:cxn>
                <a:cxn ang="0">
                  <a:pos x="4" y="49"/>
                </a:cxn>
                <a:cxn ang="0">
                  <a:pos x="6" y="51"/>
                </a:cxn>
                <a:cxn ang="0">
                  <a:pos x="9" y="51"/>
                </a:cxn>
                <a:cxn ang="0">
                  <a:pos x="11" y="49"/>
                </a:cxn>
                <a:cxn ang="0">
                  <a:pos x="13" y="49"/>
                </a:cxn>
                <a:cxn ang="0">
                  <a:pos x="13" y="47"/>
                </a:cxn>
                <a:cxn ang="0">
                  <a:pos x="15" y="46"/>
                </a:cxn>
                <a:cxn ang="0">
                  <a:pos x="15" y="6"/>
                </a:cxn>
                <a:cxn ang="0">
                  <a:pos x="13" y="4"/>
                </a:cxn>
                <a:cxn ang="0">
                  <a:pos x="13" y="2"/>
                </a:cxn>
                <a:cxn ang="0">
                  <a:pos x="11" y="2"/>
                </a:cxn>
                <a:cxn ang="0">
                  <a:pos x="9" y="0"/>
                </a:cxn>
                <a:cxn ang="0">
                  <a:pos x="6" y="0"/>
                </a:cxn>
                <a:cxn ang="0">
                  <a:pos x="4" y="2"/>
                </a:cxn>
                <a:cxn ang="0">
                  <a:pos x="2" y="2"/>
                </a:cxn>
                <a:cxn ang="0">
                  <a:pos x="2" y="4"/>
                </a:cxn>
                <a:cxn ang="0">
                  <a:pos x="0" y="6"/>
                </a:cxn>
                <a:cxn ang="0">
                  <a:pos x="0" y="7"/>
                </a:cxn>
                <a:cxn ang="0">
                  <a:pos x="0" y="44"/>
                </a:cxn>
              </a:cxnLst>
              <a:rect l="0" t="0" r="r" b="b"/>
              <a:pathLst>
                <a:path w="15" h="51">
                  <a:moveTo>
                    <a:pt x="0" y="44"/>
                  </a:moveTo>
                  <a:lnTo>
                    <a:pt x="0" y="46"/>
                  </a:lnTo>
                  <a:lnTo>
                    <a:pt x="2" y="47"/>
                  </a:lnTo>
                  <a:lnTo>
                    <a:pt x="2" y="49"/>
                  </a:lnTo>
                  <a:lnTo>
                    <a:pt x="4" y="49"/>
                  </a:lnTo>
                  <a:lnTo>
                    <a:pt x="6" y="51"/>
                  </a:lnTo>
                  <a:lnTo>
                    <a:pt x="9" y="51"/>
                  </a:lnTo>
                  <a:lnTo>
                    <a:pt x="11" y="49"/>
                  </a:lnTo>
                  <a:lnTo>
                    <a:pt x="13" y="49"/>
                  </a:lnTo>
                  <a:lnTo>
                    <a:pt x="13" y="47"/>
                  </a:lnTo>
                  <a:lnTo>
                    <a:pt x="15" y="46"/>
                  </a:lnTo>
                  <a:lnTo>
                    <a:pt x="15" y="6"/>
                  </a:lnTo>
                  <a:lnTo>
                    <a:pt x="13" y="4"/>
                  </a:lnTo>
                  <a:lnTo>
                    <a:pt x="13" y="2"/>
                  </a:lnTo>
                  <a:lnTo>
                    <a:pt x="11" y="2"/>
                  </a:lnTo>
                  <a:lnTo>
                    <a:pt x="9" y="0"/>
                  </a:lnTo>
                  <a:lnTo>
                    <a:pt x="6" y="0"/>
                  </a:lnTo>
                  <a:lnTo>
                    <a:pt x="4" y="2"/>
                  </a:lnTo>
                  <a:lnTo>
                    <a:pt x="2" y="2"/>
                  </a:lnTo>
                  <a:lnTo>
                    <a:pt x="2" y="4"/>
                  </a:lnTo>
                  <a:lnTo>
                    <a:pt x="0" y="6"/>
                  </a:lnTo>
                  <a:lnTo>
                    <a:pt x="0" y="7"/>
                  </a:lnTo>
                  <a:lnTo>
                    <a:pt x="0" y="44"/>
                  </a:lnTo>
                  <a:close/>
                </a:path>
              </a:pathLst>
            </a:custGeom>
            <a:solidFill>
              <a:srgbClr val="FFFFFF"/>
            </a:solidFill>
            <a:ln w="9525">
              <a:noFill/>
              <a:round/>
              <a:headEnd/>
              <a:tailEnd/>
            </a:ln>
          </p:spPr>
          <p:txBody>
            <a:bodyPr/>
            <a:lstStyle/>
            <a:p>
              <a:endParaRPr lang="ar-IQ"/>
            </a:p>
          </p:txBody>
        </p:sp>
        <p:sp>
          <p:nvSpPr>
            <p:cNvPr id="557" name="Freeform 564"/>
            <p:cNvSpPr>
              <a:spLocks/>
            </p:cNvSpPr>
            <p:nvPr/>
          </p:nvSpPr>
          <p:spPr bwMode="auto">
            <a:xfrm>
              <a:off x="2559" y="2405"/>
              <a:ext cx="15" cy="51"/>
            </a:xfrm>
            <a:custGeom>
              <a:avLst/>
              <a:gdLst/>
              <a:ahLst/>
              <a:cxnLst>
                <a:cxn ang="0">
                  <a:pos x="0" y="43"/>
                </a:cxn>
                <a:cxn ang="0">
                  <a:pos x="0" y="45"/>
                </a:cxn>
                <a:cxn ang="0">
                  <a:pos x="2" y="47"/>
                </a:cxn>
                <a:cxn ang="0">
                  <a:pos x="2" y="49"/>
                </a:cxn>
                <a:cxn ang="0">
                  <a:pos x="4" y="49"/>
                </a:cxn>
                <a:cxn ang="0">
                  <a:pos x="6" y="51"/>
                </a:cxn>
                <a:cxn ang="0">
                  <a:pos x="9" y="51"/>
                </a:cxn>
                <a:cxn ang="0">
                  <a:pos x="11" y="49"/>
                </a:cxn>
                <a:cxn ang="0">
                  <a:pos x="13" y="49"/>
                </a:cxn>
                <a:cxn ang="0">
                  <a:pos x="13" y="47"/>
                </a:cxn>
                <a:cxn ang="0">
                  <a:pos x="15" y="45"/>
                </a:cxn>
                <a:cxn ang="0">
                  <a:pos x="15" y="5"/>
                </a:cxn>
                <a:cxn ang="0">
                  <a:pos x="13" y="4"/>
                </a:cxn>
                <a:cxn ang="0">
                  <a:pos x="13" y="2"/>
                </a:cxn>
                <a:cxn ang="0">
                  <a:pos x="11" y="2"/>
                </a:cxn>
                <a:cxn ang="0">
                  <a:pos x="9" y="0"/>
                </a:cxn>
                <a:cxn ang="0">
                  <a:pos x="6" y="0"/>
                </a:cxn>
                <a:cxn ang="0">
                  <a:pos x="4" y="2"/>
                </a:cxn>
                <a:cxn ang="0">
                  <a:pos x="2" y="2"/>
                </a:cxn>
                <a:cxn ang="0">
                  <a:pos x="2" y="4"/>
                </a:cxn>
                <a:cxn ang="0">
                  <a:pos x="0" y="5"/>
                </a:cxn>
                <a:cxn ang="0">
                  <a:pos x="0" y="7"/>
                </a:cxn>
                <a:cxn ang="0">
                  <a:pos x="0" y="43"/>
                </a:cxn>
              </a:cxnLst>
              <a:rect l="0" t="0" r="r" b="b"/>
              <a:pathLst>
                <a:path w="15" h="51">
                  <a:moveTo>
                    <a:pt x="0" y="43"/>
                  </a:moveTo>
                  <a:lnTo>
                    <a:pt x="0" y="45"/>
                  </a:lnTo>
                  <a:lnTo>
                    <a:pt x="2" y="47"/>
                  </a:lnTo>
                  <a:lnTo>
                    <a:pt x="2" y="49"/>
                  </a:lnTo>
                  <a:lnTo>
                    <a:pt x="4" y="49"/>
                  </a:lnTo>
                  <a:lnTo>
                    <a:pt x="6" y="51"/>
                  </a:lnTo>
                  <a:lnTo>
                    <a:pt x="9" y="51"/>
                  </a:lnTo>
                  <a:lnTo>
                    <a:pt x="11" y="49"/>
                  </a:lnTo>
                  <a:lnTo>
                    <a:pt x="13" y="49"/>
                  </a:lnTo>
                  <a:lnTo>
                    <a:pt x="13" y="47"/>
                  </a:lnTo>
                  <a:lnTo>
                    <a:pt x="15" y="45"/>
                  </a:lnTo>
                  <a:lnTo>
                    <a:pt x="15" y="5"/>
                  </a:lnTo>
                  <a:lnTo>
                    <a:pt x="13" y="4"/>
                  </a:lnTo>
                  <a:lnTo>
                    <a:pt x="13" y="2"/>
                  </a:lnTo>
                  <a:lnTo>
                    <a:pt x="11" y="2"/>
                  </a:lnTo>
                  <a:lnTo>
                    <a:pt x="9" y="0"/>
                  </a:lnTo>
                  <a:lnTo>
                    <a:pt x="6" y="0"/>
                  </a:lnTo>
                  <a:lnTo>
                    <a:pt x="4" y="2"/>
                  </a:lnTo>
                  <a:lnTo>
                    <a:pt x="2" y="2"/>
                  </a:lnTo>
                  <a:lnTo>
                    <a:pt x="2" y="4"/>
                  </a:lnTo>
                  <a:lnTo>
                    <a:pt x="0" y="5"/>
                  </a:lnTo>
                  <a:lnTo>
                    <a:pt x="0" y="7"/>
                  </a:lnTo>
                  <a:lnTo>
                    <a:pt x="0" y="43"/>
                  </a:lnTo>
                  <a:close/>
                </a:path>
              </a:pathLst>
            </a:custGeom>
            <a:solidFill>
              <a:srgbClr val="FFFFFF"/>
            </a:solidFill>
            <a:ln w="9525">
              <a:noFill/>
              <a:round/>
              <a:headEnd/>
              <a:tailEnd/>
            </a:ln>
          </p:spPr>
          <p:txBody>
            <a:bodyPr/>
            <a:lstStyle/>
            <a:p>
              <a:endParaRPr lang="ar-IQ"/>
            </a:p>
          </p:txBody>
        </p:sp>
        <p:sp>
          <p:nvSpPr>
            <p:cNvPr id="558" name="Freeform 565"/>
            <p:cNvSpPr>
              <a:spLocks/>
            </p:cNvSpPr>
            <p:nvPr/>
          </p:nvSpPr>
          <p:spPr bwMode="auto">
            <a:xfrm>
              <a:off x="2559" y="2343"/>
              <a:ext cx="15" cy="18"/>
            </a:xfrm>
            <a:custGeom>
              <a:avLst/>
              <a:gdLst/>
              <a:ahLst/>
              <a:cxnLst>
                <a:cxn ang="0">
                  <a:pos x="0" y="11"/>
                </a:cxn>
                <a:cxn ang="0">
                  <a:pos x="0" y="13"/>
                </a:cxn>
                <a:cxn ang="0">
                  <a:pos x="2" y="15"/>
                </a:cxn>
                <a:cxn ang="0">
                  <a:pos x="2" y="17"/>
                </a:cxn>
                <a:cxn ang="0">
                  <a:pos x="4" y="17"/>
                </a:cxn>
                <a:cxn ang="0">
                  <a:pos x="6" y="18"/>
                </a:cxn>
                <a:cxn ang="0">
                  <a:pos x="9" y="18"/>
                </a:cxn>
                <a:cxn ang="0">
                  <a:pos x="11" y="17"/>
                </a:cxn>
                <a:cxn ang="0">
                  <a:pos x="13" y="17"/>
                </a:cxn>
                <a:cxn ang="0">
                  <a:pos x="13" y="15"/>
                </a:cxn>
                <a:cxn ang="0">
                  <a:pos x="15" y="13"/>
                </a:cxn>
                <a:cxn ang="0">
                  <a:pos x="15" y="6"/>
                </a:cxn>
                <a:cxn ang="0">
                  <a:pos x="13" y="4"/>
                </a:cxn>
                <a:cxn ang="0">
                  <a:pos x="13" y="2"/>
                </a:cxn>
                <a:cxn ang="0">
                  <a:pos x="11" y="2"/>
                </a:cxn>
                <a:cxn ang="0">
                  <a:pos x="9" y="0"/>
                </a:cxn>
                <a:cxn ang="0">
                  <a:pos x="6" y="0"/>
                </a:cxn>
                <a:cxn ang="0">
                  <a:pos x="4" y="2"/>
                </a:cxn>
                <a:cxn ang="0">
                  <a:pos x="2" y="2"/>
                </a:cxn>
                <a:cxn ang="0">
                  <a:pos x="2" y="4"/>
                </a:cxn>
                <a:cxn ang="0">
                  <a:pos x="0" y="6"/>
                </a:cxn>
                <a:cxn ang="0">
                  <a:pos x="0" y="8"/>
                </a:cxn>
                <a:cxn ang="0">
                  <a:pos x="0" y="11"/>
                </a:cxn>
              </a:cxnLst>
              <a:rect l="0" t="0" r="r" b="b"/>
              <a:pathLst>
                <a:path w="15" h="18">
                  <a:moveTo>
                    <a:pt x="0" y="11"/>
                  </a:moveTo>
                  <a:lnTo>
                    <a:pt x="0" y="13"/>
                  </a:lnTo>
                  <a:lnTo>
                    <a:pt x="2" y="15"/>
                  </a:lnTo>
                  <a:lnTo>
                    <a:pt x="2" y="17"/>
                  </a:lnTo>
                  <a:lnTo>
                    <a:pt x="4" y="17"/>
                  </a:lnTo>
                  <a:lnTo>
                    <a:pt x="6" y="18"/>
                  </a:lnTo>
                  <a:lnTo>
                    <a:pt x="9" y="18"/>
                  </a:lnTo>
                  <a:lnTo>
                    <a:pt x="11" y="17"/>
                  </a:lnTo>
                  <a:lnTo>
                    <a:pt x="13" y="17"/>
                  </a:lnTo>
                  <a:lnTo>
                    <a:pt x="13" y="15"/>
                  </a:lnTo>
                  <a:lnTo>
                    <a:pt x="15" y="13"/>
                  </a:lnTo>
                  <a:lnTo>
                    <a:pt x="15" y="6"/>
                  </a:lnTo>
                  <a:lnTo>
                    <a:pt x="13" y="4"/>
                  </a:lnTo>
                  <a:lnTo>
                    <a:pt x="13" y="2"/>
                  </a:lnTo>
                  <a:lnTo>
                    <a:pt x="11" y="2"/>
                  </a:lnTo>
                  <a:lnTo>
                    <a:pt x="9" y="0"/>
                  </a:lnTo>
                  <a:lnTo>
                    <a:pt x="6" y="0"/>
                  </a:lnTo>
                  <a:lnTo>
                    <a:pt x="4" y="2"/>
                  </a:lnTo>
                  <a:lnTo>
                    <a:pt x="2" y="2"/>
                  </a:lnTo>
                  <a:lnTo>
                    <a:pt x="2" y="4"/>
                  </a:lnTo>
                  <a:lnTo>
                    <a:pt x="0" y="6"/>
                  </a:lnTo>
                  <a:lnTo>
                    <a:pt x="0" y="8"/>
                  </a:lnTo>
                  <a:lnTo>
                    <a:pt x="0" y="11"/>
                  </a:lnTo>
                  <a:close/>
                </a:path>
              </a:pathLst>
            </a:custGeom>
            <a:solidFill>
              <a:srgbClr val="FFFFFF"/>
            </a:solidFill>
            <a:ln w="9525">
              <a:noFill/>
              <a:round/>
              <a:headEnd/>
              <a:tailEnd/>
            </a:ln>
          </p:spPr>
          <p:txBody>
            <a:bodyPr/>
            <a:lstStyle/>
            <a:p>
              <a:endParaRPr lang="ar-IQ"/>
            </a:p>
          </p:txBody>
        </p:sp>
        <p:sp>
          <p:nvSpPr>
            <p:cNvPr id="559" name="Freeform 566"/>
            <p:cNvSpPr>
              <a:spLocks/>
            </p:cNvSpPr>
            <p:nvPr/>
          </p:nvSpPr>
          <p:spPr bwMode="auto">
            <a:xfrm>
              <a:off x="2563" y="3603"/>
              <a:ext cx="15" cy="51"/>
            </a:xfrm>
            <a:custGeom>
              <a:avLst/>
              <a:gdLst/>
              <a:ahLst/>
              <a:cxnLst>
                <a:cxn ang="0">
                  <a:pos x="15" y="7"/>
                </a:cxn>
                <a:cxn ang="0">
                  <a:pos x="15" y="5"/>
                </a:cxn>
                <a:cxn ang="0">
                  <a:pos x="13" y="4"/>
                </a:cxn>
                <a:cxn ang="0">
                  <a:pos x="13" y="2"/>
                </a:cxn>
                <a:cxn ang="0">
                  <a:pos x="11" y="2"/>
                </a:cxn>
                <a:cxn ang="0">
                  <a:pos x="9" y="0"/>
                </a:cxn>
                <a:cxn ang="0">
                  <a:pos x="5" y="0"/>
                </a:cxn>
                <a:cxn ang="0">
                  <a:pos x="4" y="2"/>
                </a:cxn>
                <a:cxn ang="0">
                  <a:pos x="2" y="2"/>
                </a:cxn>
                <a:cxn ang="0">
                  <a:pos x="2" y="4"/>
                </a:cxn>
                <a:cxn ang="0">
                  <a:pos x="0" y="5"/>
                </a:cxn>
                <a:cxn ang="0">
                  <a:pos x="0" y="45"/>
                </a:cxn>
                <a:cxn ang="0">
                  <a:pos x="2" y="47"/>
                </a:cxn>
                <a:cxn ang="0">
                  <a:pos x="2" y="49"/>
                </a:cxn>
                <a:cxn ang="0">
                  <a:pos x="4" y="49"/>
                </a:cxn>
                <a:cxn ang="0">
                  <a:pos x="5" y="51"/>
                </a:cxn>
                <a:cxn ang="0">
                  <a:pos x="9" y="51"/>
                </a:cxn>
                <a:cxn ang="0">
                  <a:pos x="11" y="49"/>
                </a:cxn>
                <a:cxn ang="0">
                  <a:pos x="13" y="49"/>
                </a:cxn>
                <a:cxn ang="0">
                  <a:pos x="13" y="47"/>
                </a:cxn>
                <a:cxn ang="0">
                  <a:pos x="15" y="45"/>
                </a:cxn>
                <a:cxn ang="0">
                  <a:pos x="15" y="44"/>
                </a:cxn>
                <a:cxn ang="0">
                  <a:pos x="15" y="7"/>
                </a:cxn>
              </a:cxnLst>
              <a:rect l="0" t="0" r="r" b="b"/>
              <a:pathLst>
                <a:path w="15" h="51">
                  <a:moveTo>
                    <a:pt x="15" y="7"/>
                  </a:moveTo>
                  <a:lnTo>
                    <a:pt x="15" y="5"/>
                  </a:lnTo>
                  <a:lnTo>
                    <a:pt x="13" y="4"/>
                  </a:lnTo>
                  <a:lnTo>
                    <a:pt x="13" y="2"/>
                  </a:lnTo>
                  <a:lnTo>
                    <a:pt x="11" y="2"/>
                  </a:lnTo>
                  <a:lnTo>
                    <a:pt x="9" y="0"/>
                  </a:lnTo>
                  <a:lnTo>
                    <a:pt x="5" y="0"/>
                  </a:lnTo>
                  <a:lnTo>
                    <a:pt x="4" y="2"/>
                  </a:lnTo>
                  <a:lnTo>
                    <a:pt x="2" y="2"/>
                  </a:lnTo>
                  <a:lnTo>
                    <a:pt x="2" y="4"/>
                  </a:lnTo>
                  <a:lnTo>
                    <a:pt x="0" y="5"/>
                  </a:lnTo>
                  <a:lnTo>
                    <a:pt x="0" y="45"/>
                  </a:lnTo>
                  <a:lnTo>
                    <a:pt x="2" y="47"/>
                  </a:lnTo>
                  <a:lnTo>
                    <a:pt x="2" y="49"/>
                  </a:lnTo>
                  <a:lnTo>
                    <a:pt x="4" y="49"/>
                  </a:lnTo>
                  <a:lnTo>
                    <a:pt x="5" y="51"/>
                  </a:lnTo>
                  <a:lnTo>
                    <a:pt x="9" y="51"/>
                  </a:lnTo>
                  <a:lnTo>
                    <a:pt x="11" y="49"/>
                  </a:lnTo>
                  <a:lnTo>
                    <a:pt x="13" y="49"/>
                  </a:lnTo>
                  <a:lnTo>
                    <a:pt x="13" y="47"/>
                  </a:lnTo>
                  <a:lnTo>
                    <a:pt x="15" y="45"/>
                  </a:lnTo>
                  <a:lnTo>
                    <a:pt x="15" y="44"/>
                  </a:lnTo>
                  <a:lnTo>
                    <a:pt x="15" y="7"/>
                  </a:lnTo>
                  <a:close/>
                </a:path>
              </a:pathLst>
            </a:custGeom>
            <a:solidFill>
              <a:srgbClr val="FFFFFF"/>
            </a:solidFill>
            <a:ln w="9525">
              <a:noFill/>
              <a:round/>
              <a:headEnd/>
              <a:tailEnd/>
            </a:ln>
          </p:spPr>
          <p:txBody>
            <a:bodyPr/>
            <a:lstStyle/>
            <a:p>
              <a:endParaRPr lang="ar-IQ"/>
            </a:p>
          </p:txBody>
        </p:sp>
        <p:sp>
          <p:nvSpPr>
            <p:cNvPr id="560" name="Freeform 567"/>
            <p:cNvSpPr>
              <a:spLocks/>
            </p:cNvSpPr>
            <p:nvPr/>
          </p:nvSpPr>
          <p:spPr bwMode="auto">
            <a:xfrm>
              <a:off x="2561" y="3697"/>
              <a:ext cx="15" cy="51"/>
            </a:xfrm>
            <a:custGeom>
              <a:avLst/>
              <a:gdLst/>
              <a:ahLst/>
              <a:cxnLst>
                <a:cxn ang="0">
                  <a:pos x="15" y="8"/>
                </a:cxn>
                <a:cxn ang="0">
                  <a:pos x="15" y="6"/>
                </a:cxn>
                <a:cxn ang="0">
                  <a:pos x="13" y="4"/>
                </a:cxn>
                <a:cxn ang="0">
                  <a:pos x="13" y="2"/>
                </a:cxn>
                <a:cxn ang="0">
                  <a:pos x="11" y="2"/>
                </a:cxn>
                <a:cxn ang="0">
                  <a:pos x="9" y="0"/>
                </a:cxn>
                <a:cxn ang="0">
                  <a:pos x="6" y="0"/>
                </a:cxn>
                <a:cxn ang="0">
                  <a:pos x="4" y="2"/>
                </a:cxn>
                <a:cxn ang="0">
                  <a:pos x="2" y="2"/>
                </a:cxn>
                <a:cxn ang="0">
                  <a:pos x="2" y="4"/>
                </a:cxn>
                <a:cxn ang="0">
                  <a:pos x="0" y="6"/>
                </a:cxn>
                <a:cxn ang="0">
                  <a:pos x="0" y="46"/>
                </a:cxn>
                <a:cxn ang="0">
                  <a:pos x="2" y="47"/>
                </a:cxn>
                <a:cxn ang="0">
                  <a:pos x="2" y="49"/>
                </a:cxn>
                <a:cxn ang="0">
                  <a:pos x="4" y="49"/>
                </a:cxn>
                <a:cxn ang="0">
                  <a:pos x="6" y="51"/>
                </a:cxn>
                <a:cxn ang="0">
                  <a:pos x="9" y="51"/>
                </a:cxn>
                <a:cxn ang="0">
                  <a:pos x="11" y="49"/>
                </a:cxn>
                <a:cxn ang="0">
                  <a:pos x="13" y="49"/>
                </a:cxn>
                <a:cxn ang="0">
                  <a:pos x="13" y="47"/>
                </a:cxn>
                <a:cxn ang="0">
                  <a:pos x="15" y="46"/>
                </a:cxn>
                <a:cxn ang="0">
                  <a:pos x="15" y="44"/>
                </a:cxn>
                <a:cxn ang="0">
                  <a:pos x="15" y="8"/>
                </a:cxn>
              </a:cxnLst>
              <a:rect l="0" t="0" r="r" b="b"/>
              <a:pathLst>
                <a:path w="15" h="51">
                  <a:moveTo>
                    <a:pt x="15" y="8"/>
                  </a:moveTo>
                  <a:lnTo>
                    <a:pt x="15" y="6"/>
                  </a:lnTo>
                  <a:lnTo>
                    <a:pt x="13" y="4"/>
                  </a:lnTo>
                  <a:lnTo>
                    <a:pt x="13" y="2"/>
                  </a:lnTo>
                  <a:lnTo>
                    <a:pt x="11" y="2"/>
                  </a:lnTo>
                  <a:lnTo>
                    <a:pt x="9" y="0"/>
                  </a:lnTo>
                  <a:lnTo>
                    <a:pt x="6" y="0"/>
                  </a:lnTo>
                  <a:lnTo>
                    <a:pt x="4" y="2"/>
                  </a:lnTo>
                  <a:lnTo>
                    <a:pt x="2" y="2"/>
                  </a:lnTo>
                  <a:lnTo>
                    <a:pt x="2" y="4"/>
                  </a:lnTo>
                  <a:lnTo>
                    <a:pt x="0" y="6"/>
                  </a:lnTo>
                  <a:lnTo>
                    <a:pt x="0" y="46"/>
                  </a:lnTo>
                  <a:lnTo>
                    <a:pt x="2" y="47"/>
                  </a:lnTo>
                  <a:lnTo>
                    <a:pt x="2" y="49"/>
                  </a:lnTo>
                  <a:lnTo>
                    <a:pt x="4" y="49"/>
                  </a:lnTo>
                  <a:lnTo>
                    <a:pt x="6" y="51"/>
                  </a:lnTo>
                  <a:lnTo>
                    <a:pt x="9" y="51"/>
                  </a:lnTo>
                  <a:lnTo>
                    <a:pt x="11" y="49"/>
                  </a:lnTo>
                  <a:lnTo>
                    <a:pt x="13" y="49"/>
                  </a:lnTo>
                  <a:lnTo>
                    <a:pt x="13" y="47"/>
                  </a:lnTo>
                  <a:lnTo>
                    <a:pt x="15" y="46"/>
                  </a:lnTo>
                  <a:lnTo>
                    <a:pt x="15" y="44"/>
                  </a:lnTo>
                  <a:lnTo>
                    <a:pt x="15" y="8"/>
                  </a:lnTo>
                  <a:close/>
                </a:path>
              </a:pathLst>
            </a:custGeom>
            <a:solidFill>
              <a:srgbClr val="FFFFFF"/>
            </a:solidFill>
            <a:ln w="9525">
              <a:noFill/>
              <a:round/>
              <a:headEnd/>
              <a:tailEnd/>
            </a:ln>
          </p:spPr>
          <p:txBody>
            <a:bodyPr/>
            <a:lstStyle/>
            <a:p>
              <a:endParaRPr lang="ar-IQ"/>
            </a:p>
          </p:txBody>
        </p:sp>
        <p:sp>
          <p:nvSpPr>
            <p:cNvPr id="561" name="Freeform 568"/>
            <p:cNvSpPr>
              <a:spLocks/>
            </p:cNvSpPr>
            <p:nvPr/>
          </p:nvSpPr>
          <p:spPr bwMode="auto">
            <a:xfrm>
              <a:off x="2559" y="3792"/>
              <a:ext cx="15" cy="36"/>
            </a:xfrm>
            <a:custGeom>
              <a:avLst/>
              <a:gdLst/>
              <a:ahLst/>
              <a:cxnLst>
                <a:cxn ang="0">
                  <a:pos x="15" y="7"/>
                </a:cxn>
                <a:cxn ang="0">
                  <a:pos x="15" y="5"/>
                </a:cxn>
                <a:cxn ang="0">
                  <a:pos x="13" y="3"/>
                </a:cxn>
                <a:cxn ang="0">
                  <a:pos x="13" y="1"/>
                </a:cxn>
                <a:cxn ang="0">
                  <a:pos x="11" y="1"/>
                </a:cxn>
                <a:cxn ang="0">
                  <a:pos x="9" y="0"/>
                </a:cxn>
                <a:cxn ang="0">
                  <a:pos x="6" y="0"/>
                </a:cxn>
                <a:cxn ang="0">
                  <a:pos x="4" y="1"/>
                </a:cxn>
                <a:cxn ang="0">
                  <a:pos x="2" y="1"/>
                </a:cxn>
                <a:cxn ang="0">
                  <a:pos x="2" y="3"/>
                </a:cxn>
                <a:cxn ang="0">
                  <a:pos x="0" y="5"/>
                </a:cxn>
                <a:cxn ang="0">
                  <a:pos x="0" y="30"/>
                </a:cxn>
                <a:cxn ang="0">
                  <a:pos x="2" y="32"/>
                </a:cxn>
                <a:cxn ang="0">
                  <a:pos x="2" y="34"/>
                </a:cxn>
                <a:cxn ang="0">
                  <a:pos x="4" y="34"/>
                </a:cxn>
                <a:cxn ang="0">
                  <a:pos x="6" y="36"/>
                </a:cxn>
                <a:cxn ang="0">
                  <a:pos x="9" y="36"/>
                </a:cxn>
                <a:cxn ang="0">
                  <a:pos x="11" y="34"/>
                </a:cxn>
                <a:cxn ang="0">
                  <a:pos x="13" y="34"/>
                </a:cxn>
                <a:cxn ang="0">
                  <a:pos x="13" y="32"/>
                </a:cxn>
                <a:cxn ang="0">
                  <a:pos x="15" y="30"/>
                </a:cxn>
                <a:cxn ang="0">
                  <a:pos x="15" y="29"/>
                </a:cxn>
                <a:cxn ang="0">
                  <a:pos x="15" y="7"/>
                </a:cxn>
              </a:cxnLst>
              <a:rect l="0" t="0" r="r" b="b"/>
              <a:pathLst>
                <a:path w="15" h="36">
                  <a:moveTo>
                    <a:pt x="15" y="7"/>
                  </a:moveTo>
                  <a:lnTo>
                    <a:pt x="15" y="5"/>
                  </a:lnTo>
                  <a:lnTo>
                    <a:pt x="13" y="3"/>
                  </a:lnTo>
                  <a:lnTo>
                    <a:pt x="13" y="1"/>
                  </a:lnTo>
                  <a:lnTo>
                    <a:pt x="11" y="1"/>
                  </a:lnTo>
                  <a:lnTo>
                    <a:pt x="9" y="0"/>
                  </a:lnTo>
                  <a:lnTo>
                    <a:pt x="6" y="0"/>
                  </a:lnTo>
                  <a:lnTo>
                    <a:pt x="4" y="1"/>
                  </a:lnTo>
                  <a:lnTo>
                    <a:pt x="2" y="1"/>
                  </a:lnTo>
                  <a:lnTo>
                    <a:pt x="2" y="3"/>
                  </a:lnTo>
                  <a:lnTo>
                    <a:pt x="0" y="5"/>
                  </a:lnTo>
                  <a:lnTo>
                    <a:pt x="0" y="30"/>
                  </a:lnTo>
                  <a:lnTo>
                    <a:pt x="2" y="32"/>
                  </a:lnTo>
                  <a:lnTo>
                    <a:pt x="2" y="34"/>
                  </a:lnTo>
                  <a:lnTo>
                    <a:pt x="4" y="34"/>
                  </a:lnTo>
                  <a:lnTo>
                    <a:pt x="6" y="36"/>
                  </a:lnTo>
                  <a:lnTo>
                    <a:pt x="9" y="36"/>
                  </a:lnTo>
                  <a:lnTo>
                    <a:pt x="11" y="34"/>
                  </a:lnTo>
                  <a:lnTo>
                    <a:pt x="13" y="34"/>
                  </a:lnTo>
                  <a:lnTo>
                    <a:pt x="13" y="32"/>
                  </a:lnTo>
                  <a:lnTo>
                    <a:pt x="15" y="30"/>
                  </a:lnTo>
                  <a:lnTo>
                    <a:pt x="15" y="29"/>
                  </a:lnTo>
                  <a:lnTo>
                    <a:pt x="15" y="7"/>
                  </a:lnTo>
                  <a:close/>
                </a:path>
              </a:pathLst>
            </a:custGeom>
            <a:solidFill>
              <a:srgbClr val="FFFFFF"/>
            </a:solidFill>
            <a:ln w="9525">
              <a:noFill/>
              <a:round/>
              <a:headEnd/>
              <a:tailEnd/>
            </a:ln>
          </p:spPr>
          <p:txBody>
            <a:bodyPr/>
            <a:lstStyle/>
            <a:p>
              <a:endParaRPr lang="ar-IQ"/>
            </a:p>
          </p:txBody>
        </p:sp>
      </p:grpSp>
      <p:sp>
        <p:nvSpPr>
          <p:cNvPr id="562" name="Rectangle 570"/>
          <p:cNvSpPr txBox="1">
            <a:spLocks noChangeArrowheads="1"/>
          </p:cNvSpPr>
          <p:nvPr/>
        </p:nvSpPr>
        <p:spPr>
          <a:xfrm>
            <a:off x="0" y="533400"/>
            <a:ext cx="9144000" cy="1143000"/>
          </a:xfrm>
          <a:prstGeom prst="rect">
            <a:avLst/>
          </a:prstGeom>
        </p:spPr>
        <p:txBody>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smtClean="0">
                <a:ln>
                  <a:noFill/>
                </a:ln>
                <a:solidFill>
                  <a:schemeClr val="tx1"/>
                </a:solidFill>
                <a:effectLst/>
                <a:uLnTx/>
                <a:uFillTx/>
                <a:latin typeface="+mj-lt"/>
                <a:ea typeface="+mj-ea"/>
                <a:cs typeface="+mj-cs"/>
              </a:rPr>
              <a:t>Comparison of Several Commonly Used Maturity Techniques and Their Correlation to Oil and Gas Generation Limits </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304800"/>
            <a:ext cx="8048625" cy="6372225"/>
          </a:xfrm>
          <a:prstGeom prst="rect">
            <a:avLst/>
          </a:prstGeom>
        </p:spPr>
      </p:pic>
    </p:spTree>
    <p:extLst>
      <p:ext uri="{BB962C8B-B14F-4D97-AF65-F5344CB8AC3E}">
        <p14:creationId xmlns:p14="http://schemas.microsoft.com/office/powerpoint/2010/main" val="2710959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04800"/>
            <a:ext cx="7086600" cy="1066800"/>
          </a:xfrm>
        </p:spPr>
        <p:txBody>
          <a:bodyPr/>
          <a:lstStyle/>
          <a:p>
            <a:r>
              <a:rPr lang="en-US" dirty="0" smtClean="0"/>
              <a:t>2. T</a:t>
            </a:r>
            <a:r>
              <a:rPr lang="en-US" baseline="-25000" dirty="0" smtClean="0"/>
              <a:t>max</a:t>
            </a:r>
            <a:endParaRPr lang="ar-IQ" dirty="0"/>
          </a:p>
        </p:txBody>
      </p:sp>
      <p:sp>
        <p:nvSpPr>
          <p:cNvPr id="3" name="Text Placeholder 2"/>
          <p:cNvSpPr>
            <a:spLocks noGrp="1"/>
          </p:cNvSpPr>
          <p:nvPr>
            <p:ph type="body" idx="1"/>
          </p:nvPr>
        </p:nvSpPr>
        <p:spPr>
          <a:xfrm>
            <a:off x="685800" y="1600200"/>
            <a:ext cx="8001000" cy="5181600"/>
          </a:xfrm>
        </p:spPr>
        <p:txBody>
          <a:bodyPr>
            <a:noAutofit/>
          </a:bodyPr>
          <a:lstStyle/>
          <a:p>
            <a:pPr algn="l" rtl="0"/>
            <a:r>
              <a:rPr lang="en-US" sz="2200" b="1" dirty="0" smtClean="0"/>
              <a:t>T</a:t>
            </a:r>
            <a:r>
              <a:rPr lang="en-US" sz="2200" b="1" baseline="-25000" dirty="0" smtClean="0"/>
              <a:t>max</a:t>
            </a:r>
            <a:r>
              <a:rPr lang="en-US" sz="2200" b="1" dirty="0" smtClean="0"/>
              <a:t> means a Rock-</a:t>
            </a:r>
            <a:r>
              <a:rPr lang="en-US" sz="2200" b="1" dirty="0" err="1" smtClean="0"/>
              <a:t>Eval</a:t>
            </a:r>
            <a:r>
              <a:rPr lang="en-US" sz="2200" b="1" dirty="0" smtClean="0"/>
              <a:t> </a:t>
            </a:r>
            <a:r>
              <a:rPr lang="en-US" sz="2200" b="1" dirty="0" err="1" smtClean="0"/>
              <a:t>pyrolysis</a:t>
            </a:r>
            <a:r>
              <a:rPr lang="en-US" sz="2200" b="1" dirty="0" smtClean="0"/>
              <a:t> thermal maturity parameter based on the temperature at which the maximum amount of </a:t>
            </a:r>
            <a:r>
              <a:rPr lang="en-US" sz="2200" b="1" dirty="0" err="1" smtClean="0"/>
              <a:t>pyrolyzate</a:t>
            </a:r>
            <a:r>
              <a:rPr lang="en-US" sz="2200" b="1" dirty="0" smtClean="0"/>
              <a:t> (S</a:t>
            </a:r>
            <a:r>
              <a:rPr lang="en-US" sz="2200" b="1" baseline="-25000" dirty="0" smtClean="0"/>
              <a:t>2</a:t>
            </a:r>
            <a:r>
              <a:rPr lang="en-US" sz="2200" b="1" dirty="0" smtClean="0"/>
              <a:t>) is generated from the </a:t>
            </a:r>
            <a:r>
              <a:rPr lang="en-US" sz="2200" b="1" dirty="0" err="1" smtClean="0"/>
              <a:t>kerogen</a:t>
            </a:r>
            <a:r>
              <a:rPr lang="en-US" sz="2200" b="1" dirty="0" smtClean="0"/>
              <a:t> in a rock sample. The beginning and end of the oil-generative window approximately correspond to T</a:t>
            </a:r>
            <a:r>
              <a:rPr lang="en-US" sz="2200" b="1" baseline="-25000" dirty="0" smtClean="0"/>
              <a:t>max</a:t>
            </a:r>
            <a:r>
              <a:rPr lang="en-US" sz="2200" b="1" dirty="0" smtClean="0"/>
              <a:t> of 430</a:t>
            </a:r>
            <a:r>
              <a:rPr lang="en-US" sz="2200" b="1" baseline="30000" dirty="0" smtClean="0"/>
              <a:t>o</a:t>
            </a:r>
            <a:r>
              <a:rPr lang="en-US" sz="2200" b="1" dirty="0" smtClean="0"/>
              <a:t>Cand 470</a:t>
            </a:r>
            <a:r>
              <a:rPr lang="en-US" sz="2200" b="1" baseline="30000" dirty="0" smtClean="0"/>
              <a:t>o</a:t>
            </a:r>
            <a:r>
              <a:rPr lang="en-US" sz="2200" b="1" dirty="0" smtClean="0"/>
              <a:t>C, respectively(Fig.3-3a and b) (Peters, 1986).</a:t>
            </a:r>
          </a:p>
          <a:p>
            <a:pPr algn="just" rtl="0"/>
            <a:r>
              <a:rPr lang="en-US" sz="2200" b="1" dirty="0" smtClean="0"/>
              <a:t>The temperature T</a:t>
            </a:r>
            <a:r>
              <a:rPr lang="en-US" sz="2200" b="1" baseline="-25000" dirty="0" smtClean="0"/>
              <a:t>max</a:t>
            </a:r>
            <a:r>
              <a:rPr lang="en-US" sz="2200" b="1" dirty="0" smtClean="0"/>
              <a:t> is influenced by the type of organic matter during the </a:t>
            </a:r>
            <a:r>
              <a:rPr lang="en-US" sz="2200" b="1" dirty="0" err="1" smtClean="0"/>
              <a:t>diagenetic</a:t>
            </a:r>
            <a:r>
              <a:rPr lang="en-US" sz="2200" b="1" dirty="0" smtClean="0"/>
              <a:t> stage and the beginning of </a:t>
            </a:r>
            <a:r>
              <a:rPr lang="en-US" sz="2200" b="1" dirty="0" err="1" smtClean="0"/>
              <a:t>catagenesis</a:t>
            </a:r>
            <a:r>
              <a:rPr lang="en-US" sz="2200" b="1" dirty="0" smtClean="0"/>
              <a:t>. It is lower in the terrestrial </a:t>
            </a:r>
            <a:r>
              <a:rPr lang="en-US" sz="2200" b="1" dirty="0" err="1" smtClean="0"/>
              <a:t>kerogen</a:t>
            </a:r>
            <a:r>
              <a:rPr lang="en-US" sz="2200" b="1" dirty="0" smtClean="0"/>
              <a:t> of type III and higher in the marine or </a:t>
            </a:r>
            <a:r>
              <a:rPr lang="en-US" sz="2200" b="1" dirty="0" err="1" smtClean="0"/>
              <a:t>lacustrine</a:t>
            </a:r>
            <a:r>
              <a:rPr lang="en-US" sz="2200" b="1" dirty="0" smtClean="0"/>
              <a:t> type I and II. However, the T</a:t>
            </a:r>
            <a:r>
              <a:rPr lang="en-US" sz="2200" b="1" baseline="-25000" dirty="0" smtClean="0"/>
              <a:t>max</a:t>
            </a:r>
            <a:r>
              <a:rPr lang="en-US" sz="2200" b="1" dirty="0" smtClean="0"/>
              <a:t> values are almost equivalent for the different </a:t>
            </a:r>
            <a:r>
              <a:rPr lang="en-US" sz="2200" b="1" dirty="0" err="1" smtClean="0"/>
              <a:t>kerogen</a:t>
            </a:r>
            <a:r>
              <a:rPr lang="en-US" sz="2200" b="1" dirty="0" smtClean="0"/>
              <a:t> types in the peak zone of oil generation and later in the gas zone.</a:t>
            </a:r>
          </a:p>
          <a:p>
            <a:endParaRPr lang="ar-IQ" sz="2200"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914400" y="454968"/>
            <a:ext cx="7867218" cy="579343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6134" t="2371" r="2933"/>
          <a:stretch>
            <a:fillRect/>
          </a:stretch>
        </p:blipFill>
        <p:spPr bwMode="auto">
          <a:xfrm>
            <a:off x="381000" y="533400"/>
            <a:ext cx="8458200" cy="6019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4545" t="7143"/>
          <a:stretch>
            <a:fillRect/>
          </a:stretch>
        </p:blipFill>
        <p:spPr bwMode="auto">
          <a:xfrm>
            <a:off x="381000" y="685800"/>
            <a:ext cx="8610600"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t="7049" b="2035"/>
          <a:stretch>
            <a:fillRect/>
          </a:stretch>
        </p:blipFill>
        <p:spPr bwMode="auto">
          <a:xfrm>
            <a:off x="228600" y="665316"/>
            <a:ext cx="8610600" cy="5735484"/>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219200"/>
          </a:xfrm>
        </p:spPr>
        <p:txBody>
          <a:bodyPr/>
          <a:lstStyle/>
          <a:p>
            <a:r>
              <a:rPr lang="en-US" sz="2800" dirty="0" smtClean="0"/>
              <a:t>3. Production Index (PI):</a:t>
            </a:r>
            <a:br>
              <a:rPr lang="en-US" sz="2800" dirty="0" smtClean="0"/>
            </a:br>
            <a:endParaRPr lang="ar-IQ" sz="2800" dirty="0"/>
          </a:p>
        </p:txBody>
      </p:sp>
      <p:sp>
        <p:nvSpPr>
          <p:cNvPr id="3" name="Text Placeholder 2"/>
          <p:cNvSpPr>
            <a:spLocks noGrp="1"/>
          </p:cNvSpPr>
          <p:nvPr>
            <p:ph type="body" idx="1"/>
          </p:nvPr>
        </p:nvSpPr>
        <p:spPr>
          <a:xfrm>
            <a:off x="685800" y="2286000"/>
            <a:ext cx="8001000" cy="4114800"/>
          </a:xfrm>
        </p:spPr>
        <p:txBody>
          <a:bodyPr>
            <a:normAutofit fontScale="92500" lnSpcReduction="10000"/>
          </a:bodyPr>
          <a:lstStyle/>
          <a:p>
            <a:pPr algn="l" rtl="0"/>
            <a:r>
              <a:rPr lang="en-US" b="1" dirty="0" smtClean="0"/>
              <a:t>Rock-</a:t>
            </a:r>
            <a:r>
              <a:rPr lang="en-US" b="1" dirty="0" err="1" smtClean="0"/>
              <a:t>Eval</a:t>
            </a:r>
            <a:r>
              <a:rPr lang="en-US" b="1" dirty="0" smtClean="0"/>
              <a:t> </a:t>
            </a:r>
            <a:r>
              <a:rPr lang="en-US" b="1" dirty="0" err="1" smtClean="0"/>
              <a:t>pyrolysis</a:t>
            </a:r>
            <a:r>
              <a:rPr lang="en-US" b="1" dirty="0" smtClean="0"/>
              <a:t> production index (</a:t>
            </a:r>
            <a:r>
              <a:rPr lang="en-US" b="1" dirty="0" smtClean="0">
                <a:solidFill>
                  <a:srgbClr val="FF0000"/>
                </a:solidFill>
              </a:rPr>
              <a:t>S</a:t>
            </a:r>
            <a:r>
              <a:rPr lang="en-US" b="1" baseline="-25000" dirty="0" smtClean="0">
                <a:solidFill>
                  <a:srgbClr val="FF0000"/>
                </a:solidFill>
              </a:rPr>
              <a:t>1</a:t>
            </a:r>
            <a:r>
              <a:rPr lang="en-US" b="1" dirty="0" smtClean="0">
                <a:solidFill>
                  <a:srgbClr val="FF0000"/>
                </a:solidFill>
              </a:rPr>
              <a:t>/S</a:t>
            </a:r>
            <a:r>
              <a:rPr lang="en-US" b="1" baseline="-25000" dirty="0" smtClean="0">
                <a:solidFill>
                  <a:srgbClr val="FF0000"/>
                </a:solidFill>
              </a:rPr>
              <a:t>1</a:t>
            </a:r>
            <a:r>
              <a:rPr lang="en-US" b="1" dirty="0" smtClean="0">
                <a:solidFill>
                  <a:srgbClr val="FF0000"/>
                </a:solidFill>
              </a:rPr>
              <a:t>+S</a:t>
            </a:r>
            <a:r>
              <a:rPr lang="en-US" b="1" baseline="-25000" dirty="0" smtClean="0">
                <a:solidFill>
                  <a:srgbClr val="FF0000"/>
                </a:solidFill>
              </a:rPr>
              <a:t>2</a:t>
            </a:r>
            <a:r>
              <a:rPr lang="en-US" b="1" dirty="0" smtClean="0"/>
              <a:t>) can be used to estimate thermal maturity, Rock-</a:t>
            </a:r>
            <a:r>
              <a:rPr lang="en-US" b="1" dirty="0" err="1" smtClean="0"/>
              <a:t>Eval</a:t>
            </a:r>
            <a:r>
              <a:rPr lang="en-US" b="1" dirty="0" smtClean="0"/>
              <a:t> PI value less than 0.1 indicates immature organic matter that generates little or no petroleum.</a:t>
            </a:r>
          </a:p>
          <a:p>
            <a:pPr algn="l" rtl="0"/>
            <a:r>
              <a:rPr lang="en-US" b="1" dirty="0" smtClean="0"/>
              <a:t>PI reaches approximately 0.4 at the bottom of the oil window (beginning of the wet gas zone) and can increase to as high as 1.0 when the hydrocarbon-generative capacity of the </a:t>
            </a:r>
            <a:r>
              <a:rPr lang="en-US" b="1" dirty="0" err="1" smtClean="0"/>
              <a:t>kerogen</a:t>
            </a:r>
            <a:r>
              <a:rPr lang="en-US" b="1" dirty="0" smtClean="0"/>
              <a:t> has been exhausted (Peters et al., 2005).</a:t>
            </a:r>
          </a:p>
          <a:p>
            <a:pPr algn="l" rtl="0"/>
            <a:r>
              <a:rPr lang="en-US" b="1" dirty="0" smtClean="0"/>
              <a:t>PI is meaning less, if the S</a:t>
            </a:r>
            <a:r>
              <a:rPr lang="en-US" b="1" baseline="-25000" dirty="0" smtClean="0"/>
              <a:t>2</a:t>
            </a:r>
            <a:r>
              <a:rPr lang="en-US" b="1" dirty="0" smtClean="0"/>
              <a:t> is below 0.2. Many high PI values above 1mg HC/g TOC indicate migrated oil, especially if the T</a:t>
            </a:r>
            <a:r>
              <a:rPr lang="en-US" b="1" baseline="-25000" dirty="0" smtClean="0"/>
              <a:t>max</a:t>
            </a:r>
            <a:r>
              <a:rPr lang="en-US" b="1" dirty="0" smtClean="0"/>
              <a:t> decreases and the TOC increases at the same time (Hunt, 1996). Many studies have found that the ratio S</a:t>
            </a:r>
            <a:r>
              <a:rPr lang="en-US" b="1" baseline="-25000" dirty="0" smtClean="0"/>
              <a:t>1</a:t>
            </a:r>
            <a:r>
              <a:rPr lang="en-US" b="1" dirty="0" smtClean="0"/>
              <a:t>/S</a:t>
            </a:r>
            <a:r>
              <a:rPr lang="en-US" b="1" baseline="-25000" dirty="0" smtClean="0"/>
              <a:t>1</a:t>
            </a:r>
            <a:r>
              <a:rPr lang="en-US" b="1" dirty="0" smtClean="0"/>
              <a:t>+S</a:t>
            </a:r>
            <a:r>
              <a:rPr lang="en-US" b="1" baseline="-25000" dirty="0" smtClean="0"/>
              <a:t>2</a:t>
            </a:r>
            <a:r>
              <a:rPr lang="en-US" b="1" dirty="0" smtClean="0"/>
              <a:t> is fairly independent of the type of organic matter during </a:t>
            </a:r>
            <a:r>
              <a:rPr lang="en-US" b="1" dirty="0" err="1" smtClean="0"/>
              <a:t>catagenesis</a:t>
            </a:r>
            <a:r>
              <a:rPr lang="en-US" b="1" dirty="0" smtClean="0"/>
              <a:t> and </a:t>
            </a:r>
            <a:r>
              <a:rPr lang="en-US" b="1" dirty="0" err="1" smtClean="0"/>
              <a:t>metagenesis</a:t>
            </a:r>
            <a:r>
              <a:rPr lang="en-US" b="1" dirty="0" smtClean="0"/>
              <a:t> stages (</a:t>
            </a:r>
            <a:r>
              <a:rPr lang="en-US" b="1" dirty="0" err="1" smtClean="0"/>
              <a:t>Tissot</a:t>
            </a:r>
            <a:r>
              <a:rPr lang="en-US" b="1" dirty="0" smtClean="0"/>
              <a:t> and </a:t>
            </a:r>
            <a:r>
              <a:rPr lang="en-US" b="1" dirty="0" err="1" smtClean="0"/>
              <a:t>Welte</a:t>
            </a:r>
            <a:r>
              <a:rPr lang="en-US" b="1" dirty="0" smtClean="0"/>
              <a:t>, 1984).</a:t>
            </a:r>
          </a:p>
          <a:p>
            <a:pPr algn="l"/>
            <a:endParaRPr lang="ar-IQ"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848600" cy="1066800"/>
          </a:xfrm>
        </p:spPr>
        <p:txBody>
          <a:bodyPr/>
          <a:lstStyle/>
          <a:p>
            <a:pPr algn="ctr"/>
            <a:r>
              <a:rPr lang="en-US" sz="3200" dirty="0" err="1" smtClean="0"/>
              <a:t>Lopatin’s</a:t>
            </a:r>
            <a:r>
              <a:rPr lang="en-US" sz="3200" dirty="0" smtClean="0"/>
              <a:t> TTI Index</a:t>
            </a:r>
            <a:br>
              <a:rPr lang="en-US" sz="3200" dirty="0" smtClean="0"/>
            </a:br>
            <a:endParaRPr lang="ar-IQ" sz="3200" dirty="0"/>
          </a:p>
        </p:txBody>
      </p:sp>
      <p:sp>
        <p:nvSpPr>
          <p:cNvPr id="3" name="Text Placeholder 2"/>
          <p:cNvSpPr>
            <a:spLocks noGrp="1"/>
          </p:cNvSpPr>
          <p:nvPr>
            <p:ph type="body" idx="1"/>
          </p:nvPr>
        </p:nvSpPr>
        <p:spPr>
          <a:xfrm>
            <a:off x="457200" y="1600200"/>
            <a:ext cx="8077200" cy="3664414"/>
          </a:xfrm>
        </p:spPr>
        <p:txBody>
          <a:bodyPr>
            <a:noAutofit/>
          </a:bodyPr>
          <a:lstStyle/>
          <a:p>
            <a:pPr algn="just" rtl="0"/>
            <a:r>
              <a:rPr lang="en-US" b="1" dirty="0" smtClean="0"/>
              <a:t>V. </a:t>
            </a:r>
            <a:r>
              <a:rPr lang="en-US" b="1" dirty="0" err="1" smtClean="0"/>
              <a:t>Lopatin</a:t>
            </a:r>
            <a:r>
              <a:rPr lang="en-US" b="1" dirty="0" smtClean="0"/>
              <a:t> (1971) recognized the dependence of thermal maturation from temperature AND time. He developed a method where in the temperatures are weighted with the residence time the rock spent at this temperature. Periods of erosion and uplift are also taken into account. This  so-called time-temperature index TTI is still in use, although in variations. The plot on the below shows a simple </a:t>
            </a:r>
          </a:p>
          <a:p>
            <a:pPr algn="just" rtl="0"/>
            <a:r>
              <a:rPr lang="en-US" b="1" dirty="0" smtClean="0"/>
              <a:t>depiction of it. Rock of age A enters the oil-generating window at time y, while the older rock B has been at that time already in the gas-generating  window and will stay there until the present. </a:t>
            </a:r>
            <a:endParaRPr lang="ar-IQ"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762000"/>
            <a:ext cx="8229600" cy="5943600"/>
          </a:xfrm>
        </p:spPr>
        <p:txBody>
          <a:bodyPr/>
          <a:lstStyle/>
          <a:p>
            <a:pPr algn="just" rtl="0"/>
            <a:r>
              <a:rPr lang="en-US" sz="2400" b="1" dirty="0" smtClean="0">
                <a:solidFill>
                  <a:srgbClr val="002060"/>
                </a:solidFill>
              </a:rPr>
              <a:t>Maturation of Source Rocks:</a:t>
            </a:r>
          </a:p>
          <a:p>
            <a:pPr algn="just" rtl="0"/>
            <a:r>
              <a:rPr lang="en-US" b="1" dirty="0" smtClean="0"/>
              <a:t>       </a:t>
            </a:r>
            <a:r>
              <a:rPr lang="en-US" b="1" dirty="0" err="1" smtClean="0"/>
              <a:t>Kerogen</a:t>
            </a:r>
            <a:r>
              <a:rPr lang="en-US" b="1" dirty="0" smtClean="0"/>
              <a:t> is composed of large hydrocarbon molecules that are stable at low temperatures, but will break down into smaller molecules of liquid and gaseous hydrocarbon compounds with progressive exposure to higher temperatures. In addition, non hydrocarbon gases such as Co</a:t>
            </a:r>
            <a:r>
              <a:rPr lang="en-US" b="1" baseline="-25000" dirty="0" smtClean="0"/>
              <a:t>2</a:t>
            </a:r>
            <a:r>
              <a:rPr lang="en-US" b="1" dirty="0" smtClean="0"/>
              <a:t> and H</a:t>
            </a:r>
            <a:r>
              <a:rPr lang="en-US" b="1" baseline="-25000" dirty="0" smtClean="0"/>
              <a:t>2</a:t>
            </a:r>
            <a:r>
              <a:rPr lang="en-US" b="1" dirty="0" smtClean="0"/>
              <a:t>O are produced, and a nonreactive residue remains. This transformation is controlled by the reaction kinetics and the most important control is temperature (</a:t>
            </a:r>
            <a:r>
              <a:rPr lang="en-US" b="1" dirty="0" err="1" smtClean="0"/>
              <a:t>Tissot</a:t>
            </a:r>
            <a:r>
              <a:rPr lang="en-US" b="1" dirty="0" smtClean="0"/>
              <a:t> et al., 1987). Lesser controls are the nature and abundance of the </a:t>
            </a:r>
            <a:r>
              <a:rPr lang="en-US" b="1" dirty="0" err="1" smtClean="0"/>
              <a:t>kerogen</a:t>
            </a:r>
            <a:r>
              <a:rPr lang="en-US" b="1" dirty="0" smtClean="0"/>
              <a:t> in the source rock and pressure. Significant oil generation occurs between temperatures approximately 60 and 120</a:t>
            </a:r>
            <a:r>
              <a:rPr lang="en-US" b="1" baseline="30000" dirty="0" smtClean="0"/>
              <a:t>o</a:t>
            </a:r>
            <a:r>
              <a:rPr lang="en-US" b="1" dirty="0" smtClean="0"/>
              <a:t>C, and significant gas generation between 120 and 225</a:t>
            </a:r>
            <a:r>
              <a:rPr lang="en-US" b="1" baseline="30000" dirty="0" smtClean="0"/>
              <a:t>o</a:t>
            </a:r>
            <a:r>
              <a:rPr lang="en-US" b="1" dirty="0" smtClean="0"/>
              <a:t>C, above 225</a:t>
            </a:r>
            <a:r>
              <a:rPr lang="en-US" b="1" baseline="30000" dirty="0" smtClean="0"/>
              <a:t>o</a:t>
            </a:r>
            <a:r>
              <a:rPr lang="en-US" b="1" dirty="0" smtClean="0"/>
              <a:t>C the </a:t>
            </a:r>
            <a:r>
              <a:rPr lang="en-US" b="1" dirty="0" err="1" smtClean="0"/>
              <a:t>kerogen</a:t>
            </a:r>
            <a:r>
              <a:rPr lang="en-US" b="1" dirty="0" smtClean="0"/>
              <a:t> is inert, having expelled all hydrocarbons; only carbon remains as graphite (</a:t>
            </a:r>
            <a:r>
              <a:rPr lang="en-US" b="1" dirty="0" err="1" smtClean="0"/>
              <a:t>Selley</a:t>
            </a:r>
            <a:r>
              <a:rPr lang="en-US" b="1" dirty="0" smtClean="0"/>
              <a:t>, 1998). The maturation of </a:t>
            </a:r>
            <a:r>
              <a:rPr lang="en-US" b="1" dirty="0" err="1" smtClean="0"/>
              <a:t>kerogen</a:t>
            </a:r>
            <a:r>
              <a:rPr lang="en-US" b="1" dirty="0" smtClean="0"/>
              <a:t> can be measured by several techniques as maturation indicators (</a:t>
            </a:r>
            <a:r>
              <a:rPr lang="en-US" b="1" dirty="0" err="1" smtClean="0"/>
              <a:t>Fig.below</a:t>
            </a:r>
            <a:r>
              <a:rPr lang="en-US" b="1" dirty="0" smtClean="0"/>
              <a:t>)</a:t>
            </a:r>
          </a:p>
          <a:p>
            <a:endParaRPr lang="ar-IQ"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l="4680" b="2357"/>
          <a:stretch>
            <a:fillRect/>
          </a:stretch>
        </p:blipFill>
        <p:spPr bwMode="auto">
          <a:xfrm>
            <a:off x="1143000" y="144132"/>
            <a:ext cx="6781800" cy="6508306"/>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3735"/>
          <a:stretch/>
        </p:blipFill>
        <p:spPr>
          <a:xfrm>
            <a:off x="167732" y="152400"/>
            <a:ext cx="8747668" cy="6553200"/>
          </a:xfrm>
          <a:prstGeom prst="rect">
            <a:avLst/>
          </a:prstGeom>
        </p:spPr>
      </p:pic>
    </p:spTree>
    <p:extLst>
      <p:ext uri="{BB962C8B-B14F-4D97-AF65-F5344CB8AC3E}">
        <p14:creationId xmlns:p14="http://schemas.microsoft.com/office/powerpoint/2010/main" val="64598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7018" y="-55912"/>
            <a:ext cx="7086600" cy="1295400"/>
          </a:xfrm>
        </p:spPr>
        <p:txBody>
          <a:bodyPr/>
          <a:lstStyle/>
          <a:p>
            <a:pPr algn="ctr"/>
            <a:r>
              <a:rPr lang="en-US" sz="3200" dirty="0" smtClean="0"/>
              <a:t>Other Maturation Indicators</a:t>
            </a:r>
            <a:br>
              <a:rPr lang="en-US" sz="3200" dirty="0" smtClean="0"/>
            </a:br>
            <a:endParaRPr lang="ar-IQ" sz="3200" dirty="0"/>
          </a:p>
        </p:txBody>
      </p:sp>
      <p:sp>
        <p:nvSpPr>
          <p:cNvPr id="3" name="Text Placeholder 2"/>
          <p:cNvSpPr>
            <a:spLocks noGrp="1"/>
          </p:cNvSpPr>
          <p:nvPr>
            <p:ph type="body" idx="1"/>
          </p:nvPr>
        </p:nvSpPr>
        <p:spPr>
          <a:xfrm>
            <a:off x="457200" y="716479"/>
            <a:ext cx="8153400" cy="4724400"/>
          </a:xfrm>
        </p:spPr>
        <p:txBody>
          <a:bodyPr>
            <a:noAutofit/>
          </a:bodyPr>
          <a:lstStyle/>
          <a:p>
            <a:pPr algn="just" rtl="0"/>
            <a:r>
              <a:rPr lang="en-US" b="1" dirty="0" smtClean="0"/>
              <a:t>Several approaches to quantify the degree of maturation have been proposed aside from the TTI. Most of them are sensitive to temperature and time.</a:t>
            </a:r>
          </a:p>
          <a:p>
            <a:pPr algn="just" rtl="0"/>
            <a:r>
              <a:rPr lang="en-US" b="1" dirty="0" smtClean="0">
                <a:solidFill>
                  <a:srgbClr val="FF0000"/>
                </a:solidFill>
              </a:rPr>
              <a:t>• Thermal Alteration Index (TAI) </a:t>
            </a:r>
            <a:r>
              <a:rPr lang="en-US" b="1" dirty="0" smtClean="0"/>
              <a:t>measures the color of finely dispersed organic matter on a scale from 1 (pale yellow) to 5 (black). This index has a poor sensitivity within the oil window (TAI around 2.5 to 3.0) and is not generally used.</a:t>
            </a:r>
          </a:p>
          <a:p>
            <a:pPr algn="just" rtl="0"/>
            <a:r>
              <a:rPr lang="en-US" b="1" dirty="0" smtClean="0">
                <a:solidFill>
                  <a:srgbClr val="FF0000"/>
                </a:solidFill>
              </a:rPr>
              <a:t>• Level of Organic Maturation (LOM)</a:t>
            </a:r>
            <a:r>
              <a:rPr lang="en-US" b="1" dirty="0" smtClean="0"/>
              <a:t> is based on coal ranks and is adjusted to give a linear scale. </a:t>
            </a:r>
            <a:endParaRPr lang="ar-IQ" b="1" dirty="0"/>
          </a:p>
        </p:txBody>
      </p:sp>
      <p:pic>
        <p:nvPicPr>
          <p:cNvPr id="4" name="Picture 3"/>
          <p:cNvPicPr>
            <a:picLocks noChangeAspect="1"/>
          </p:cNvPicPr>
          <p:nvPr/>
        </p:nvPicPr>
        <p:blipFill>
          <a:blip r:embed="rId2"/>
          <a:stretch>
            <a:fillRect/>
          </a:stretch>
        </p:blipFill>
        <p:spPr>
          <a:xfrm>
            <a:off x="304800" y="4044539"/>
            <a:ext cx="8534400" cy="250866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152400"/>
            <a:ext cx="8077200" cy="6400800"/>
          </a:xfrm>
          <a:prstGeom prst="rect">
            <a:avLst/>
          </a:prstGeom>
        </p:spPr>
      </p:pic>
    </p:spTree>
    <p:extLst>
      <p:ext uri="{BB962C8B-B14F-4D97-AF65-F5344CB8AC3E}">
        <p14:creationId xmlns:p14="http://schemas.microsoft.com/office/powerpoint/2010/main" val="1074721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8380" y="228600"/>
            <a:ext cx="8561552" cy="6477000"/>
          </a:xfrm>
          <a:prstGeom prst="rect">
            <a:avLst/>
          </a:prstGeom>
        </p:spPr>
      </p:pic>
    </p:spTree>
    <p:extLst>
      <p:ext uri="{BB962C8B-B14F-4D97-AF65-F5344CB8AC3E}">
        <p14:creationId xmlns:p14="http://schemas.microsoft.com/office/powerpoint/2010/main" val="2599582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1784"/>
          <a:stretch/>
        </p:blipFill>
        <p:spPr>
          <a:xfrm>
            <a:off x="304801" y="438150"/>
            <a:ext cx="8382000" cy="3143250"/>
          </a:xfrm>
          <a:prstGeom prst="rect">
            <a:avLst/>
          </a:prstGeom>
        </p:spPr>
      </p:pic>
      <p:pic>
        <p:nvPicPr>
          <p:cNvPr id="3" name="Picture 2"/>
          <p:cNvPicPr>
            <a:picLocks noChangeAspect="1"/>
          </p:cNvPicPr>
          <p:nvPr/>
        </p:nvPicPr>
        <p:blipFill rotWithShape="1">
          <a:blip r:embed="rId3"/>
          <a:srcRect l="6955" t="12934" r="3280" b="3667"/>
          <a:stretch/>
        </p:blipFill>
        <p:spPr>
          <a:xfrm>
            <a:off x="304799" y="3581400"/>
            <a:ext cx="8458201" cy="3104148"/>
          </a:xfrm>
          <a:prstGeom prst="rect">
            <a:avLst/>
          </a:prstGeom>
        </p:spPr>
      </p:pic>
    </p:spTree>
    <p:extLst>
      <p:ext uri="{BB962C8B-B14F-4D97-AF65-F5344CB8AC3E}">
        <p14:creationId xmlns:p14="http://schemas.microsoft.com/office/powerpoint/2010/main" val="3145778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01" r="6999" b="2087"/>
          <a:stretch/>
        </p:blipFill>
        <p:spPr>
          <a:xfrm>
            <a:off x="152400" y="304800"/>
            <a:ext cx="8686800" cy="6398315"/>
          </a:xfrm>
          <a:prstGeom prst="rect">
            <a:avLst/>
          </a:prstGeom>
        </p:spPr>
      </p:pic>
    </p:spTree>
    <p:extLst>
      <p:ext uri="{BB962C8B-B14F-4D97-AF65-F5344CB8AC3E}">
        <p14:creationId xmlns:p14="http://schemas.microsoft.com/office/powerpoint/2010/main" val="3004684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447" r="8511" b="1289"/>
          <a:stretch/>
        </p:blipFill>
        <p:spPr>
          <a:xfrm>
            <a:off x="228600" y="229273"/>
            <a:ext cx="8534400" cy="6591782"/>
          </a:xfrm>
          <a:prstGeom prst="rect">
            <a:avLst/>
          </a:prstGeom>
        </p:spPr>
      </p:pic>
    </p:spTree>
    <p:extLst>
      <p:ext uri="{BB962C8B-B14F-4D97-AF65-F5344CB8AC3E}">
        <p14:creationId xmlns:p14="http://schemas.microsoft.com/office/powerpoint/2010/main" val="37243455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70" t="3300" r="13274"/>
          <a:stretch/>
        </p:blipFill>
        <p:spPr>
          <a:xfrm>
            <a:off x="152400" y="228600"/>
            <a:ext cx="8686800" cy="6359922"/>
          </a:xfrm>
          <a:prstGeom prst="rect">
            <a:avLst/>
          </a:prstGeom>
        </p:spPr>
      </p:pic>
    </p:spTree>
    <p:extLst>
      <p:ext uri="{BB962C8B-B14F-4D97-AF65-F5344CB8AC3E}">
        <p14:creationId xmlns:p14="http://schemas.microsoft.com/office/powerpoint/2010/main" val="18882135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838200" y="496991"/>
            <a:ext cx="7315200" cy="562945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2"/>
          <p:cNvPicPr>
            <a:picLocks noChangeAspect="1" noChangeArrowheads="1"/>
          </p:cNvPicPr>
          <p:nvPr/>
        </p:nvPicPr>
        <p:blipFill>
          <a:blip r:embed="rId2" cstate="print"/>
          <a:srcRect/>
          <a:stretch>
            <a:fillRect/>
          </a:stretch>
        </p:blipFill>
        <p:spPr bwMode="auto">
          <a:xfrm>
            <a:off x="381000" y="724097"/>
            <a:ext cx="8153400" cy="6018697"/>
          </a:xfrm>
          <a:prstGeom prst="rect">
            <a:avLst/>
          </a:prstGeom>
          <a:noFill/>
          <a:ln w="3175">
            <a:solidFill>
              <a:srgbClr val="000000"/>
            </a:solid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flipV="1">
            <a:off x="380999" y="152400"/>
            <a:ext cx="8153399" cy="6676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64596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762000" y="281660"/>
            <a:ext cx="7315915" cy="6042351"/>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04800" y="304800"/>
            <a:ext cx="8458200" cy="923330"/>
          </a:xfrm>
          <a:prstGeom prst="rect">
            <a:avLst/>
          </a:prstGeom>
        </p:spPr>
        <p:txBody>
          <a:bodyPr wrap="square">
            <a:spAutoFit/>
          </a:bodyPr>
          <a:lstStyle/>
          <a:p>
            <a:r>
              <a:rPr lang="en-US" dirty="0" smtClean="0"/>
              <a:t>CHART FOR ASSESSMENT OF THERMAL MATURTION FOR SEDIMENARY ORGINIC MATTERS (</a:t>
            </a:r>
            <a:r>
              <a:rPr lang="en-US" dirty="0" err="1" smtClean="0"/>
              <a:t>Basad</a:t>
            </a:r>
            <a:r>
              <a:rPr lang="en-US" dirty="0" smtClean="0"/>
              <a:t> on  </a:t>
            </a:r>
            <a:r>
              <a:rPr lang="en-US" dirty="0" err="1" smtClean="0"/>
              <a:t>Staplin</a:t>
            </a:r>
            <a:r>
              <a:rPr lang="en-US" dirty="0" smtClean="0"/>
              <a:t> 1969, Van </a:t>
            </a:r>
            <a:r>
              <a:rPr lang="en-US" dirty="0" err="1" smtClean="0"/>
              <a:t>Gijzel</a:t>
            </a:r>
            <a:r>
              <a:rPr lang="en-US" dirty="0" smtClean="0"/>
              <a:t> 1982, Pearson 1990 &amp; Moo et. al. 1994)</a:t>
            </a:r>
            <a:endParaRPr lang="en-US" dirty="0"/>
          </a:p>
        </p:txBody>
      </p:sp>
      <p:graphicFrame>
        <p:nvGraphicFramePr>
          <p:cNvPr id="15" name="Table 14"/>
          <p:cNvGraphicFramePr>
            <a:graphicFrameLocks noGrp="1"/>
          </p:cNvGraphicFramePr>
          <p:nvPr/>
        </p:nvGraphicFramePr>
        <p:xfrm>
          <a:off x="381000" y="1219200"/>
          <a:ext cx="8458200" cy="5692698"/>
        </p:xfrm>
        <a:graphic>
          <a:graphicData uri="http://schemas.openxmlformats.org/drawingml/2006/table">
            <a:tbl>
              <a:tblPr/>
              <a:tblGrid>
                <a:gridCol w="709536">
                  <a:extLst>
                    <a:ext uri="{9D8B030D-6E8A-4147-A177-3AD203B41FA5}">
                      <a16:colId xmlns:a16="http://schemas.microsoft.com/office/drawing/2014/main" val="20000"/>
                    </a:ext>
                  </a:extLst>
                </a:gridCol>
                <a:gridCol w="1127822">
                  <a:extLst>
                    <a:ext uri="{9D8B030D-6E8A-4147-A177-3AD203B41FA5}">
                      <a16:colId xmlns:a16="http://schemas.microsoft.com/office/drawing/2014/main" val="20001"/>
                    </a:ext>
                  </a:extLst>
                </a:gridCol>
                <a:gridCol w="447319">
                  <a:extLst>
                    <a:ext uri="{9D8B030D-6E8A-4147-A177-3AD203B41FA5}">
                      <a16:colId xmlns:a16="http://schemas.microsoft.com/office/drawing/2014/main" val="20002"/>
                    </a:ext>
                  </a:extLst>
                </a:gridCol>
                <a:gridCol w="643302">
                  <a:extLst>
                    <a:ext uri="{9D8B030D-6E8A-4147-A177-3AD203B41FA5}">
                      <a16:colId xmlns:a16="http://schemas.microsoft.com/office/drawing/2014/main" val="20003"/>
                    </a:ext>
                  </a:extLst>
                </a:gridCol>
                <a:gridCol w="643302">
                  <a:extLst>
                    <a:ext uri="{9D8B030D-6E8A-4147-A177-3AD203B41FA5}">
                      <a16:colId xmlns:a16="http://schemas.microsoft.com/office/drawing/2014/main" val="20004"/>
                    </a:ext>
                  </a:extLst>
                </a:gridCol>
                <a:gridCol w="1537939">
                  <a:extLst>
                    <a:ext uri="{9D8B030D-6E8A-4147-A177-3AD203B41FA5}">
                      <a16:colId xmlns:a16="http://schemas.microsoft.com/office/drawing/2014/main" val="20005"/>
                    </a:ext>
                  </a:extLst>
                </a:gridCol>
                <a:gridCol w="856524">
                  <a:extLst>
                    <a:ext uri="{9D8B030D-6E8A-4147-A177-3AD203B41FA5}">
                      <a16:colId xmlns:a16="http://schemas.microsoft.com/office/drawing/2014/main" val="20006"/>
                    </a:ext>
                  </a:extLst>
                </a:gridCol>
                <a:gridCol w="772144">
                  <a:extLst>
                    <a:ext uri="{9D8B030D-6E8A-4147-A177-3AD203B41FA5}">
                      <a16:colId xmlns:a16="http://schemas.microsoft.com/office/drawing/2014/main" val="20007"/>
                    </a:ext>
                  </a:extLst>
                </a:gridCol>
                <a:gridCol w="1720312">
                  <a:extLst>
                    <a:ext uri="{9D8B030D-6E8A-4147-A177-3AD203B41FA5}">
                      <a16:colId xmlns:a16="http://schemas.microsoft.com/office/drawing/2014/main" val="20008"/>
                    </a:ext>
                  </a:extLst>
                </a:gridCol>
              </a:tblGrid>
              <a:tr h="142593">
                <a:tc gridSpan="3">
                  <a:txBody>
                    <a:bodyPr/>
                    <a:lstStyle/>
                    <a:p>
                      <a:pPr>
                        <a:lnSpc>
                          <a:spcPct val="107000"/>
                        </a:lnSpc>
                        <a:spcAft>
                          <a:spcPts val="0"/>
                        </a:spcAft>
                      </a:pPr>
                      <a:r>
                        <a:rPr lang="en-US" sz="1300" b="1" kern="100" dirty="0">
                          <a:latin typeface="Times New Roman"/>
                          <a:ea typeface="Calibri"/>
                          <a:cs typeface="Simplified Arabic"/>
                        </a:rPr>
                        <a:t>TAI</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ar-IQ"/>
                    </a:p>
                  </a:txBody>
                  <a:tcPr/>
                </a:tc>
                <a:tc hMerge="1">
                  <a:txBody>
                    <a:bodyPr/>
                    <a:lstStyle/>
                    <a:p>
                      <a:pPr rtl="1"/>
                      <a:endParaRPr lang="ar-IQ"/>
                    </a:p>
                  </a:txBody>
                  <a:tcPr/>
                </a:tc>
                <a:tc rowSpan="2">
                  <a:txBody>
                    <a:bodyPr/>
                    <a:lstStyle/>
                    <a:p>
                      <a:pPr>
                        <a:lnSpc>
                          <a:spcPct val="107000"/>
                        </a:lnSpc>
                        <a:spcAft>
                          <a:spcPts val="0"/>
                        </a:spcAft>
                      </a:pPr>
                      <a:r>
                        <a:rPr lang="en-US" sz="1300" b="1" kern="100">
                          <a:latin typeface="Times New Roman"/>
                          <a:ea typeface="Calibri"/>
                          <a:cs typeface="Simplified Arabic"/>
                        </a:rPr>
                        <a:t>VR0</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0"/>
                        </a:spcAft>
                      </a:pPr>
                      <a:r>
                        <a:rPr lang="en-US" sz="1300" b="1" kern="100">
                          <a:latin typeface="Times New Roman"/>
                          <a:ea typeface="Calibri"/>
                          <a:cs typeface="Simplified Arabic"/>
                        </a:rPr>
                        <a:t>Fluorescence</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ar-IQ"/>
                    </a:p>
                  </a:txBody>
                  <a:tcPr/>
                </a:tc>
                <a:tc rowSpan="2">
                  <a:txBody>
                    <a:bodyPr/>
                    <a:lstStyle/>
                    <a:p>
                      <a:pPr>
                        <a:lnSpc>
                          <a:spcPct val="107000"/>
                        </a:lnSpc>
                        <a:spcAft>
                          <a:spcPts val="0"/>
                        </a:spcAft>
                      </a:pPr>
                      <a:r>
                        <a:rPr lang="en-US" sz="1300" b="1" kern="100">
                          <a:latin typeface="Times New Roman"/>
                          <a:ea typeface="Calibri"/>
                          <a:cs typeface="Simplified Arabic"/>
                        </a:rPr>
                        <a:t>Organic maturity</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07000"/>
                        </a:lnSpc>
                        <a:spcAft>
                          <a:spcPts val="0"/>
                        </a:spcAft>
                      </a:pPr>
                      <a:r>
                        <a:rPr lang="en-US" sz="1300" b="1" kern="100">
                          <a:latin typeface="Times New Roman"/>
                          <a:ea typeface="Calibri"/>
                          <a:cs typeface="Simplified Arabic"/>
                        </a:rPr>
                        <a:t>Temp.</a:t>
                      </a:r>
                    </a:p>
                    <a:p>
                      <a:pPr>
                        <a:lnSpc>
                          <a:spcPct val="107000"/>
                        </a:lnSpc>
                        <a:spcAft>
                          <a:spcPts val="0"/>
                        </a:spcAft>
                      </a:pPr>
                      <a:r>
                        <a:rPr lang="en-US" sz="1300" b="1" kern="100">
                          <a:latin typeface="Times New Roman"/>
                          <a:ea typeface="Calibri"/>
                          <a:cs typeface="Simplified Arabic"/>
                        </a:rPr>
                        <a:t>o c</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07000"/>
                        </a:lnSpc>
                        <a:spcAft>
                          <a:spcPts val="0"/>
                        </a:spcAft>
                      </a:pPr>
                      <a:r>
                        <a:rPr lang="en-US" sz="1300" b="1" kern="100" dirty="0">
                          <a:latin typeface="Times New Roman"/>
                          <a:ea typeface="Calibri"/>
                          <a:cs typeface="Simplified Arabic"/>
                        </a:rPr>
                        <a:t>Hydrocarbon generation</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48564">
                <a:tc>
                  <a:txBody>
                    <a:bodyPr/>
                    <a:lstStyle/>
                    <a:p>
                      <a:pPr>
                        <a:lnSpc>
                          <a:spcPct val="107000"/>
                        </a:lnSpc>
                        <a:spcAft>
                          <a:spcPts val="0"/>
                        </a:spcAft>
                      </a:pPr>
                      <a:r>
                        <a:rPr lang="en-US" sz="1300" b="1" kern="100">
                          <a:latin typeface="Times New Roman"/>
                          <a:ea typeface="Calibri"/>
                          <a:cs typeface="Simplified Arabic"/>
                        </a:rPr>
                        <a:t>Scale</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300" b="1" kern="100">
                          <a:latin typeface="Times New Roman"/>
                          <a:ea typeface="Calibri"/>
                          <a:cs typeface="Simplified Arabic"/>
                        </a:rPr>
                        <a:t>Pollen colour</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300" b="1" kern="100">
                          <a:latin typeface="Times New Roman"/>
                          <a:ea typeface="Calibri"/>
                          <a:cs typeface="Simplified Arabic"/>
                        </a:rPr>
                        <a:t>standard</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rtl="1"/>
                      <a:endParaRPr lang="ar-IQ"/>
                    </a:p>
                  </a:txBody>
                  <a:tcPr/>
                </a:tc>
                <a:tc>
                  <a:txBody>
                    <a:bodyPr/>
                    <a:lstStyle/>
                    <a:p>
                      <a:pPr>
                        <a:lnSpc>
                          <a:spcPct val="107000"/>
                        </a:lnSpc>
                        <a:spcAft>
                          <a:spcPts val="0"/>
                        </a:spcAft>
                      </a:pPr>
                      <a:r>
                        <a:rPr lang="en-US" sz="1300" b="1" kern="100">
                          <a:latin typeface="Times New Roman"/>
                          <a:ea typeface="Calibri"/>
                          <a:cs typeface="Times New Roman"/>
                        </a:rPr>
                        <a:t>λ max</a:t>
                      </a:r>
                      <a:r>
                        <a:rPr lang="en-US" sz="1300" b="1" kern="100">
                          <a:latin typeface="Times New Roman"/>
                          <a:ea typeface="Calibri"/>
                          <a:cs typeface="Simplified Arabic"/>
                        </a:rPr>
                        <a:t>.</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300" b="1" kern="100">
                          <a:latin typeface="Times New Roman"/>
                          <a:ea typeface="Calibri"/>
                          <a:cs typeface="Simplified Arabic"/>
                        </a:rPr>
                        <a:t>Pollen colour</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rtl="1"/>
                      <a:endParaRPr lang="ar-IQ"/>
                    </a:p>
                  </a:txBody>
                  <a:tcPr/>
                </a:tc>
                <a:tc vMerge="1">
                  <a:txBody>
                    <a:bodyPr/>
                    <a:lstStyle/>
                    <a:p>
                      <a:pPr rtl="1"/>
                      <a:endParaRPr lang="ar-IQ"/>
                    </a:p>
                  </a:txBody>
                  <a:tcPr/>
                </a:tc>
                <a:tc vMerge="1">
                  <a:txBody>
                    <a:bodyPr/>
                    <a:lstStyle/>
                    <a:p>
                      <a:pPr rtl="1"/>
                      <a:endParaRPr lang="ar-IQ"/>
                    </a:p>
                  </a:txBody>
                  <a:tcPr/>
                </a:tc>
                <a:extLst>
                  <a:ext uri="{0D108BD9-81ED-4DB2-BD59-A6C34878D82A}">
                    <a16:rowId xmlns:a16="http://schemas.microsoft.com/office/drawing/2014/main" val="10001"/>
                  </a:ext>
                </a:extLst>
              </a:tr>
              <a:tr h="448419">
                <a:tc>
                  <a:txBody>
                    <a:bodyPr/>
                    <a:lstStyle/>
                    <a:p>
                      <a:pPr>
                        <a:lnSpc>
                          <a:spcPct val="107000"/>
                        </a:lnSpc>
                        <a:spcAft>
                          <a:spcPts val="0"/>
                        </a:spcAft>
                      </a:pPr>
                      <a:r>
                        <a:rPr lang="en-US" sz="1300" b="1" kern="100" dirty="0">
                          <a:latin typeface="Times New Roman"/>
                          <a:ea typeface="Calibri"/>
                          <a:cs typeface="Simplified Arabic"/>
                        </a:rPr>
                        <a:t>1</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300" b="1" kern="100">
                          <a:latin typeface="Times New Roman"/>
                          <a:ea typeface="Calibri"/>
                          <a:cs typeface="Simplified Arabic"/>
                        </a:rPr>
                        <a:t>Colourless to light Yellow</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1300" b="1" kern="100">
                        <a:latin typeface="Times New Roman"/>
                        <a:ea typeface="Calibri"/>
                        <a:cs typeface="Simplified Arabic"/>
                      </a:endParaRP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nSpc>
                          <a:spcPct val="107000"/>
                        </a:lnSpc>
                        <a:spcAft>
                          <a:spcPts val="0"/>
                        </a:spcAft>
                      </a:pPr>
                      <a:r>
                        <a:rPr lang="en-US" sz="1300" b="1" kern="100">
                          <a:latin typeface="Times New Roman"/>
                          <a:ea typeface="Calibri"/>
                          <a:cs typeface="Simplified Arabic"/>
                        </a:rPr>
                        <a:t>0.2</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nSpc>
                          <a:spcPct val="107000"/>
                        </a:lnSpc>
                        <a:spcAft>
                          <a:spcPts val="0"/>
                        </a:spcAft>
                      </a:pPr>
                      <a:endParaRPr lang="en-US" sz="1300" b="1" kern="100">
                        <a:latin typeface="Times New Roman"/>
                        <a:ea typeface="Calibri"/>
                        <a:cs typeface="Simplified Arabic"/>
                      </a:endParaRPr>
                    </a:p>
                    <a:p>
                      <a:pPr>
                        <a:lnSpc>
                          <a:spcPct val="107000"/>
                        </a:lnSpc>
                        <a:spcAft>
                          <a:spcPts val="0"/>
                        </a:spcAft>
                      </a:pPr>
                      <a:r>
                        <a:rPr lang="en-US" sz="1300" b="1" kern="100">
                          <a:latin typeface="Times New Roman"/>
                          <a:ea typeface="Calibri"/>
                          <a:cs typeface="Simplified Arabic"/>
                        </a:rPr>
                        <a:t>580</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300" b="1" kern="100">
                          <a:latin typeface="Times New Roman"/>
                          <a:ea typeface="Calibri"/>
                          <a:cs typeface="Simplified Arabic"/>
                        </a:rPr>
                        <a:t>Green to Yellowish green</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nSpc>
                          <a:spcPct val="107000"/>
                        </a:lnSpc>
                        <a:spcAft>
                          <a:spcPts val="0"/>
                        </a:spcAft>
                      </a:pPr>
                      <a:endParaRPr lang="en-US" sz="1300" b="1" kern="100">
                        <a:latin typeface="Times New Roman"/>
                        <a:ea typeface="Calibri"/>
                        <a:cs typeface="Simplified Arabic"/>
                      </a:endParaRPr>
                    </a:p>
                    <a:p>
                      <a:pPr>
                        <a:lnSpc>
                          <a:spcPct val="107000"/>
                        </a:lnSpc>
                        <a:spcAft>
                          <a:spcPts val="0"/>
                        </a:spcAft>
                      </a:pPr>
                      <a:r>
                        <a:rPr lang="en-US" sz="1300" b="1" kern="100">
                          <a:latin typeface="Times New Roman"/>
                          <a:ea typeface="Calibri"/>
                          <a:cs typeface="Simplified Arabic"/>
                        </a:rPr>
                        <a:t>Immature</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300" b="1" kern="100">
                          <a:latin typeface="Times New Roman"/>
                          <a:ea typeface="Calibri"/>
                          <a:cs typeface="Times New Roman"/>
                        </a:rPr>
                        <a:t>͂</a:t>
                      </a:r>
                      <a:r>
                        <a:rPr lang="en-US" sz="1300" b="1" kern="100">
                          <a:latin typeface="Times New Roman"/>
                          <a:ea typeface="Calibri"/>
                          <a:cs typeface="Simplified Arabic"/>
                        </a:rPr>
                        <a:t> 25</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1300" b="1" kern="100">
                        <a:latin typeface="Times New Roman"/>
                        <a:ea typeface="Calibri"/>
                        <a:cs typeface="Simplified Arabic"/>
                      </a:endParaRP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1332">
                <a:tc>
                  <a:txBody>
                    <a:bodyPr/>
                    <a:lstStyle/>
                    <a:p>
                      <a:pPr>
                        <a:lnSpc>
                          <a:spcPct val="107000"/>
                        </a:lnSpc>
                        <a:spcAft>
                          <a:spcPts val="0"/>
                        </a:spcAft>
                      </a:pPr>
                      <a:r>
                        <a:rPr lang="en-US" sz="1300" b="1" kern="100">
                          <a:latin typeface="Times New Roman"/>
                          <a:ea typeface="Calibri"/>
                          <a:cs typeface="Simplified Arabic"/>
                        </a:rPr>
                        <a:t>1+</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300" b="1" kern="100">
                          <a:latin typeface="Times New Roman"/>
                          <a:ea typeface="Calibri"/>
                          <a:cs typeface="Simplified Arabic"/>
                        </a:rPr>
                        <a:t>light Yellow</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1300" b="1" kern="100">
                        <a:latin typeface="Times New Roman"/>
                        <a:ea typeface="Calibri"/>
                        <a:cs typeface="Simplified Arabic"/>
                      </a:endParaRP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nSpc>
                          <a:spcPct val="107000"/>
                        </a:lnSpc>
                        <a:spcAft>
                          <a:spcPts val="0"/>
                        </a:spcAft>
                      </a:pPr>
                      <a:r>
                        <a:rPr lang="en-US" sz="1300" b="1" kern="100">
                          <a:latin typeface="Times New Roman"/>
                          <a:ea typeface="Calibri"/>
                          <a:cs typeface="Simplified Arabic"/>
                        </a:rPr>
                        <a:t>0.3</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rtl="1"/>
                      <a:endParaRPr lang="ar-IQ"/>
                    </a:p>
                  </a:txBody>
                  <a:tcPr/>
                </a:tc>
                <a:tc>
                  <a:txBody>
                    <a:bodyPr/>
                    <a:lstStyle/>
                    <a:p>
                      <a:pPr>
                        <a:lnSpc>
                          <a:spcPct val="107000"/>
                        </a:lnSpc>
                        <a:spcAft>
                          <a:spcPts val="0"/>
                        </a:spcAft>
                      </a:pPr>
                      <a:r>
                        <a:rPr lang="en-US" sz="1300" b="1" kern="100">
                          <a:latin typeface="Times New Roman"/>
                          <a:ea typeface="Calibri"/>
                          <a:cs typeface="Simplified Arabic"/>
                        </a:rPr>
                        <a:t>Yellow</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rtl="1"/>
                      <a:endParaRPr lang="ar-IQ"/>
                    </a:p>
                  </a:txBody>
                  <a:tcPr/>
                </a:tc>
                <a:tc>
                  <a:txBody>
                    <a:bodyPr/>
                    <a:lstStyle/>
                    <a:p>
                      <a:pPr>
                        <a:lnSpc>
                          <a:spcPct val="107000"/>
                        </a:lnSpc>
                        <a:spcAft>
                          <a:spcPts val="0"/>
                        </a:spcAft>
                      </a:pPr>
                      <a:r>
                        <a:rPr lang="en-US" sz="1300" b="1" kern="100">
                          <a:latin typeface="Times New Roman"/>
                          <a:ea typeface="Calibri"/>
                          <a:cs typeface="Simplified Arabic"/>
                        </a:rPr>
                        <a:t>32</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300" b="1" kern="100">
                          <a:latin typeface="Times New Roman"/>
                          <a:ea typeface="Calibri"/>
                          <a:cs typeface="Simplified Arabic"/>
                        </a:rPr>
                        <a:t>Biogenic methan (marsh gas- diagenetic  methan)</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2913">
                <a:tc>
                  <a:txBody>
                    <a:bodyPr/>
                    <a:lstStyle/>
                    <a:p>
                      <a:pPr>
                        <a:lnSpc>
                          <a:spcPct val="107000"/>
                        </a:lnSpc>
                        <a:spcAft>
                          <a:spcPts val="0"/>
                        </a:spcAft>
                      </a:pPr>
                      <a:r>
                        <a:rPr lang="en-US" sz="1300" b="1" kern="100">
                          <a:latin typeface="Times New Roman"/>
                          <a:ea typeface="Calibri"/>
                          <a:cs typeface="Simplified Arabic"/>
                        </a:rPr>
                        <a:t>2-</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300" b="1" kern="100">
                          <a:latin typeface="Times New Roman"/>
                          <a:ea typeface="Calibri"/>
                          <a:cs typeface="Simplified Arabic"/>
                        </a:rPr>
                        <a:t>Yellow</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1300" b="1" kern="100">
                        <a:latin typeface="Times New Roman"/>
                        <a:ea typeface="Calibri"/>
                        <a:cs typeface="Simplified Arabic"/>
                      </a:endParaRP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n-US" sz="1300" b="1" kern="100">
                          <a:latin typeface="Times New Roman"/>
                          <a:ea typeface="Calibri"/>
                          <a:cs typeface="Simplified Arabic"/>
                        </a:rPr>
                        <a:t>0.38</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rtl="1"/>
                      <a:endParaRPr lang="ar-IQ"/>
                    </a:p>
                  </a:txBody>
                  <a:tcPr/>
                </a:tc>
                <a:tc>
                  <a:txBody>
                    <a:bodyPr/>
                    <a:lstStyle/>
                    <a:p>
                      <a:pPr>
                        <a:lnSpc>
                          <a:spcPct val="107000"/>
                        </a:lnSpc>
                        <a:spcAft>
                          <a:spcPts val="0"/>
                        </a:spcAft>
                      </a:pPr>
                      <a:r>
                        <a:rPr lang="en-US" sz="1300" b="1" kern="100">
                          <a:latin typeface="Times New Roman"/>
                          <a:ea typeface="Calibri"/>
                          <a:cs typeface="Simplified Arabic"/>
                        </a:rPr>
                        <a:t>Yellow- orange</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rtl="1"/>
                      <a:endParaRPr lang="ar-IQ"/>
                    </a:p>
                  </a:txBody>
                  <a:tcPr/>
                </a:tc>
                <a:tc>
                  <a:txBody>
                    <a:bodyPr/>
                    <a:lstStyle/>
                    <a:p>
                      <a:pPr>
                        <a:lnSpc>
                          <a:spcPct val="107000"/>
                        </a:lnSpc>
                        <a:spcAft>
                          <a:spcPts val="0"/>
                        </a:spcAft>
                      </a:pPr>
                      <a:r>
                        <a:rPr lang="en-US" sz="1300" b="1" kern="100">
                          <a:latin typeface="Times New Roman"/>
                          <a:ea typeface="Calibri"/>
                          <a:cs typeface="Simplified Arabic"/>
                        </a:rPr>
                        <a:t>50</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1300" b="1" kern="100">
                        <a:latin typeface="Times New Roman"/>
                        <a:ea typeface="Calibri"/>
                        <a:cs typeface="Simplified Arabic"/>
                      </a:endParaRP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95506">
                <a:tc>
                  <a:txBody>
                    <a:bodyPr/>
                    <a:lstStyle/>
                    <a:p>
                      <a:pPr>
                        <a:lnSpc>
                          <a:spcPct val="107000"/>
                        </a:lnSpc>
                        <a:spcAft>
                          <a:spcPts val="0"/>
                        </a:spcAft>
                      </a:pPr>
                      <a:r>
                        <a:rPr lang="en-US" sz="1300" b="1" kern="100">
                          <a:latin typeface="Times New Roman"/>
                          <a:ea typeface="Calibri"/>
                          <a:cs typeface="Simplified Arabic"/>
                        </a:rPr>
                        <a:t>2</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300" b="1" kern="100">
                          <a:latin typeface="Times New Roman"/>
                          <a:ea typeface="Calibri"/>
                          <a:cs typeface="Simplified Arabic"/>
                        </a:rPr>
                        <a:t>Orange Yellow</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1300" b="1" kern="100">
                        <a:latin typeface="Times New Roman"/>
                        <a:ea typeface="Calibri"/>
                        <a:cs typeface="Simplified Arabic"/>
                      </a:endParaRP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00"/>
                    </a:solidFill>
                  </a:tcPr>
                </a:tc>
                <a:tc>
                  <a:txBody>
                    <a:bodyPr/>
                    <a:lstStyle/>
                    <a:p>
                      <a:pPr>
                        <a:lnSpc>
                          <a:spcPct val="107000"/>
                        </a:lnSpc>
                        <a:spcAft>
                          <a:spcPts val="0"/>
                        </a:spcAft>
                      </a:pPr>
                      <a:r>
                        <a:rPr lang="en-US" sz="1300" b="1" kern="100">
                          <a:latin typeface="Times New Roman"/>
                          <a:ea typeface="Calibri"/>
                          <a:cs typeface="Simplified Arabic"/>
                        </a:rPr>
                        <a:t>0.45</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rtl="1"/>
                      <a:endParaRPr lang="ar-IQ"/>
                    </a:p>
                  </a:txBody>
                  <a:tcPr/>
                </a:tc>
                <a:tc>
                  <a:txBody>
                    <a:bodyPr/>
                    <a:lstStyle/>
                    <a:p>
                      <a:pPr>
                        <a:lnSpc>
                          <a:spcPct val="107000"/>
                        </a:lnSpc>
                        <a:spcAft>
                          <a:spcPts val="0"/>
                        </a:spcAft>
                      </a:pPr>
                      <a:r>
                        <a:rPr lang="en-US" sz="1300" b="1" kern="100">
                          <a:latin typeface="Times New Roman"/>
                          <a:ea typeface="Calibri"/>
                          <a:cs typeface="Simplified Arabic"/>
                        </a:rPr>
                        <a:t>light Orange</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rtl="1"/>
                      <a:endParaRPr lang="ar-IQ"/>
                    </a:p>
                  </a:txBody>
                  <a:tcPr/>
                </a:tc>
                <a:tc>
                  <a:txBody>
                    <a:bodyPr/>
                    <a:lstStyle/>
                    <a:p>
                      <a:pPr>
                        <a:lnSpc>
                          <a:spcPct val="107000"/>
                        </a:lnSpc>
                        <a:spcAft>
                          <a:spcPts val="0"/>
                        </a:spcAft>
                      </a:pPr>
                      <a:r>
                        <a:rPr lang="en-US" sz="1300" b="1" kern="100">
                          <a:latin typeface="Times New Roman"/>
                          <a:ea typeface="Calibri"/>
                          <a:cs typeface="Simplified Arabic"/>
                        </a:rPr>
                        <a:t>65</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300" b="1" kern="100">
                          <a:latin typeface="Times New Roman"/>
                          <a:ea typeface="Calibri"/>
                          <a:cs typeface="Simplified Arabic"/>
                        </a:rPr>
                        <a:t>First oil formatio (oil birth" zone)</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95506">
                <a:tc>
                  <a:txBody>
                    <a:bodyPr/>
                    <a:lstStyle/>
                    <a:p>
                      <a:pPr>
                        <a:lnSpc>
                          <a:spcPct val="107000"/>
                        </a:lnSpc>
                        <a:spcAft>
                          <a:spcPts val="0"/>
                        </a:spcAft>
                      </a:pPr>
                      <a:r>
                        <a:rPr lang="en-US" sz="1300" b="1" kern="100">
                          <a:latin typeface="Times New Roman"/>
                          <a:ea typeface="Calibri"/>
                          <a:cs typeface="Simplified Arabic"/>
                        </a:rPr>
                        <a:t>2+</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300" b="1" kern="100">
                          <a:latin typeface="Times New Roman"/>
                          <a:ea typeface="Calibri"/>
                          <a:cs typeface="Simplified Arabic"/>
                        </a:rPr>
                        <a:t>Dark Yellow</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1300" b="1" kern="100">
                        <a:latin typeface="Times New Roman"/>
                        <a:ea typeface="Calibri"/>
                        <a:cs typeface="Simplified Arabic"/>
                      </a:endParaRP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00"/>
                    </a:solidFill>
                  </a:tcPr>
                </a:tc>
                <a:tc>
                  <a:txBody>
                    <a:bodyPr/>
                    <a:lstStyle/>
                    <a:p>
                      <a:pPr>
                        <a:lnSpc>
                          <a:spcPct val="107000"/>
                        </a:lnSpc>
                        <a:spcAft>
                          <a:spcPts val="0"/>
                        </a:spcAft>
                      </a:pPr>
                      <a:r>
                        <a:rPr lang="en-US" sz="1300" b="1" kern="100">
                          <a:latin typeface="Times New Roman"/>
                          <a:ea typeface="Calibri"/>
                          <a:cs typeface="Simplified Arabic"/>
                        </a:rPr>
                        <a:t>0.61</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07000"/>
                        </a:lnSpc>
                        <a:spcAft>
                          <a:spcPts val="0"/>
                        </a:spcAft>
                      </a:pPr>
                      <a:endParaRPr lang="en-US" sz="1300" b="1" kern="100">
                        <a:latin typeface="Times New Roman"/>
                        <a:ea typeface="Calibri"/>
                        <a:cs typeface="Simplified Arabic"/>
                      </a:endParaRPr>
                    </a:p>
                    <a:p>
                      <a:pPr>
                        <a:lnSpc>
                          <a:spcPct val="107000"/>
                        </a:lnSpc>
                        <a:spcAft>
                          <a:spcPts val="0"/>
                        </a:spcAft>
                      </a:pPr>
                      <a:r>
                        <a:rPr lang="en-US" sz="1300" b="1" kern="100">
                          <a:latin typeface="Times New Roman"/>
                          <a:ea typeface="Calibri"/>
                          <a:cs typeface="Simplified Arabic"/>
                        </a:rPr>
                        <a:t>590</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300" b="1" kern="100">
                          <a:latin typeface="Times New Roman"/>
                          <a:ea typeface="Calibri"/>
                          <a:cs typeface="Simplified Arabic"/>
                        </a:rPr>
                        <a:t>moderate Orange</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7000"/>
                        </a:lnSpc>
                        <a:spcAft>
                          <a:spcPts val="0"/>
                        </a:spcAft>
                      </a:pPr>
                      <a:endParaRPr lang="en-US" sz="1300" b="1" kern="100">
                        <a:latin typeface="Times New Roman"/>
                        <a:ea typeface="Calibri"/>
                        <a:cs typeface="Simplified Arabic"/>
                      </a:endParaRPr>
                    </a:p>
                    <a:p>
                      <a:pPr>
                        <a:lnSpc>
                          <a:spcPct val="107000"/>
                        </a:lnSpc>
                        <a:spcAft>
                          <a:spcPts val="0"/>
                        </a:spcAft>
                      </a:pPr>
                      <a:r>
                        <a:rPr lang="en-US" sz="1300" b="1" kern="100">
                          <a:latin typeface="Times New Roman"/>
                          <a:ea typeface="Calibri"/>
                          <a:cs typeface="Simplified Arabic"/>
                        </a:rPr>
                        <a:t>mature</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300" b="1" kern="100">
                          <a:latin typeface="Times New Roman"/>
                          <a:ea typeface="Calibri"/>
                          <a:cs typeface="Simplified Arabic"/>
                        </a:rPr>
                        <a:t>90</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300" b="1" kern="100">
                          <a:latin typeface="Times New Roman"/>
                          <a:ea typeface="Calibri"/>
                          <a:cs typeface="Simplified Arabic"/>
                        </a:rPr>
                        <a:t>peak oil generation</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48419">
                <a:tc>
                  <a:txBody>
                    <a:bodyPr/>
                    <a:lstStyle/>
                    <a:p>
                      <a:pPr>
                        <a:lnSpc>
                          <a:spcPct val="107000"/>
                        </a:lnSpc>
                        <a:spcAft>
                          <a:spcPts val="0"/>
                        </a:spcAft>
                      </a:pPr>
                      <a:r>
                        <a:rPr lang="en-US" sz="1300" b="1" kern="100">
                          <a:latin typeface="Times New Roman"/>
                          <a:ea typeface="Calibri"/>
                          <a:cs typeface="Simplified Arabic"/>
                        </a:rPr>
                        <a:t>3-</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300" b="1" kern="100">
                          <a:latin typeface="Times New Roman"/>
                          <a:ea typeface="Calibri"/>
                          <a:cs typeface="Simplified Arabic"/>
                        </a:rPr>
                        <a:t>light Yellowish Brown</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1300" b="1" kern="100">
                        <a:latin typeface="Times New Roman"/>
                        <a:ea typeface="Calibri"/>
                        <a:cs typeface="Simplified Arabic"/>
                      </a:endParaRP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6600"/>
                    </a:solidFill>
                  </a:tcPr>
                </a:tc>
                <a:tc>
                  <a:txBody>
                    <a:bodyPr/>
                    <a:lstStyle/>
                    <a:p>
                      <a:pPr>
                        <a:lnSpc>
                          <a:spcPct val="107000"/>
                        </a:lnSpc>
                        <a:spcAft>
                          <a:spcPts val="0"/>
                        </a:spcAft>
                      </a:pPr>
                      <a:r>
                        <a:rPr lang="en-US" sz="1300" b="1" kern="100">
                          <a:latin typeface="Times New Roman"/>
                          <a:ea typeface="Calibri"/>
                          <a:cs typeface="Simplified Arabic"/>
                        </a:rPr>
                        <a:t>0.78</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rtl="1"/>
                      <a:endParaRPr lang="ar-IQ"/>
                    </a:p>
                  </a:txBody>
                  <a:tcPr/>
                </a:tc>
                <a:tc>
                  <a:txBody>
                    <a:bodyPr/>
                    <a:lstStyle/>
                    <a:p>
                      <a:pPr>
                        <a:lnSpc>
                          <a:spcPct val="107000"/>
                        </a:lnSpc>
                        <a:spcAft>
                          <a:spcPts val="0"/>
                        </a:spcAft>
                      </a:pPr>
                      <a:r>
                        <a:rPr lang="en-US" sz="1300" b="1" kern="100">
                          <a:latin typeface="Times New Roman"/>
                          <a:ea typeface="Calibri"/>
                          <a:cs typeface="Simplified Arabic"/>
                        </a:rPr>
                        <a:t>Dark Orange</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rtl="1"/>
                      <a:endParaRPr lang="ar-IQ"/>
                    </a:p>
                  </a:txBody>
                  <a:tcPr/>
                </a:tc>
                <a:tc>
                  <a:txBody>
                    <a:bodyPr/>
                    <a:lstStyle/>
                    <a:p>
                      <a:pPr>
                        <a:lnSpc>
                          <a:spcPct val="107000"/>
                        </a:lnSpc>
                        <a:spcAft>
                          <a:spcPts val="0"/>
                        </a:spcAft>
                      </a:pPr>
                      <a:r>
                        <a:rPr lang="en-US" sz="1300" b="1" kern="100">
                          <a:latin typeface="Times New Roman"/>
                          <a:ea typeface="Calibri"/>
                          <a:cs typeface="Simplified Arabic"/>
                        </a:rPr>
                        <a:t>120</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300" b="1" kern="100">
                          <a:latin typeface="Times New Roman"/>
                          <a:ea typeface="Calibri"/>
                          <a:cs typeface="Simplified Arabic"/>
                        </a:rPr>
                        <a:t>Main phase of oil expulsion</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48419">
                <a:tc>
                  <a:txBody>
                    <a:bodyPr/>
                    <a:lstStyle/>
                    <a:p>
                      <a:pPr>
                        <a:lnSpc>
                          <a:spcPct val="107000"/>
                        </a:lnSpc>
                        <a:spcAft>
                          <a:spcPts val="0"/>
                        </a:spcAft>
                      </a:pPr>
                      <a:r>
                        <a:rPr lang="en-US" sz="1300" b="1" kern="100">
                          <a:latin typeface="Times New Roman"/>
                          <a:ea typeface="Calibri"/>
                          <a:cs typeface="Simplified Arabic"/>
                        </a:rPr>
                        <a:t>3</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300" b="1" kern="100">
                          <a:latin typeface="Times New Roman"/>
                          <a:ea typeface="Calibri"/>
                          <a:cs typeface="Simplified Arabic"/>
                        </a:rPr>
                        <a:t>light Brown</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1300" b="1" kern="100">
                        <a:latin typeface="Times New Roman"/>
                        <a:ea typeface="Calibri"/>
                        <a:cs typeface="Simplified Arabic"/>
                      </a:endParaRP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6633"/>
                    </a:solidFill>
                  </a:tcPr>
                </a:tc>
                <a:tc>
                  <a:txBody>
                    <a:bodyPr/>
                    <a:lstStyle/>
                    <a:p>
                      <a:pPr>
                        <a:lnSpc>
                          <a:spcPct val="107000"/>
                        </a:lnSpc>
                        <a:spcAft>
                          <a:spcPts val="0"/>
                        </a:spcAft>
                      </a:pPr>
                      <a:r>
                        <a:rPr lang="en-US" sz="1300" b="1" kern="100">
                          <a:latin typeface="Times New Roman"/>
                          <a:ea typeface="Calibri"/>
                          <a:cs typeface="Simplified Arabic"/>
                        </a:rPr>
                        <a:t>0.98</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7000"/>
                        </a:lnSpc>
                        <a:spcAft>
                          <a:spcPts val="0"/>
                        </a:spcAft>
                      </a:pPr>
                      <a:endParaRPr lang="en-US" sz="1300" b="1" kern="100">
                        <a:latin typeface="Times New Roman"/>
                        <a:ea typeface="Calibri"/>
                        <a:cs typeface="Simplified Arabic"/>
                      </a:endParaRPr>
                    </a:p>
                    <a:p>
                      <a:pPr>
                        <a:lnSpc>
                          <a:spcPct val="107000"/>
                        </a:lnSpc>
                        <a:spcAft>
                          <a:spcPts val="0"/>
                        </a:spcAft>
                      </a:pPr>
                      <a:r>
                        <a:rPr lang="en-US" sz="1300" b="1" kern="100">
                          <a:latin typeface="Times New Roman"/>
                          <a:ea typeface="Calibri"/>
                          <a:cs typeface="Simplified Arabic"/>
                        </a:rPr>
                        <a:t>660</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300" b="1" kern="100">
                          <a:latin typeface="Times New Roman"/>
                          <a:ea typeface="Calibri"/>
                          <a:cs typeface="Simplified Arabic"/>
                        </a:rPr>
                        <a:t>Orange- Red</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rtl="1"/>
                      <a:endParaRPr lang="ar-IQ"/>
                    </a:p>
                  </a:txBody>
                  <a:tcPr/>
                </a:tc>
                <a:tc>
                  <a:txBody>
                    <a:bodyPr/>
                    <a:lstStyle/>
                    <a:p>
                      <a:pPr>
                        <a:lnSpc>
                          <a:spcPct val="107000"/>
                        </a:lnSpc>
                        <a:spcAft>
                          <a:spcPts val="0"/>
                        </a:spcAft>
                      </a:pPr>
                      <a:r>
                        <a:rPr lang="en-US" sz="1300" b="1" kern="100">
                          <a:latin typeface="Times New Roman"/>
                          <a:ea typeface="Calibri"/>
                          <a:cs typeface="Simplified Arabic"/>
                        </a:rPr>
                        <a:t>150</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300" b="1" kern="100">
                          <a:latin typeface="Times New Roman"/>
                          <a:ea typeface="Calibri"/>
                          <a:cs typeface="Simplified Arabic"/>
                        </a:rPr>
                        <a:t>Peak condensate and wet gas generation</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601184">
                <a:tc>
                  <a:txBody>
                    <a:bodyPr/>
                    <a:lstStyle/>
                    <a:p>
                      <a:pPr>
                        <a:lnSpc>
                          <a:spcPct val="107000"/>
                        </a:lnSpc>
                        <a:spcAft>
                          <a:spcPts val="0"/>
                        </a:spcAft>
                      </a:pPr>
                      <a:r>
                        <a:rPr lang="en-US" sz="1300" b="1" kern="100" dirty="0">
                          <a:latin typeface="Times New Roman"/>
                          <a:ea typeface="Calibri"/>
                          <a:cs typeface="Simplified Arabic"/>
                        </a:rPr>
                        <a:t>3+</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300" b="1" kern="100">
                          <a:latin typeface="Times New Roman"/>
                          <a:ea typeface="Calibri"/>
                          <a:cs typeface="Simplified Arabic"/>
                        </a:rPr>
                        <a:t>Brown</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1300" b="1" kern="100">
                        <a:latin typeface="Times New Roman"/>
                        <a:ea typeface="Calibri"/>
                        <a:cs typeface="Simplified Arabic"/>
                      </a:endParaRP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33C0B"/>
                    </a:solidFill>
                  </a:tcPr>
                </a:tc>
                <a:tc>
                  <a:txBody>
                    <a:bodyPr/>
                    <a:lstStyle/>
                    <a:p>
                      <a:pPr>
                        <a:lnSpc>
                          <a:spcPct val="107000"/>
                        </a:lnSpc>
                        <a:spcAft>
                          <a:spcPts val="0"/>
                        </a:spcAft>
                      </a:pPr>
                      <a:r>
                        <a:rPr lang="en-US" sz="1300" b="1" kern="100">
                          <a:latin typeface="Times New Roman"/>
                          <a:ea typeface="Calibri"/>
                          <a:cs typeface="Simplified Arabic"/>
                        </a:rPr>
                        <a:t>1.16</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rtl="1"/>
                      <a:endParaRPr lang="ar-IQ"/>
                    </a:p>
                  </a:txBody>
                  <a:tcPr/>
                </a:tc>
                <a:tc>
                  <a:txBody>
                    <a:bodyPr/>
                    <a:lstStyle/>
                    <a:p>
                      <a:pPr>
                        <a:lnSpc>
                          <a:spcPct val="107000"/>
                        </a:lnSpc>
                        <a:spcAft>
                          <a:spcPts val="0"/>
                        </a:spcAft>
                      </a:pPr>
                      <a:r>
                        <a:rPr lang="en-US" sz="1300" b="1" kern="100">
                          <a:latin typeface="Times New Roman"/>
                          <a:ea typeface="Calibri"/>
                          <a:cs typeface="Simplified Arabic"/>
                        </a:rPr>
                        <a:t>Red</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nSpc>
                          <a:spcPct val="107000"/>
                        </a:lnSpc>
                        <a:spcAft>
                          <a:spcPts val="0"/>
                        </a:spcAft>
                      </a:pPr>
                      <a:endParaRPr lang="en-US" sz="1300" b="1" kern="100">
                        <a:latin typeface="Times New Roman"/>
                        <a:ea typeface="Calibri"/>
                        <a:cs typeface="Simplified Arabic"/>
                      </a:endParaRPr>
                    </a:p>
                    <a:p>
                      <a:pPr>
                        <a:lnSpc>
                          <a:spcPct val="107000"/>
                        </a:lnSpc>
                        <a:spcAft>
                          <a:spcPts val="0"/>
                        </a:spcAft>
                      </a:pPr>
                      <a:r>
                        <a:rPr lang="en-US" sz="1300" b="1" kern="100">
                          <a:latin typeface="Times New Roman"/>
                          <a:ea typeface="Calibri"/>
                          <a:cs typeface="Simplified Arabic"/>
                        </a:rPr>
                        <a:t>Post-mature</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300" b="1" kern="100">
                          <a:latin typeface="Times New Roman"/>
                          <a:ea typeface="Calibri"/>
                          <a:cs typeface="Simplified Arabic"/>
                        </a:rPr>
                        <a:t>200</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300" b="1" kern="100">
                          <a:latin typeface="Times New Roman"/>
                          <a:ea typeface="Calibri"/>
                          <a:cs typeface="Simplified Arabic"/>
                        </a:rPr>
                        <a:t>peak</a:t>
                      </a:r>
                      <a:r>
                        <a:rPr lang="en-US" sz="1300" b="1" kern="0">
                          <a:solidFill>
                            <a:srgbClr val="000000"/>
                          </a:solidFill>
                          <a:latin typeface="Arial"/>
                          <a:ea typeface="Calibri"/>
                          <a:cs typeface="Simplified Arabic"/>
                        </a:rPr>
                        <a:t> </a:t>
                      </a:r>
                      <a:r>
                        <a:rPr lang="en-US" sz="1300" b="1" kern="100">
                          <a:latin typeface="Times New Roman"/>
                          <a:ea typeface="Calibri"/>
                          <a:cs typeface="Simplified Arabic"/>
                        </a:rPr>
                        <a:t>dry gas generation (thermogennic methan</a:t>
                      </a:r>
                      <a:r>
                        <a:rPr lang="en-US" sz="1300" b="1" kern="0">
                          <a:solidFill>
                            <a:srgbClr val="000000"/>
                          </a:solidFill>
                          <a:latin typeface="Arial"/>
                          <a:ea typeface="Calibri"/>
                          <a:cs typeface="Simplified Arabic"/>
                        </a:rPr>
                        <a:t>)</a:t>
                      </a:r>
                      <a:endParaRPr lang="en-US" sz="1300" b="1" kern="100">
                        <a:latin typeface="Times New Roman"/>
                        <a:ea typeface="Calibri"/>
                        <a:cs typeface="Simplified Arabic"/>
                      </a:endParaRP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95506">
                <a:tc>
                  <a:txBody>
                    <a:bodyPr/>
                    <a:lstStyle/>
                    <a:p>
                      <a:pPr>
                        <a:lnSpc>
                          <a:spcPct val="107000"/>
                        </a:lnSpc>
                        <a:spcAft>
                          <a:spcPts val="0"/>
                        </a:spcAft>
                      </a:pPr>
                      <a:r>
                        <a:rPr lang="en-US" sz="1300" b="1" kern="100">
                          <a:latin typeface="Times New Roman"/>
                          <a:ea typeface="Calibri"/>
                          <a:cs typeface="Simplified Arabic"/>
                        </a:rPr>
                        <a:t>4-</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300" b="1" kern="100">
                          <a:latin typeface="Times New Roman"/>
                          <a:ea typeface="Calibri"/>
                          <a:cs typeface="Simplified Arabic"/>
                        </a:rPr>
                        <a:t>Dark Brown</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1300" b="1" kern="100">
                        <a:latin typeface="Times New Roman"/>
                        <a:ea typeface="Calibri"/>
                        <a:cs typeface="Simplified Arabic"/>
                      </a:endParaRP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3300"/>
                    </a:solidFill>
                  </a:tcPr>
                </a:tc>
                <a:tc>
                  <a:txBody>
                    <a:bodyPr/>
                    <a:lstStyle/>
                    <a:p>
                      <a:pPr>
                        <a:lnSpc>
                          <a:spcPct val="107000"/>
                        </a:lnSpc>
                        <a:spcAft>
                          <a:spcPts val="0"/>
                        </a:spcAft>
                      </a:pPr>
                      <a:r>
                        <a:rPr lang="en-US" sz="1300" b="1" kern="100">
                          <a:latin typeface="Times New Roman"/>
                          <a:ea typeface="Calibri"/>
                          <a:cs typeface="Simplified Arabic"/>
                        </a:rPr>
                        <a:t>1.71</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rtl="1"/>
                      <a:endParaRPr lang="ar-IQ"/>
                    </a:p>
                  </a:txBody>
                  <a:tcPr/>
                </a:tc>
                <a:tc rowSpan="3">
                  <a:txBody>
                    <a:bodyPr/>
                    <a:lstStyle/>
                    <a:p>
                      <a:pPr>
                        <a:lnSpc>
                          <a:spcPct val="107000"/>
                        </a:lnSpc>
                        <a:spcAft>
                          <a:spcPts val="0"/>
                        </a:spcAft>
                      </a:pPr>
                      <a:endParaRPr lang="en-US" sz="1300" b="1" kern="100">
                        <a:solidFill>
                          <a:srgbClr val="AEAAAA"/>
                        </a:solidFill>
                        <a:latin typeface="Times New Roman"/>
                        <a:ea typeface="Calibri"/>
                        <a:cs typeface="Simplified Arabic"/>
                      </a:endParaRPr>
                    </a:p>
                    <a:p>
                      <a:pPr>
                        <a:lnSpc>
                          <a:spcPct val="107000"/>
                        </a:lnSpc>
                        <a:spcAft>
                          <a:spcPts val="0"/>
                        </a:spcAft>
                      </a:pPr>
                      <a:r>
                        <a:rPr lang="en-US" sz="1300" b="1" kern="100">
                          <a:latin typeface="Times New Roman"/>
                          <a:ea typeface="Calibri"/>
                          <a:cs typeface="Simplified Arabic"/>
                        </a:rPr>
                        <a:t>No fluorescence</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96B0"/>
                    </a:solidFill>
                  </a:tcPr>
                </a:tc>
                <a:tc vMerge="1">
                  <a:txBody>
                    <a:bodyPr/>
                    <a:lstStyle/>
                    <a:p>
                      <a:pPr rtl="1"/>
                      <a:endParaRPr lang="ar-IQ"/>
                    </a:p>
                  </a:txBody>
                  <a:tcPr/>
                </a:tc>
                <a:tc>
                  <a:txBody>
                    <a:bodyPr/>
                    <a:lstStyle/>
                    <a:p>
                      <a:pPr>
                        <a:lnSpc>
                          <a:spcPct val="107000"/>
                        </a:lnSpc>
                        <a:spcAft>
                          <a:spcPts val="0"/>
                        </a:spcAft>
                      </a:pPr>
                      <a:r>
                        <a:rPr lang="en-US" sz="1300" b="1" kern="100">
                          <a:latin typeface="Times New Roman"/>
                          <a:ea typeface="Calibri"/>
                          <a:cs typeface="Simplified Arabic"/>
                        </a:rPr>
                        <a:t>220</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300" b="1" kern="100">
                          <a:latin typeface="Times New Roman"/>
                          <a:ea typeface="Calibri"/>
                          <a:cs typeface="Simplified Arabic"/>
                        </a:rPr>
                        <a:t>oil floor (oil "death" zone)</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95506">
                <a:tc>
                  <a:txBody>
                    <a:bodyPr/>
                    <a:lstStyle/>
                    <a:p>
                      <a:pPr>
                        <a:lnSpc>
                          <a:spcPct val="107000"/>
                        </a:lnSpc>
                        <a:spcAft>
                          <a:spcPts val="0"/>
                        </a:spcAft>
                      </a:pPr>
                      <a:r>
                        <a:rPr lang="en-US" sz="1300" b="1" kern="100">
                          <a:latin typeface="Times New Roman"/>
                          <a:ea typeface="Calibri"/>
                          <a:cs typeface="Simplified Arabic"/>
                        </a:rPr>
                        <a:t>4</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300" b="1" kern="100">
                          <a:latin typeface="Times New Roman"/>
                          <a:ea typeface="Calibri"/>
                          <a:cs typeface="Simplified Arabic"/>
                        </a:rPr>
                        <a:t>Brownish Black</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1300" b="1" kern="100">
                        <a:latin typeface="Times New Roman"/>
                        <a:ea typeface="Calibri"/>
                        <a:cs typeface="Simplified Arabic"/>
                      </a:endParaRP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D0D0D"/>
                    </a:solidFill>
                  </a:tcPr>
                </a:tc>
                <a:tc>
                  <a:txBody>
                    <a:bodyPr/>
                    <a:lstStyle/>
                    <a:p>
                      <a:pPr>
                        <a:lnSpc>
                          <a:spcPct val="107000"/>
                        </a:lnSpc>
                        <a:spcAft>
                          <a:spcPts val="0"/>
                        </a:spcAft>
                      </a:pPr>
                      <a:r>
                        <a:rPr lang="en-US" sz="1300" b="1" kern="100">
                          <a:latin typeface="Times New Roman"/>
                          <a:ea typeface="Calibri"/>
                          <a:cs typeface="Simplified Arabic"/>
                        </a:rPr>
                        <a:t>2.58</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rtl="1"/>
                      <a:endParaRPr lang="ar-IQ"/>
                    </a:p>
                  </a:txBody>
                  <a:tcPr/>
                </a:tc>
                <a:tc vMerge="1">
                  <a:txBody>
                    <a:bodyPr/>
                    <a:lstStyle/>
                    <a:p>
                      <a:pPr rtl="1"/>
                      <a:endParaRPr lang="ar-IQ"/>
                    </a:p>
                  </a:txBody>
                  <a:tcPr/>
                </a:tc>
                <a:tc vMerge="1">
                  <a:txBody>
                    <a:bodyPr/>
                    <a:lstStyle/>
                    <a:p>
                      <a:pPr rtl="1"/>
                      <a:endParaRPr lang="ar-IQ"/>
                    </a:p>
                  </a:txBody>
                  <a:tcPr/>
                </a:tc>
                <a:tc>
                  <a:txBody>
                    <a:bodyPr/>
                    <a:lstStyle/>
                    <a:p>
                      <a:pPr>
                        <a:lnSpc>
                          <a:spcPct val="107000"/>
                        </a:lnSpc>
                        <a:spcAft>
                          <a:spcPts val="0"/>
                        </a:spcAft>
                      </a:pPr>
                      <a:r>
                        <a:rPr lang="en-US" sz="1300" b="1" kern="100">
                          <a:latin typeface="Times New Roman"/>
                          <a:ea typeface="Calibri"/>
                          <a:cs typeface="Simplified Arabic"/>
                        </a:rPr>
                        <a:t>250</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300" b="1" kern="100">
                          <a:latin typeface="Times New Roman"/>
                          <a:ea typeface="Calibri"/>
                          <a:cs typeface="Simplified Arabic"/>
                        </a:rPr>
                        <a:t>condensate and wet -gas floor</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36422">
                <a:tc>
                  <a:txBody>
                    <a:bodyPr/>
                    <a:lstStyle/>
                    <a:p>
                      <a:pPr>
                        <a:lnSpc>
                          <a:spcPct val="107000"/>
                        </a:lnSpc>
                        <a:spcAft>
                          <a:spcPts val="0"/>
                        </a:spcAft>
                      </a:pPr>
                      <a:r>
                        <a:rPr lang="en-US" sz="1300" b="1" kern="100">
                          <a:latin typeface="Times New Roman"/>
                          <a:ea typeface="Calibri"/>
                          <a:cs typeface="Simplified Arabic"/>
                        </a:rPr>
                        <a:t>5</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300" b="1" kern="100">
                          <a:latin typeface="Times New Roman"/>
                          <a:ea typeface="Calibri"/>
                          <a:cs typeface="Simplified Arabic"/>
                        </a:rPr>
                        <a:t>Black &amp; deformed</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1300" b="1" kern="100">
                        <a:latin typeface="Times New Roman"/>
                        <a:ea typeface="Calibri"/>
                        <a:cs typeface="Simplified Arabic"/>
                      </a:endParaRP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nSpc>
                          <a:spcPct val="107000"/>
                        </a:lnSpc>
                        <a:spcAft>
                          <a:spcPts val="0"/>
                        </a:spcAft>
                      </a:pPr>
                      <a:r>
                        <a:rPr lang="en-US" sz="1300" b="1" kern="100">
                          <a:latin typeface="Times New Roman"/>
                          <a:ea typeface="Calibri"/>
                          <a:cs typeface="Simplified Arabic"/>
                        </a:rPr>
                        <a:t>8.3</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rtl="1"/>
                      <a:endParaRPr lang="ar-IQ"/>
                    </a:p>
                  </a:txBody>
                  <a:tcPr/>
                </a:tc>
                <a:tc vMerge="1">
                  <a:txBody>
                    <a:bodyPr/>
                    <a:lstStyle/>
                    <a:p>
                      <a:pPr rtl="1"/>
                      <a:endParaRPr lang="ar-IQ"/>
                    </a:p>
                  </a:txBody>
                  <a:tcPr/>
                </a:tc>
                <a:tc vMerge="1">
                  <a:txBody>
                    <a:bodyPr/>
                    <a:lstStyle/>
                    <a:p>
                      <a:pPr rtl="1"/>
                      <a:endParaRPr lang="ar-IQ"/>
                    </a:p>
                  </a:txBody>
                  <a:tcPr/>
                </a:tc>
                <a:tc>
                  <a:txBody>
                    <a:bodyPr/>
                    <a:lstStyle/>
                    <a:p>
                      <a:pPr>
                        <a:lnSpc>
                          <a:spcPct val="107000"/>
                        </a:lnSpc>
                        <a:spcAft>
                          <a:spcPts val="0"/>
                        </a:spcAft>
                      </a:pPr>
                      <a:r>
                        <a:rPr lang="en-US" sz="1300" b="1" kern="100">
                          <a:latin typeface="Times New Roman"/>
                          <a:ea typeface="Calibri"/>
                          <a:cs typeface="Simplified Arabic"/>
                        </a:rPr>
                        <a:t>320</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300" b="1" kern="100" dirty="0">
                          <a:latin typeface="Times New Roman"/>
                          <a:ea typeface="Calibri"/>
                          <a:cs typeface="Simplified Arabic"/>
                        </a:rPr>
                        <a:t>dry gas preservation  limit</a:t>
                      </a:r>
                    </a:p>
                  </a:txBody>
                  <a:tcPr marL="41480" marR="41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11272" name="AutoShape 8"/>
          <p:cNvSpPr>
            <a:spLocks noChangeShapeType="1"/>
          </p:cNvSpPr>
          <p:nvPr/>
        </p:nvSpPr>
        <p:spPr bwMode="auto">
          <a:xfrm>
            <a:off x="12700" y="638175"/>
            <a:ext cx="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ar-IQ"/>
          </a:p>
        </p:txBody>
      </p:sp>
    </p:spTree>
    <p:extLst>
      <p:ext uri="{BB962C8B-B14F-4D97-AF65-F5344CB8AC3E}">
        <p14:creationId xmlns:p14="http://schemas.microsoft.com/office/powerpoint/2010/main" val="1310040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0" y="227737"/>
            <a:ext cx="91440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SA" b="0" i="0" u="none" strike="noStrike" cap="none" normalizeH="0" baseline="0" dirty="0" smtClean="0">
                <a:ln>
                  <a:noFill/>
                </a:ln>
                <a:solidFill>
                  <a:schemeClr val="tx1"/>
                </a:solidFill>
                <a:effectLst/>
                <a:latin typeface="Simplified Arabic" pitchFamily="18" charset="-78"/>
                <a:ea typeface="Calibri" pitchFamily="34" charset="0"/>
                <a:cs typeface="Simplified Arabic" pitchFamily="18" charset="-78"/>
              </a:rPr>
              <a:t>تحديد النضوج الحراري</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b="0" i="0" u="none" strike="noStrike" cap="none" normalizeH="0" baseline="0" dirty="0" smtClean="0">
                <a:ln>
                  <a:noFill/>
                </a:ln>
                <a:solidFill>
                  <a:schemeClr val="tx1"/>
                </a:solidFill>
                <a:effectLst/>
                <a:latin typeface="Simplified Arabic" pitchFamily="18" charset="-78"/>
                <a:ea typeface="Calibri" pitchFamily="34" charset="0"/>
                <a:cs typeface="Simplified Arabic" pitchFamily="18" charset="-78"/>
              </a:rPr>
              <a:t>لديك قراءات الانعكاس الضوئي للفترينايت والاستشعاع الضوئي حسب العمق من احد الابار النفطية</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b="0" i="0" u="none" strike="noStrike" cap="none" normalizeH="0" baseline="0" dirty="0" smtClean="0">
                <a:ln>
                  <a:noFill/>
                </a:ln>
                <a:solidFill>
                  <a:schemeClr val="tx1"/>
                </a:solidFill>
                <a:effectLst/>
                <a:latin typeface="Simplified Arabic" pitchFamily="18" charset="-78"/>
                <a:ea typeface="Calibri" pitchFamily="34" charset="0"/>
                <a:cs typeface="Simplified Arabic" pitchFamily="18" charset="-78"/>
              </a:rPr>
              <a:t>المطلوب :</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b="0" i="0" u="none" strike="noStrike" cap="none" normalizeH="0" baseline="0" dirty="0" smtClean="0">
                <a:ln>
                  <a:noFill/>
                </a:ln>
                <a:solidFill>
                  <a:schemeClr val="tx1"/>
                </a:solidFill>
                <a:effectLst/>
                <a:latin typeface="Simplified Arabic" pitchFamily="18" charset="-78"/>
                <a:ea typeface="Calibri" pitchFamily="34" charset="0"/>
                <a:cs typeface="Simplified Arabic" pitchFamily="18" charset="-78"/>
              </a:rPr>
              <a:t>1) التدوين البياني للمعلومات</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b="0" i="0" u="none" strike="noStrike" cap="none" normalizeH="0" baseline="0" dirty="0" smtClean="0">
                <a:ln>
                  <a:noFill/>
                </a:ln>
                <a:solidFill>
                  <a:schemeClr val="tx1"/>
                </a:solidFill>
                <a:effectLst/>
                <a:latin typeface="Simplified Arabic" pitchFamily="18" charset="-78"/>
                <a:ea typeface="Calibri" pitchFamily="34" charset="0"/>
                <a:cs typeface="Simplified Arabic" pitchFamily="18" charset="-78"/>
              </a:rPr>
              <a:t>2) تحديد عمق الاحتمالات النفطية في البئر وماهي الاعمال البحثية الاخرى التي تستكمل بها هذه الاحتمالات </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b="0" i="0" u="none" strike="noStrike" cap="none" normalizeH="0" baseline="0" dirty="0" smtClean="0">
                <a:ln>
                  <a:noFill/>
                </a:ln>
                <a:solidFill>
                  <a:schemeClr val="tx1"/>
                </a:solidFill>
                <a:effectLst/>
                <a:latin typeface="Simplified Arabic" pitchFamily="18" charset="-78"/>
                <a:ea typeface="Calibri" pitchFamily="34" charset="0"/>
                <a:cs typeface="Simplified Arabic" pitchFamily="18" charset="-78"/>
              </a:rPr>
              <a:t>3) اعطاء توقعات حول التاريخ الحراري للطبقاتالرسوبية في هذا البئر</a:t>
            </a:r>
            <a:endParaRPr kumimoji="0" lang="ar-SA"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4" name="Table 3"/>
          <p:cNvGraphicFramePr>
            <a:graphicFrameLocks noGrp="1"/>
          </p:cNvGraphicFramePr>
          <p:nvPr/>
        </p:nvGraphicFramePr>
        <p:xfrm>
          <a:off x="609599" y="2209800"/>
          <a:ext cx="8229601" cy="4267200"/>
        </p:xfrm>
        <a:graphic>
          <a:graphicData uri="http://schemas.openxmlformats.org/drawingml/2006/table">
            <a:tbl>
              <a:tblPr rtl="1"/>
              <a:tblGrid>
                <a:gridCol w="2057401">
                  <a:extLst>
                    <a:ext uri="{9D8B030D-6E8A-4147-A177-3AD203B41FA5}">
                      <a16:colId xmlns:a16="http://schemas.microsoft.com/office/drawing/2014/main" val="20000"/>
                    </a:ext>
                  </a:extLst>
                </a:gridCol>
                <a:gridCol w="1065871">
                  <a:extLst>
                    <a:ext uri="{9D8B030D-6E8A-4147-A177-3AD203B41FA5}">
                      <a16:colId xmlns:a16="http://schemas.microsoft.com/office/drawing/2014/main" val="20001"/>
                    </a:ext>
                  </a:extLst>
                </a:gridCol>
                <a:gridCol w="4083205">
                  <a:extLst>
                    <a:ext uri="{9D8B030D-6E8A-4147-A177-3AD203B41FA5}">
                      <a16:colId xmlns:a16="http://schemas.microsoft.com/office/drawing/2014/main" val="20002"/>
                    </a:ext>
                  </a:extLst>
                </a:gridCol>
                <a:gridCol w="1023124">
                  <a:extLst>
                    <a:ext uri="{9D8B030D-6E8A-4147-A177-3AD203B41FA5}">
                      <a16:colId xmlns:a16="http://schemas.microsoft.com/office/drawing/2014/main" val="20003"/>
                    </a:ext>
                  </a:extLst>
                </a:gridCol>
              </a:tblGrid>
              <a:tr h="853440">
                <a:tc>
                  <a:txBody>
                    <a:bodyPr/>
                    <a:lstStyle/>
                    <a:p>
                      <a:pPr algn="l" rtl="1">
                        <a:lnSpc>
                          <a:spcPct val="107000"/>
                        </a:lnSpc>
                        <a:spcAft>
                          <a:spcPts val="0"/>
                        </a:spcAft>
                      </a:pPr>
                      <a:r>
                        <a:rPr lang="en-US" sz="1600" b="1" kern="100" dirty="0" err="1">
                          <a:solidFill>
                            <a:schemeClr val="bg1"/>
                          </a:solidFill>
                          <a:latin typeface="Times New Roman"/>
                          <a:ea typeface="Calibri"/>
                          <a:cs typeface="Simplified Arabic"/>
                        </a:rPr>
                        <a:t>Exinite</a:t>
                      </a:r>
                      <a:r>
                        <a:rPr lang="en-US" sz="1600" b="1" kern="100" dirty="0">
                          <a:solidFill>
                            <a:schemeClr val="bg1"/>
                          </a:solidFill>
                          <a:latin typeface="Times New Roman"/>
                          <a:ea typeface="Calibri"/>
                          <a:cs typeface="Simplified Arabic"/>
                        </a:rPr>
                        <a:t> </a:t>
                      </a:r>
                      <a:r>
                        <a:rPr lang="en-US" sz="1600" b="1" kern="100" dirty="0" err="1">
                          <a:solidFill>
                            <a:schemeClr val="bg1"/>
                          </a:solidFill>
                          <a:latin typeface="Times New Roman"/>
                          <a:ea typeface="Calibri"/>
                          <a:cs typeface="Simplified Arabic"/>
                        </a:rPr>
                        <a:t>colour</a:t>
                      </a:r>
                      <a:endParaRPr lang="en-US" sz="1600" b="1" kern="100" dirty="0">
                        <a:solidFill>
                          <a:schemeClr val="bg1"/>
                        </a:solidFill>
                        <a:latin typeface="Times New Roman"/>
                        <a:ea typeface="Calibri"/>
                        <a:cs typeface="Simplified Arabic"/>
                      </a:endParaRPr>
                    </a:p>
                    <a:p>
                      <a:pPr algn="l" rtl="1">
                        <a:lnSpc>
                          <a:spcPct val="107000"/>
                        </a:lnSpc>
                        <a:spcAft>
                          <a:spcPts val="0"/>
                        </a:spcAft>
                      </a:pPr>
                      <a:r>
                        <a:rPr lang="en-US" sz="1600" b="1" kern="100" dirty="0">
                          <a:solidFill>
                            <a:schemeClr val="bg1"/>
                          </a:solidFill>
                          <a:latin typeface="Times New Roman"/>
                          <a:ea typeface="Calibri"/>
                          <a:cs typeface="Simplified Arabic"/>
                        </a:rPr>
                        <a:t>F=</a:t>
                      </a:r>
                      <a:r>
                        <a:rPr lang="en-US" sz="1600" b="1" kern="100" dirty="0" err="1">
                          <a:solidFill>
                            <a:schemeClr val="bg1"/>
                          </a:solidFill>
                          <a:latin typeface="Times New Roman"/>
                          <a:ea typeface="Calibri"/>
                          <a:cs typeface="Simplified Arabic"/>
                        </a:rPr>
                        <a:t>Flourescence</a:t>
                      </a:r>
                      <a:endParaRPr lang="en-US" sz="1600" b="1" kern="100" dirty="0">
                        <a:solidFill>
                          <a:schemeClr val="bg1"/>
                        </a:solidFill>
                        <a:latin typeface="Times New Roman"/>
                        <a:ea typeface="Calibri"/>
                        <a:cs typeface="Simplified Arabic"/>
                      </a:endParaRPr>
                    </a:p>
                    <a:p>
                      <a:pPr algn="l" rtl="1">
                        <a:lnSpc>
                          <a:spcPct val="107000"/>
                        </a:lnSpc>
                        <a:spcAft>
                          <a:spcPts val="0"/>
                        </a:spcAft>
                      </a:pPr>
                      <a:r>
                        <a:rPr lang="en-US" sz="1600" b="1" kern="100" dirty="0">
                          <a:solidFill>
                            <a:schemeClr val="bg1"/>
                          </a:solidFill>
                          <a:latin typeface="Times New Roman"/>
                          <a:ea typeface="Calibri"/>
                          <a:cs typeface="Simplified Arabic"/>
                        </a:rPr>
                        <a:t>L=Light microscopy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1">
                        <a:lnSpc>
                          <a:spcPct val="107000"/>
                        </a:lnSpc>
                        <a:spcAft>
                          <a:spcPts val="0"/>
                        </a:spcAft>
                      </a:pPr>
                      <a:r>
                        <a:rPr lang="en-US" sz="1600" b="1" kern="100">
                          <a:solidFill>
                            <a:schemeClr val="bg1"/>
                          </a:solidFill>
                          <a:latin typeface="Times New Roman"/>
                          <a:ea typeface="Calibri"/>
                          <a:cs typeface="Times New Roman"/>
                        </a:rPr>
                        <a:t>λ</a:t>
                      </a:r>
                      <a:r>
                        <a:rPr lang="en-US" sz="1600" b="1" kern="100">
                          <a:solidFill>
                            <a:schemeClr val="bg1"/>
                          </a:solidFill>
                          <a:latin typeface="Times New Roman"/>
                          <a:ea typeface="Calibri"/>
                          <a:cs typeface="Simplified Arabic"/>
                        </a:rPr>
                        <a:t>max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1">
                        <a:lnSpc>
                          <a:spcPct val="107000"/>
                        </a:lnSpc>
                        <a:spcAft>
                          <a:spcPts val="0"/>
                        </a:spcAft>
                      </a:pPr>
                      <a:r>
                        <a:rPr lang="en-US" sz="1600" b="1" kern="100" dirty="0">
                          <a:solidFill>
                            <a:schemeClr val="bg1"/>
                          </a:solidFill>
                          <a:latin typeface="Times New Roman"/>
                          <a:ea typeface="Calibri"/>
                          <a:cs typeface="Simplified Arabic"/>
                        </a:rPr>
                        <a:t>VR0 (Reading)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1">
                        <a:lnSpc>
                          <a:spcPct val="107000"/>
                        </a:lnSpc>
                        <a:spcAft>
                          <a:spcPts val="0"/>
                        </a:spcAft>
                      </a:pPr>
                      <a:r>
                        <a:rPr lang="en-US" sz="1600" b="1" kern="100" dirty="0">
                          <a:solidFill>
                            <a:schemeClr val="bg1"/>
                          </a:solidFill>
                          <a:latin typeface="Times New Roman"/>
                          <a:ea typeface="Calibri"/>
                          <a:cs typeface="Simplified Arabic"/>
                        </a:rPr>
                        <a:t>Depth (m)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568960">
                <a:tc>
                  <a:txBody>
                    <a:bodyPr/>
                    <a:lstStyle/>
                    <a:p>
                      <a:pPr algn="l" rtl="1">
                        <a:lnSpc>
                          <a:spcPct val="107000"/>
                        </a:lnSpc>
                        <a:spcAft>
                          <a:spcPts val="0"/>
                        </a:spcAft>
                      </a:pPr>
                      <a:r>
                        <a:rPr lang="en-US" sz="1600" b="1" kern="100">
                          <a:solidFill>
                            <a:schemeClr val="bg1"/>
                          </a:solidFill>
                          <a:latin typeface="Times New Roman"/>
                          <a:ea typeface="Calibri"/>
                          <a:cs typeface="Simplified Arabic"/>
                        </a:rPr>
                        <a:t>F=Green</a:t>
                      </a:r>
                    </a:p>
                    <a:p>
                      <a:pPr algn="l" rtl="1">
                        <a:lnSpc>
                          <a:spcPct val="107000"/>
                        </a:lnSpc>
                        <a:spcAft>
                          <a:spcPts val="0"/>
                        </a:spcAft>
                      </a:pPr>
                      <a:r>
                        <a:rPr lang="en-US" sz="1600" b="1" kern="100">
                          <a:solidFill>
                            <a:schemeClr val="bg1"/>
                          </a:solidFill>
                          <a:latin typeface="Times New Roman"/>
                          <a:ea typeface="Calibri"/>
                          <a:cs typeface="Simplified Arabic"/>
                        </a:rPr>
                        <a:t>L= Yellowish gre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1">
                        <a:lnSpc>
                          <a:spcPct val="107000"/>
                        </a:lnSpc>
                        <a:spcAft>
                          <a:spcPts val="0"/>
                        </a:spcAft>
                      </a:pPr>
                      <a:r>
                        <a:rPr lang="ar-SA" sz="1600" b="1" kern="100">
                          <a:solidFill>
                            <a:schemeClr val="bg1"/>
                          </a:solidFill>
                          <a:latin typeface="Times New Roman"/>
                          <a:ea typeface="Calibri"/>
                          <a:cs typeface="Simplified Arabic"/>
                        </a:rPr>
                        <a:t>535</a:t>
                      </a:r>
                      <a:endParaRPr lang="en-US" sz="1600" b="1" kern="100">
                        <a:solidFill>
                          <a:schemeClr val="bg1"/>
                        </a:solidFill>
                        <a:latin typeface="Times New Roman"/>
                        <a:ea typeface="Calibri"/>
                        <a:cs typeface="Simplified Arab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rtl="0">
                        <a:lnSpc>
                          <a:spcPct val="107000"/>
                        </a:lnSpc>
                        <a:spcAft>
                          <a:spcPts val="0"/>
                        </a:spcAft>
                      </a:pPr>
                      <a:r>
                        <a:rPr lang="en-US" sz="1600" b="1" kern="100">
                          <a:solidFill>
                            <a:schemeClr val="bg1"/>
                          </a:solidFill>
                          <a:latin typeface="Times New Roman"/>
                          <a:ea typeface="Calibri"/>
                          <a:cs typeface="Simplified Arabic"/>
                        </a:rPr>
                        <a:t>0-0.1 (5), 0.1-0.2 (10),0.2-0.3 (20), 0.3-0.4 (10)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1">
                        <a:lnSpc>
                          <a:spcPct val="107000"/>
                        </a:lnSpc>
                        <a:spcAft>
                          <a:spcPts val="0"/>
                        </a:spcAft>
                      </a:pPr>
                      <a:r>
                        <a:rPr lang="ar-SA" sz="1600" b="1" kern="100">
                          <a:solidFill>
                            <a:schemeClr val="bg1"/>
                          </a:solidFill>
                          <a:latin typeface="Times New Roman"/>
                          <a:ea typeface="Calibri"/>
                          <a:cs typeface="Simplified Arabic"/>
                        </a:rPr>
                        <a:t>1000</a:t>
                      </a:r>
                      <a:endParaRPr lang="en-US" sz="1600" b="1" kern="100">
                        <a:solidFill>
                          <a:schemeClr val="bg1"/>
                        </a:solidFill>
                        <a:latin typeface="Times New Roman"/>
                        <a:ea typeface="Calibri"/>
                        <a:cs typeface="Simplified Arab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568960">
                <a:tc>
                  <a:txBody>
                    <a:bodyPr/>
                    <a:lstStyle/>
                    <a:p>
                      <a:pPr algn="l" rtl="1">
                        <a:lnSpc>
                          <a:spcPct val="107000"/>
                        </a:lnSpc>
                        <a:spcAft>
                          <a:spcPts val="0"/>
                        </a:spcAft>
                      </a:pPr>
                      <a:r>
                        <a:rPr lang="en-US" sz="1600" b="1" kern="100">
                          <a:solidFill>
                            <a:schemeClr val="bg1"/>
                          </a:solidFill>
                          <a:latin typeface="Times New Roman"/>
                          <a:ea typeface="Calibri"/>
                          <a:cs typeface="Simplified Arabic"/>
                        </a:rPr>
                        <a:t>F= Yellowish Green</a:t>
                      </a:r>
                    </a:p>
                    <a:p>
                      <a:pPr algn="l" rtl="1">
                        <a:lnSpc>
                          <a:spcPct val="107000"/>
                        </a:lnSpc>
                        <a:spcAft>
                          <a:spcPts val="0"/>
                        </a:spcAft>
                      </a:pPr>
                      <a:r>
                        <a:rPr lang="en-US" sz="1600" b="1" kern="100">
                          <a:solidFill>
                            <a:schemeClr val="bg1"/>
                          </a:solidFill>
                          <a:latin typeface="Times New Roman"/>
                          <a:ea typeface="Calibri"/>
                          <a:cs typeface="Simplified Arabic"/>
                        </a:rPr>
                        <a:t>L=Yellow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1">
                        <a:lnSpc>
                          <a:spcPct val="107000"/>
                        </a:lnSpc>
                        <a:spcAft>
                          <a:spcPts val="0"/>
                        </a:spcAft>
                      </a:pPr>
                      <a:r>
                        <a:rPr lang="ar-SA" sz="1600" b="1" kern="100">
                          <a:solidFill>
                            <a:schemeClr val="bg1"/>
                          </a:solidFill>
                          <a:latin typeface="Times New Roman"/>
                          <a:ea typeface="Calibri"/>
                          <a:cs typeface="Simplified Arabic"/>
                        </a:rPr>
                        <a:t>550</a:t>
                      </a:r>
                      <a:endParaRPr lang="en-US" sz="1600" b="1" kern="100">
                        <a:solidFill>
                          <a:schemeClr val="bg1"/>
                        </a:solidFill>
                        <a:latin typeface="Times New Roman"/>
                        <a:ea typeface="Calibri"/>
                        <a:cs typeface="Simplified Arab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rtl="0">
                        <a:lnSpc>
                          <a:spcPct val="107000"/>
                        </a:lnSpc>
                        <a:spcAft>
                          <a:spcPts val="0"/>
                        </a:spcAft>
                      </a:pPr>
                      <a:r>
                        <a:rPr lang="en-US" sz="1600" b="1" kern="100">
                          <a:solidFill>
                            <a:schemeClr val="bg1"/>
                          </a:solidFill>
                          <a:latin typeface="Times New Roman"/>
                          <a:ea typeface="Calibri"/>
                          <a:cs typeface="Simplified Arabic"/>
                        </a:rPr>
                        <a:t>0.1-0.2 (3),0.2-0.3 (5), 0.3-0.4 (18) , 0.4-0.5 (5)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1">
                        <a:lnSpc>
                          <a:spcPct val="107000"/>
                        </a:lnSpc>
                        <a:spcAft>
                          <a:spcPts val="0"/>
                        </a:spcAft>
                      </a:pPr>
                      <a:r>
                        <a:rPr lang="en-US" sz="1600" b="1" kern="100">
                          <a:solidFill>
                            <a:schemeClr val="bg1"/>
                          </a:solidFill>
                          <a:latin typeface="Times New Roman"/>
                          <a:ea typeface="Calibri"/>
                          <a:cs typeface="Simplified Arabic"/>
                        </a:rPr>
                        <a:t>2000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568960">
                <a:tc>
                  <a:txBody>
                    <a:bodyPr/>
                    <a:lstStyle/>
                    <a:p>
                      <a:pPr algn="l" rtl="1">
                        <a:lnSpc>
                          <a:spcPct val="107000"/>
                        </a:lnSpc>
                        <a:spcAft>
                          <a:spcPts val="0"/>
                        </a:spcAft>
                      </a:pPr>
                      <a:r>
                        <a:rPr lang="en-US" sz="1600" b="1" kern="100">
                          <a:solidFill>
                            <a:schemeClr val="bg1"/>
                          </a:solidFill>
                          <a:latin typeface="Times New Roman"/>
                          <a:ea typeface="Calibri"/>
                          <a:cs typeface="Simplified Arabic"/>
                        </a:rPr>
                        <a:t>F=Yellow</a:t>
                      </a:r>
                    </a:p>
                    <a:p>
                      <a:pPr algn="l" rtl="1">
                        <a:lnSpc>
                          <a:spcPct val="107000"/>
                        </a:lnSpc>
                        <a:spcAft>
                          <a:spcPts val="0"/>
                        </a:spcAft>
                      </a:pPr>
                      <a:r>
                        <a:rPr lang="en-US" sz="1600" b="1" kern="100">
                          <a:solidFill>
                            <a:schemeClr val="bg1"/>
                          </a:solidFill>
                          <a:latin typeface="Times New Roman"/>
                          <a:ea typeface="Calibri"/>
                          <a:cs typeface="Simplified Arabic"/>
                        </a:rPr>
                        <a:t>L=Amber yellow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1">
                        <a:lnSpc>
                          <a:spcPct val="107000"/>
                        </a:lnSpc>
                        <a:spcAft>
                          <a:spcPts val="0"/>
                        </a:spcAft>
                      </a:pPr>
                      <a:r>
                        <a:rPr lang="ar-SA" sz="1600" b="1" kern="100">
                          <a:solidFill>
                            <a:schemeClr val="bg1"/>
                          </a:solidFill>
                          <a:latin typeface="Times New Roman"/>
                          <a:ea typeface="Calibri"/>
                          <a:cs typeface="Simplified Arabic"/>
                        </a:rPr>
                        <a:t>560</a:t>
                      </a:r>
                      <a:endParaRPr lang="en-US" sz="1600" b="1" kern="100">
                        <a:solidFill>
                          <a:schemeClr val="bg1"/>
                        </a:solidFill>
                        <a:latin typeface="Times New Roman"/>
                        <a:ea typeface="Calibri"/>
                        <a:cs typeface="Simplified Arab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rtl="0">
                        <a:lnSpc>
                          <a:spcPct val="107000"/>
                        </a:lnSpc>
                        <a:spcAft>
                          <a:spcPts val="0"/>
                        </a:spcAft>
                      </a:pPr>
                      <a:r>
                        <a:rPr lang="en-US" sz="1600" b="1" kern="100">
                          <a:solidFill>
                            <a:schemeClr val="bg1"/>
                          </a:solidFill>
                          <a:latin typeface="Times New Roman"/>
                          <a:ea typeface="Calibri"/>
                          <a:cs typeface="Simplified Arabic"/>
                        </a:rPr>
                        <a:t>0.2-0.3 (5), 0.3-0.4 (7) , 0.4-0.5 (22), 0.5-0.6 (10), 0.6-0.7(5)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1">
                        <a:lnSpc>
                          <a:spcPct val="107000"/>
                        </a:lnSpc>
                        <a:spcAft>
                          <a:spcPts val="0"/>
                        </a:spcAft>
                      </a:pPr>
                      <a:r>
                        <a:rPr lang="ar-SA" sz="1600" b="1" kern="100">
                          <a:solidFill>
                            <a:schemeClr val="bg1"/>
                          </a:solidFill>
                          <a:latin typeface="Times New Roman"/>
                          <a:ea typeface="Calibri"/>
                          <a:cs typeface="Simplified Arabic"/>
                        </a:rPr>
                        <a:t>3000</a:t>
                      </a:r>
                      <a:endParaRPr lang="en-US" sz="1600" b="1" kern="100">
                        <a:solidFill>
                          <a:schemeClr val="bg1"/>
                        </a:solidFill>
                        <a:latin typeface="Times New Roman"/>
                        <a:ea typeface="Calibri"/>
                        <a:cs typeface="Simplified Arab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568960">
                <a:tc>
                  <a:txBody>
                    <a:bodyPr/>
                    <a:lstStyle/>
                    <a:p>
                      <a:pPr algn="l" rtl="1">
                        <a:lnSpc>
                          <a:spcPct val="107000"/>
                        </a:lnSpc>
                        <a:spcAft>
                          <a:spcPts val="0"/>
                        </a:spcAft>
                      </a:pPr>
                      <a:r>
                        <a:rPr lang="en-US" sz="1600" b="1" kern="100">
                          <a:solidFill>
                            <a:schemeClr val="bg1"/>
                          </a:solidFill>
                          <a:latin typeface="Times New Roman"/>
                          <a:ea typeface="Calibri"/>
                          <a:cs typeface="Simplified Arabic"/>
                        </a:rPr>
                        <a:t>F= Orange Yellow</a:t>
                      </a:r>
                    </a:p>
                    <a:p>
                      <a:pPr algn="l" rtl="1">
                        <a:lnSpc>
                          <a:spcPct val="107000"/>
                        </a:lnSpc>
                        <a:spcAft>
                          <a:spcPts val="0"/>
                        </a:spcAft>
                      </a:pPr>
                      <a:r>
                        <a:rPr lang="en-US" sz="1600" b="1" kern="100">
                          <a:solidFill>
                            <a:schemeClr val="bg1"/>
                          </a:solidFill>
                          <a:latin typeface="Times New Roman"/>
                          <a:ea typeface="Calibri"/>
                          <a:cs typeface="Simplified Arabic"/>
                        </a:rPr>
                        <a:t>L=Brownish yellow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1">
                        <a:lnSpc>
                          <a:spcPct val="107000"/>
                        </a:lnSpc>
                        <a:spcAft>
                          <a:spcPts val="0"/>
                        </a:spcAft>
                      </a:pPr>
                      <a:r>
                        <a:rPr lang="ar-SA" sz="1600" b="1" kern="100">
                          <a:solidFill>
                            <a:schemeClr val="bg1"/>
                          </a:solidFill>
                          <a:latin typeface="Times New Roman"/>
                          <a:ea typeface="Calibri"/>
                          <a:cs typeface="Simplified Arabic"/>
                        </a:rPr>
                        <a:t>580</a:t>
                      </a:r>
                      <a:endParaRPr lang="en-US" sz="1600" b="1" kern="100">
                        <a:solidFill>
                          <a:schemeClr val="bg1"/>
                        </a:solidFill>
                        <a:latin typeface="Times New Roman"/>
                        <a:ea typeface="Calibri"/>
                        <a:cs typeface="Simplified Arab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rtl="0">
                        <a:lnSpc>
                          <a:spcPct val="107000"/>
                        </a:lnSpc>
                        <a:spcAft>
                          <a:spcPts val="0"/>
                        </a:spcAft>
                      </a:pPr>
                      <a:r>
                        <a:rPr lang="en-US" sz="1600" b="1" kern="100">
                          <a:solidFill>
                            <a:schemeClr val="bg1"/>
                          </a:solidFill>
                          <a:latin typeface="Times New Roman"/>
                          <a:ea typeface="Calibri"/>
                          <a:cs typeface="Simplified Arabic"/>
                        </a:rPr>
                        <a:t>0.6-0.7 (5), 0.7-0.8 (15) , 0.8-0.9 (10)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1">
                        <a:lnSpc>
                          <a:spcPct val="107000"/>
                        </a:lnSpc>
                        <a:spcAft>
                          <a:spcPts val="0"/>
                        </a:spcAft>
                      </a:pPr>
                      <a:r>
                        <a:rPr lang="ar-SA" sz="1600" b="1" kern="100">
                          <a:solidFill>
                            <a:schemeClr val="bg1"/>
                          </a:solidFill>
                          <a:latin typeface="Times New Roman"/>
                          <a:ea typeface="Calibri"/>
                          <a:cs typeface="Simplified Arabic"/>
                        </a:rPr>
                        <a:t>3500</a:t>
                      </a:r>
                      <a:endParaRPr lang="en-US" sz="1600" b="1" kern="100">
                        <a:solidFill>
                          <a:schemeClr val="bg1"/>
                        </a:solidFill>
                        <a:latin typeface="Times New Roman"/>
                        <a:ea typeface="Calibri"/>
                        <a:cs typeface="Simplified Arab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4"/>
                  </a:ext>
                </a:extLst>
              </a:tr>
              <a:tr h="568960">
                <a:tc>
                  <a:txBody>
                    <a:bodyPr/>
                    <a:lstStyle/>
                    <a:p>
                      <a:pPr algn="l" rtl="1">
                        <a:lnSpc>
                          <a:spcPct val="107000"/>
                        </a:lnSpc>
                        <a:spcAft>
                          <a:spcPts val="0"/>
                        </a:spcAft>
                      </a:pPr>
                      <a:r>
                        <a:rPr lang="en-US" sz="1600" b="1" kern="100">
                          <a:solidFill>
                            <a:schemeClr val="bg1"/>
                          </a:solidFill>
                          <a:latin typeface="Times New Roman"/>
                          <a:ea typeface="Calibri"/>
                          <a:cs typeface="Simplified Arabic"/>
                        </a:rPr>
                        <a:t>F=Orange</a:t>
                      </a:r>
                    </a:p>
                    <a:p>
                      <a:pPr algn="l" rtl="1">
                        <a:lnSpc>
                          <a:spcPct val="107000"/>
                        </a:lnSpc>
                        <a:spcAft>
                          <a:spcPts val="0"/>
                        </a:spcAft>
                      </a:pPr>
                      <a:r>
                        <a:rPr lang="en-US" sz="1600" b="1" kern="100">
                          <a:solidFill>
                            <a:schemeClr val="bg1"/>
                          </a:solidFill>
                          <a:latin typeface="Times New Roman"/>
                          <a:ea typeface="Calibri"/>
                          <a:cs typeface="Simplified Arabic"/>
                        </a:rPr>
                        <a:t>L=Brown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1">
                        <a:lnSpc>
                          <a:spcPct val="107000"/>
                        </a:lnSpc>
                        <a:spcAft>
                          <a:spcPts val="0"/>
                        </a:spcAft>
                      </a:pPr>
                      <a:r>
                        <a:rPr lang="ar-SA" sz="1600" b="1" kern="100">
                          <a:solidFill>
                            <a:schemeClr val="bg1"/>
                          </a:solidFill>
                          <a:latin typeface="Times New Roman"/>
                          <a:ea typeface="Calibri"/>
                          <a:cs typeface="Simplified Arabic"/>
                        </a:rPr>
                        <a:t>590</a:t>
                      </a:r>
                      <a:endParaRPr lang="en-US" sz="1600" b="1" kern="100">
                        <a:solidFill>
                          <a:schemeClr val="bg1"/>
                        </a:solidFill>
                        <a:latin typeface="Times New Roman"/>
                        <a:ea typeface="Calibri"/>
                        <a:cs typeface="Simplified Arab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rtl="0">
                        <a:lnSpc>
                          <a:spcPct val="107000"/>
                        </a:lnSpc>
                        <a:spcAft>
                          <a:spcPts val="0"/>
                        </a:spcAft>
                      </a:pPr>
                      <a:r>
                        <a:rPr lang="en-US" sz="1600" b="1" kern="100">
                          <a:solidFill>
                            <a:schemeClr val="bg1"/>
                          </a:solidFill>
                          <a:latin typeface="Times New Roman"/>
                          <a:ea typeface="Calibri"/>
                          <a:cs typeface="Simplified Arabic"/>
                        </a:rPr>
                        <a:t>0.7-0.8 (10), 0.8-0.9 (20) , 0.9-1 (5)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1">
                        <a:lnSpc>
                          <a:spcPct val="107000"/>
                        </a:lnSpc>
                        <a:spcAft>
                          <a:spcPts val="0"/>
                        </a:spcAft>
                      </a:pPr>
                      <a:r>
                        <a:rPr lang="ar-SA" sz="1600" b="1" kern="100">
                          <a:solidFill>
                            <a:schemeClr val="bg1"/>
                          </a:solidFill>
                          <a:latin typeface="Times New Roman"/>
                          <a:ea typeface="Calibri"/>
                          <a:cs typeface="Simplified Arabic"/>
                        </a:rPr>
                        <a:t>4000</a:t>
                      </a:r>
                      <a:endParaRPr lang="en-US" sz="1600" b="1" kern="100">
                        <a:solidFill>
                          <a:schemeClr val="bg1"/>
                        </a:solidFill>
                        <a:latin typeface="Times New Roman"/>
                        <a:ea typeface="Calibri"/>
                        <a:cs typeface="Simplified Arab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568960">
                <a:tc>
                  <a:txBody>
                    <a:bodyPr/>
                    <a:lstStyle/>
                    <a:p>
                      <a:pPr algn="l" rtl="1">
                        <a:lnSpc>
                          <a:spcPct val="107000"/>
                        </a:lnSpc>
                        <a:spcAft>
                          <a:spcPts val="0"/>
                        </a:spcAft>
                      </a:pPr>
                      <a:r>
                        <a:rPr lang="en-US" sz="1600" b="1" kern="100">
                          <a:solidFill>
                            <a:schemeClr val="bg1"/>
                          </a:solidFill>
                          <a:latin typeface="Times New Roman"/>
                          <a:ea typeface="Calibri"/>
                          <a:cs typeface="Simplified Arabic"/>
                        </a:rPr>
                        <a:t>F=Red</a:t>
                      </a:r>
                    </a:p>
                    <a:p>
                      <a:pPr algn="l" rtl="1">
                        <a:lnSpc>
                          <a:spcPct val="107000"/>
                        </a:lnSpc>
                        <a:spcAft>
                          <a:spcPts val="0"/>
                        </a:spcAft>
                      </a:pPr>
                      <a:r>
                        <a:rPr lang="en-US" sz="1600" b="1" kern="100">
                          <a:solidFill>
                            <a:schemeClr val="bg1"/>
                          </a:solidFill>
                          <a:latin typeface="Times New Roman"/>
                          <a:ea typeface="Calibri"/>
                          <a:cs typeface="Simplified Arabic"/>
                        </a:rPr>
                        <a:t>L=Redish brown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1">
                        <a:lnSpc>
                          <a:spcPct val="107000"/>
                        </a:lnSpc>
                        <a:spcAft>
                          <a:spcPts val="0"/>
                        </a:spcAft>
                      </a:pPr>
                      <a:r>
                        <a:rPr lang="ar-SA" sz="1600" b="1" kern="100">
                          <a:solidFill>
                            <a:schemeClr val="bg1"/>
                          </a:solidFill>
                          <a:latin typeface="Times New Roman"/>
                          <a:ea typeface="Calibri"/>
                          <a:cs typeface="Simplified Arabic"/>
                        </a:rPr>
                        <a:t>610</a:t>
                      </a:r>
                      <a:endParaRPr lang="en-US" sz="1600" b="1" kern="100">
                        <a:solidFill>
                          <a:schemeClr val="bg1"/>
                        </a:solidFill>
                        <a:latin typeface="Times New Roman"/>
                        <a:ea typeface="Calibri"/>
                        <a:cs typeface="Simplified Arab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rtl="0">
                        <a:lnSpc>
                          <a:spcPct val="107000"/>
                        </a:lnSpc>
                        <a:spcAft>
                          <a:spcPts val="0"/>
                        </a:spcAft>
                      </a:pPr>
                      <a:r>
                        <a:rPr lang="en-US" sz="1600" b="1" kern="100">
                          <a:solidFill>
                            <a:schemeClr val="bg1"/>
                          </a:solidFill>
                          <a:latin typeface="Times New Roman"/>
                          <a:ea typeface="Calibri"/>
                          <a:cs typeface="Simplified Arabic"/>
                        </a:rPr>
                        <a:t>0.8-0.9 (10), 0.9-1 (15) , 1-1.1 (25), 1.1-1.2 (10)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rtl="1">
                        <a:lnSpc>
                          <a:spcPct val="107000"/>
                        </a:lnSpc>
                        <a:spcAft>
                          <a:spcPts val="0"/>
                        </a:spcAft>
                      </a:pPr>
                      <a:r>
                        <a:rPr lang="ar-SA" sz="1600" b="1" kern="100" dirty="0">
                          <a:solidFill>
                            <a:schemeClr val="bg1"/>
                          </a:solidFill>
                          <a:latin typeface="Times New Roman"/>
                          <a:ea typeface="Calibri"/>
                          <a:cs typeface="Simplified Arabic"/>
                        </a:rPr>
                        <a:t>4500</a:t>
                      </a:r>
                      <a:endParaRPr lang="en-US" sz="1600" b="1" kern="100" dirty="0">
                        <a:solidFill>
                          <a:schemeClr val="bg1"/>
                        </a:solidFill>
                        <a:latin typeface="Times New Roman"/>
                        <a:ea typeface="Calibri"/>
                        <a:cs typeface="Simplified Arabic"/>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729179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907704" y="195843"/>
            <a:ext cx="5760640" cy="6662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14470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endParaRPr lang="ar-IQ" dirty="0"/>
          </a:p>
        </p:txBody>
      </p:sp>
      <p:pic>
        <p:nvPicPr>
          <p:cNvPr id="8194" name="Picture 2"/>
          <p:cNvPicPr>
            <a:picLocks noChangeAspect="1" noChangeArrowheads="1"/>
          </p:cNvPicPr>
          <p:nvPr/>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rcRect l="1220" t="24" r="8415" b="2183"/>
          <a:stretch>
            <a:fillRect/>
          </a:stretch>
        </p:blipFill>
        <p:spPr bwMode="auto">
          <a:xfrm rot="5400000">
            <a:off x="1485898" y="-876300"/>
            <a:ext cx="6172201" cy="883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02408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val="3616050088"/>
              </p:ext>
            </p:extLst>
          </p:nvPr>
        </p:nvGraphicFramePr>
        <p:xfrm>
          <a:off x="228600" y="152402"/>
          <a:ext cx="8762999" cy="6172192"/>
        </p:xfrm>
        <a:graphic>
          <a:graphicData uri="http://schemas.openxmlformats.org/drawingml/2006/table">
            <a:tbl>
              <a:tblPr rtl="1"/>
              <a:tblGrid>
                <a:gridCol w="568377">
                  <a:extLst>
                    <a:ext uri="{9D8B030D-6E8A-4147-A177-3AD203B41FA5}">
                      <a16:colId xmlns:a16="http://schemas.microsoft.com/office/drawing/2014/main" val="20000"/>
                    </a:ext>
                  </a:extLst>
                </a:gridCol>
                <a:gridCol w="568377">
                  <a:extLst>
                    <a:ext uri="{9D8B030D-6E8A-4147-A177-3AD203B41FA5}">
                      <a16:colId xmlns:a16="http://schemas.microsoft.com/office/drawing/2014/main" val="20001"/>
                    </a:ext>
                  </a:extLst>
                </a:gridCol>
                <a:gridCol w="2511953">
                  <a:extLst>
                    <a:ext uri="{9D8B030D-6E8A-4147-A177-3AD203B41FA5}">
                      <a16:colId xmlns:a16="http://schemas.microsoft.com/office/drawing/2014/main" val="20002"/>
                    </a:ext>
                  </a:extLst>
                </a:gridCol>
                <a:gridCol w="471338">
                  <a:extLst>
                    <a:ext uri="{9D8B030D-6E8A-4147-A177-3AD203B41FA5}">
                      <a16:colId xmlns:a16="http://schemas.microsoft.com/office/drawing/2014/main" val="20003"/>
                    </a:ext>
                  </a:extLst>
                </a:gridCol>
                <a:gridCol w="316073">
                  <a:extLst>
                    <a:ext uri="{9D8B030D-6E8A-4147-A177-3AD203B41FA5}">
                      <a16:colId xmlns:a16="http://schemas.microsoft.com/office/drawing/2014/main" val="20004"/>
                    </a:ext>
                  </a:extLst>
                </a:gridCol>
                <a:gridCol w="235667">
                  <a:extLst>
                    <a:ext uri="{9D8B030D-6E8A-4147-A177-3AD203B41FA5}">
                      <a16:colId xmlns:a16="http://schemas.microsoft.com/office/drawing/2014/main" val="20005"/>
                    </a:ext>
                  </a:extLst>
                </a:gridCol>
                <a:gridCol w="550634">
                  <a:extLst>
                    <a:ext uri="{9D8B030D-6E8A-4147-A177-3AD203B41FA5}">
                      <a16:colId xmlns:a16="http://schemas.microsoft.com/office/drawing/2014/main" val="20006"/>
                    </a:ext>
                  </a:extLst>
                </a:gridCol>
                <a:gridCol w="471338">
                  <a:extLst>
                    <a:ext uri="{9D8B030D-6E8A-4147-A177-3AD203B41FA5}">
                      <a16:colId xmlns:a16="http://schemas.microsoft.com/office/drawing/2014/main" val="20007"/>
                    </a:ext>
                  </a:extLst>
                </a:gridCol>
                <a:gridCol w="471338">
                  <a:extLst>
                    <a:ext uri="{9D8B030D-6E8A-4147-A177-3AD203B41FA5}">
                      <a16:colId xmlns:a16="http://schemas.microsoft.com/office/drawing/2014/main" val="20008"/>
                    </a:ext>
                  </a:extLst>
                </a:gridCol>
                <a:gridCol w="236224">
                  <a:extLst>
                    <a:ext uri="{9D8B030D-6E8A-4147-A177-3AD203B41FA5}">
                      <a16:colId xmlns:a16="http://schemas.microsoft.com/office/drawing/2014/main" val="20009"/>
                    </a:ext>
                  </a:extLst>
                </a:gridCol>
                <a:gridCol w="392598">
                  <a:extLst>
                    <a:ext uri="{9D8B030D-6E8A-4147-A177-3AD203B41FA5}">
                      <a16:colId xmlns:a16="http://schemas.microsoft.com/office/drawing/2014/main" val="20010"/>
                    </a:ext>
                  </a:extLst>
                </a:gridCol>
                <a:gridCol w="236224">
                  <a:extLst>
                    <a:ext uri="{9D8B030D-6E8A-4147-A177-3AD203B41FA5}">
                      <a16:colId xmlns:a16="http://schemas.microsoft.com/office/drawing/2014/main" val="20011"/>
                    </a:ext>
                  </a:extLst>
                </a:gridCol>
                <a:gridCol w="235667">
                  <a:extLst>
                    <a:ext uri="{9D8B030D-6E8A-4147-A177-3AD203B41FA5}">
                      <a16:colId xmlns:a16="http://schemas.microsoft.com/office/drawing/2014/main" val="20012"/>
                    </a:ext>
                  </a:extLst>
                </a:gridCol>
                <a:gridCol w="316073">
                  <a:extLst>
                    <a:ext uri="{9D8B030D-6E8A-4147-A177-3AD203B41FA5}">
                      <a16:colId xmlns:a16="http://schemas.microsoft.com/office/drawing/2014/main" val="20013"/>
                    </a:ext>
                  </a:extLst>
                </a:gridCol>
                <a:gridCol w="316073">
                  <a:extLst>
                    <a:ext uri="{9D8B030D-6E8A-4147-A177-3AD203B41FA5}">
                      <a16:colId xmlns:a16="http://schemas.microsoft.com/office/drawing/2014/main" val="20014"/>
                    </a:ext>
                  </a:extLst>
                </a:gridCol>
                <a:gridCol w="471892">
                  <a:extLst>
                    <a:ext uri="{9D8B030D-6E8A-4147-A177-3AD203B41FA5}">
                      <a16:colId xmlns:a16="http://schemas.microsoft.com/office/drawing/2014/main" val="20015"/>
                    </a:ext>
                  </a:extLst>
                </a:gridCol>
                <a:gridCol w="393153">
                  <a:extLst>
                    <a:ext uri="{9D8B030D-6E8A-4147-A177-3AD203B41FA5}">
                      <a16:colId xmlns:a16="http://schemas.microsoft.com/office/drawing/2014/main" val="20016"/>
                    </a:ext>
                  </a:extLst>
                </a:gridCol>
              </a:tblGrid>
              <a:tr h="237392">
                <a:tc rowSpan="2">
                  <a:txBody>
                    <a:bodyPr/>
                    <a:lstStyle/>
                    <a:p>
                      <a:pPr marL="71755" marR="71755" algn="ctr" rtl="0">
                        <a:lnSpc>
                          <a:spcPct val="115000"/>
                        </a:lnSpc>
                        <a:spcAft>
                          <a:spcPts val="0"/>
                        </a:spcAft>
                      </a:pPr>
                      <a:r>
                        <a:rPr lang="en-US" sz="1200" b="1" dirty="0" err="1">
                          <a:solidFill>
                            <a:schemeClr val="bg1"/>
                          </a:solidFill>
                          <a:latin typeface="Calibri"/>
                          <a:ea typeface="Calibri"/>
                          <a:cs typeface="Arial"/>
                        </a:rPr>
                        <a:t>Kerogen</a:t>
                      </a:r>
                      <a:r>
                        <a:rPr lang="en-US" sz="1200" b="1" dirty="0">
                          <a:solidFill>
                            <a:schemeClr val="bg1"/>
                          </a:solidFill>
                          <a:latin typeface="Calibri"/>
                          <a:ea typeface="Calibri"/>
                          <a:cs typeface="Arial"/>
                        </a:rPr>
                        <a:t> Type</a:t>
                      </a:r>
                    </a:p>
                  </a:txBody>
                  <a:tcPr marL="43200" marR="43200" marT="0" marB="0" vert="vert27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2">
                        <a:lumMod val="20000"/>
                        <a:lumOff val="80000"/>
                      </a:schemeClr>
                    </a:solidFill>
                  </a:tcPr>
                </a:tc>
                <a:tc rowSpan="2">
                  <a:txBody>
                    <a:bodyPr/>
                    <a:lstStyle/>
                    <a:p>
                      <a:pPr marL="71755" marR="71755" algn="ctr" rtl="0">
                        <a:lnSpc>
                          <a:spcPct val="115000"/>
                        </a:lnSpc>
                        <a:spcAft>
                          <a:spcPts val="0"/>
                        </a:spcAft>
                      </a:pPr>
                      <a:r>
                        <a:rPr lang="en-US" sz="1200" b="1">
                          <a:solidFill>
                            <a:schemeClr val="bg1"/>
                          </a:solidFill>
                          <a:latin typeface="Calibri"/>
                          <a:ea typeface="Calibri"/>
                          <a:cs typeface="Arial"/>
                        </a:rPr>
                        <a:t>Form</a:t>
                      </a:r>
                    </a:p>
                  </a:txBody>
                  <a:tcPr marL="43200" marR="43200" marT="0" marB="0" vert="vert27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2">
                        <a:lumMod val="20000"/>
                        <a:lumOff val="80000"/>
                      </a:schemeClr>
                    </a:solidFill>
                  </a:tcPr>
                </a:tc>
                <a:tc rowSpan="2">
                  <a:txBody>
                    <a:bodyPr/>
                    <a:lstStyle/>
                    <a:p>
                      <a:pPr algn="ctr" rtl="0">
                        <a:lnSpc>
                          <a:spcPct val="115000"/>
                        </a:lnSpc>
                        <a:spcAft>
                          <a:spcPts val="0"/>
                        </a:spcAft>
                      </a:pPr>
                      <a:r>
                        <a:rPr lang="en-US" sz="1200" b="1">
                          <a:solidFill>
                            <a:schemeClr val="bg1"/>
                          </a:solidFill>
                          <a:latin typeface="Calibri"/>
                          <a:ea typeface="Calibri"/>
                          <a:cs typeface="Arial"/>
                        </a:rPr>
                        <a:t>Hydrocarbone  Generation</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2">
                        <a:lumMod val="20000"/>
                        <a:lumOff val="80000"/>
                      </a:schemeClr>
                    </a:solidFill>
                  </a:tcPr>
                </a:tc>
                <a:tc rowSpan="2">
                  <a:txBody>
                    <a:bodyPr/>
                    <a:lstStyle/>
                    <a:p>
                      <a:pPr marL="71755" marR="71755" algn="ctr" rtl="0">
                        <a:lnSpc>
                          <a:spcPct val="115000"/>
                        </a:lnSpc>
                        <a:spcAft>
                          <a:spcPts val="0"/>
                        </a:spcAft>
                      </a:pPr>
                      <a:r>
                        <a:rPr lang="en-US" sz="1200" b="1">
                          <a:solidFill>
                            <a:schemeClr val="bg1"/>
                          </a:solidFill>
                          <a:latin typeface="Calibri"/>
                          <a:ea typeface="Calibri"/>
                          <a:cs typeface="Arial"/>
                        </a:rPr>
                        <a:t>Temp.(</a:t>
                      </a:r>
                      <a:r>
                        <a:rPr lang="en-US" sz="1200" b="1">
                          <a:solidFill>
                            <a:schemeClr val="bg1"/>
                          </a:solidFill>
                          <a:latin typeface="Arial"/>
                          <a:ea typeface="Calibri"/>
                          <a:cs typeface="Arial"/>
                        </a:rPr>
                        <a:t>˚</a:t>
                      </a:r>
                      <a:r>
                        <a:rPr lang="en-US" sz="1200" b="1">
                          <a:solidFill>
                            <a:schemeClr val="bg1"/>
                          </a:solidFill>
                          <a:latin typeface="Calibri"/>
                          <a:ea typeface="Calibri"/>
                          <a:cs typeface="Arial"/>
                        </a:rPr>
                        <a:t>C)</a:t>
                      </a:r>
                    </a:p>
                  </a:txBody>
                  <a:tcPr marL="43200" marR="43200" marT="0" marB="0" vert="vert27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2">
                        <a:lumMod val="20000"/>
                        <a:lumOff val="80000"/>
                      </a:schemeClr>
                    </a:solidFill>
                  </a:tcPr>
                </a:tc>
                <a:tc rowSpan="2" gridSpan="2">
                  <a:txBody>
                    <a:bodyPr/>
                    <a:lstStyle/>
                    <a:p>
                      <a:pPr marL="71755" marR="71755" algn="ctr" rtl="0">
                        <a:lnSpc>
                          <a:spcPct val="115000"/>
                        </a:lnSpc>
                        <a:spcAft>
                          <a:spcPts val="0"/>
                        </a:spcAft>
                      </a:pPr>
                      <a:r>
                        <a:rPr lang="en-US" sz="1200" b="1">
                          <a:solidFill>
                            <a:schemeClr val="bg1"/>
                          </a:solidFill>
                          <a:latin typeface="Calibri"/>
                          <a:ea typeface="Calibri"/>
                          <a:cs typeface="Arial"/>
                        </a:rPr>
                        <a:t>Orga. Matur.</a:t>
                      </a:r>
                    </a:p>
                  </a:txBody>
                  <a:tcPr marL="43200" marR="43200" marT="0" marB="0" vert="vert27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2">
                        <a:lumMod val="20000"/>
                        <a:lumOff val="80000"/>
                      </a:schemeClr>
                    </a:solidFill>
                  </a:tcPr>
                </a:tc>
                <a:tc rowSpan="2" hMerge="1">
                  <a:txBody>
                    <a:bodyPr/>
                    <a:lstStyle/>
                    <a:p>
                      <a:pPr rtl="1"/>
                      <a:endParaRPr lang="ar-IQ"/>
                    </a:p>
                  </a:txBody>
                  <a:tcPr/>
                </a:tc>
                <a:tc gridSpan="2">
                  <a:txBody>
                    <a:bodyPr/>
                    <a:lstStyle/>
                    <a:p>
                      <a:pPr algn="ctr" rtl="0">
                        <a:lnSpc>
                          <a:spcPct val="115000"/>
                        </a:lnSpc>
                        <a:spcAft>
                          <a:spcPts val="0"/>
                        </a:spcAft>
                      </a:pPr>
                      <a:r>
                        <a:rPr lang="en-US" sz="1200" b="1">
                          <a:solidFill>
                            <a:schemeClr val="bg1"/>
                          </a:solidFill>
                          <a:latin typeface="Calibri"/>
                          <a:ea typeface="Calibri"/>
                          <a:cs typeface="Arial"/>
                        </a:rPr>
                        <a:t>Flour.</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pPr rtl="1"/>
                      <a:endParaRPr lang="ar-IQ"/>
                    </a:p>
                  </a:txBody>
                  <a:tcPr/>
                </a:tc>
                <a:tc gridSpan="2">
                  <a:txBody>
                    <a:bodyPr/>
                    <a:lstStyle/>
                    <a:p>
                      <a:pPr algn="ctr" rtl="0">
                        <a:lnSpc>
                          <a:spcPct val="115000"/>
                        </a:lnSpc>
                        <a:spcAft>
                          <a:spcPts val="0"/>
                        </a:spcAft>
                      </a:pPr>
                      <a:r>
                        <a:rPr lang="en-US" sz="1200" b="1">
                          <a:solidFill>
                            <a:schemeClr val="bg1"/>
                          </a:solidFill>
                          <a:latin typeface="Calibri"/>
                          <a:ea typeface="Calibri"/>
                          <a:cs typeface="Arial"/>
                        </a:rPr>
                        <a:t>T.A.I.</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pPr rtl="1"/>
                      <a:endParaRPr lang="ar-IQ"/>
                    </a:p>
                  </a:txBody>
                  <a:tcPr/>
                </a:tc>
                <a:tc rowSpan="2">
                  <a:txBody>
                    <a:bodyPr/>
                    <a:lstStyle/>
                    <a:p>
                      <a:pPr marL="71755" marR="71755" algn="ctr" rtl="0">
                        <a:lnSpc>
                          <a:spcPct val="115000"/>
                        </a:lnSpc>
                        <a:spcAft>
                          <a:spcPts val="0"/>
                        </a:spcAft>
                      </a:pPr>
                      <a:r>
                        <a:rPr lang="en-US" sz="1200" b="1">
                          <a:solidFill>
                            <a:schemeClr val="bg1"/>
                          </a:solidFill>
                          <a:latin typeface="Calibri"/>
                          <a:ea typeface="Calibri"/>
                          <a:cs typeface="Arial"/>
                        </a:rPr>
                        <a:t>V.R.</a:t>
                      </a:r>
                    </a:p>
                  </a:txBody>
                  <a:tcPr marL="43200" marR="43200" marT="0" marB="0" vert="vert27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2">
                        <a:lumMod val="20000"/>
                        <a:lumOff val="80000"/>
                      </a:schemeClr>
                    </a:solidFill>
                  </a:tcPr>
                </a:tc>
                <a:tc gridSpan="4">
                  <a:txBody>
                    <a:bodyPr/>
                    <a:lstStyle/>
                    <a:p>
                      <a:pPr algn="ctr" rtl="0">
                        <a:lnSpc>
                          <a:spcPct val="115000"/>
                        </a:lnSpc>
                        <a:spcAft>
                          <a:spcPts val="0"/>
                        </a:spcAft>
                      </a:pPr>
                      <a:r>
                        <a:rPr lang="en-US" sz="1200" b="1">
                          <a:solidFill>
                            <a:schemeClr val="bg1"/>
                          </a:solidFill>
                          <a:latin typeface="Calibri"/>
                          <a:ea typeface="Calibri"/>
                          <a:cs typeface="Arial"/>
                        </a:rPr>
                        <a:t>Logs Response</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pPr rtl="1"/>
                      <a:endParaRPr lang="ar-IQ"/>
                    </a:p>
                  </a:txBody>
                  <a:tcPr/>
                </a:tc>
                <a:tc hMerge="1">
                  <a:txBody>
                    <a:bodyPr/>
                    <a:lstStyle/>
                    <a:p>
                      <a:pPr rtl="1"/>
                      <a:endParaRPr lang="ar-IQ"/>
                    </a:p>
                  </a:txBody>
                  <a:tcPr/>
                </a:tc>
                <a:tc hMerge="1">
                  <a:txBody>
                    <a:bodyPr/>
                    <a:lstStyle/>
                    <a:p>
                      <a:pPr rtl="1"/>
                      <a:endParaRPr lang="ar-IQ"/>
                    </a:p>
                  </a:txBody>
                  <a:tcPr/>
                </a:tc>
                <a:tc rowSpan="2">
                  <a:txBody>
                    <a:bodyPr/>
                    <a:lstStyle/>
                    <a:p>
                      <a:pPr marL="71755" marR="71755" algn="ctr" rtl="0">
                        <a:lnSpc>
                          <a:spcPct val="115000"/>
                        </a:lnSpc>
                        <a:spcAft>
                          <a:spcPts val="0"/>
                        </a:spcAft>
                      </a:pPr>
                      <a:r>
                        <a:rPr lang="en-US" sz="1200" b="1">
                          <a:solidFill>
                            <a:schemeClr val="bg1"/>
                          </a:solidFill>
                          <a:latin typeface="Calibri"/>
                          <a:ea typeface="Calibri"/>
                          <a:cs typeface="Arial"/>
                        </a:rPr>
                        <a:t>Depth(m)</a:t>
                      </a:r>
                    </a:p>
                  </a:txBody>
                  <a:tcPr marL="43200" marR="43200" marT="0" marB="0" vert="vert27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2">
                        <a:lumMod val="20000"/>
                        <a:lumOff val="80000"/>
                      </a:schemeClr>
                    </a:solidFill>
                  </a:tcPr>
                </a:tc>
                <a:tc rowSpan="2">
                  <a:txBody>
                    <a:bodyPr/>
                    <a:lstStyle/>
                    <a:p>
                      <a:pPr marL="71755" marR="71755" algn="ctr" rtl="0">
                        <a:lnSpc>
                          <a:spcPct val="115000"/>
                        </a:lnSpc>
                        <a:spcAft>
                          <a:spcPts val="0"/>
                        </a:spcAft>
                      </a:pPr>
                      <a:r>
                        <a:rPr lang="en-US" sz="1200" b="1" dirty="0">
                          <a:solidFill>
                            <a:schemeClr val="bg1"/>
                          </a:solidFill>
                          <a:latin typeface="Calibri"/>
                          <a:ea typeface="Calibri"/>
                          <a:cs typeface="Arial"/>
                        </a:rPr>
                        <a:t>Source RX</a:t>
                      </a:r>
                    </a:p>
                  </a:txBody>
                  <a:tcPr marL="43200" marR="43200" marT="0" marB="0" vert="vert27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237392">
                <a:tc vMerge="1">
                  <a:txBody>
                    <a:bodyPr/>
                    <a:lstStyle/>
                    <a:p>
                      <a:pPr rtl="1"/>
                      <a:endParaRPr lang="ar-IQ"/>
                    </a:p>
                  </a:txBody>
                  <a:tcPr/>
                </a:tc>
                <a:tc vMerge="1">
                  <a:txBody>
                    <a:bodyPr/>
                    <a:lstStyle/>
                    <a:p>
                      <a:pPr rtl="1"/>
                      <a:endParaRPr lang="ar-IQ"/>
                    </a:p>
                  </a:txBody>
                  <a:tcPr/>
                </a:tc>
                <a:tc vMerge="1">
                  <a:txBody>
                    <a:bodyPr/>
                    <a:lstStyle/>
                    <a:p>
                      <a:pPr rtl="1"/>
                      <a:endParaRPr lang="ar-IQ"/>
                    </a:p>
                  </a:txBody>
                  <a:tcPr/>
                </a:tc>
                <a:tc vMerge="1">
                  <a:txBody>
                    <a:bodyPr/>
                    <a:lstStyle/>
                    <a:p>
                      <a:pPr rtl="1"/>
                      <a:endParaRPr lang="ar-IQ"/>
                    </a:p>
                  </a:txBody>
                  <a:tcPr/>
                </a:tc>
                <a:tc gridSpan="2" vMerge="1">
                  <a:txBody>
                    <a:bodyPr/>
                    <a:lstStyle/>
                    <a:p>
                      <a:pPr rtl="1"/>
                      <a:endParaRPr lang="ar-IQ"/>
                    </a:p>
                  </a:txBody>
                  <a:tcPr/>
                </a:tc>
                <a:tc hMerge="1" vMerge="1">
                  <a:txBody>
                    <a:bodyPr/>
                    <a:lstStyle/>
                    <a:p>
                      <a:pPr rtl="1"/>
                      <a:endParaRPr lang="ar-IQ"/>
                    </a:p>
                  </a:txBody>
                  <a:tcPr/>
                </a:tc>
                <a:tc>
                  <a:txBody>
                    <a:bodyPr/>
                    <a:lstStyle/>
                    <a:p>
                      <a:pPr marL="71755" marR="71755" algn="ctr" rtl="0">
                        <a:lnSpc>
                          <a:spcPct val="115000"/>
                        </a:lnSpc>
                        <a:spcAft>
                          <a:spcPts val="0"/>
                        </a:spcAft>
                      </a:pPr>
                      <a:r>
                        <a:rPr lang="en-US" sz="1200" b="1">
                          <a:solidFill>
                            <a:schemeClr val="bg1"/>
                          </a:solidFill>
                          <a:latin typeface="Calibri"/>
                          <a:ea typeface="Calibri"/>
                          <a:cs typeface="Arial"/>
                        </a:rPr>
                        <a:t>Poll. Col</a:t>
                      </a:r>
                    </a:p>
                  </a:txBody>
                  <a:tcPr marL="43200" marR="43200" marT="0" marB="0" vert="vert27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71755" marR="71755" algn="ctr" rtl="0">
                        <a:lnSpc>
                          <a:spcPct val="115000"/>
                        </a:lnSpc>
                        <a:spcAft>
                          <a:spcPts val="0"/>
                        </a:spcAft>
                      </a:pPr>
                      <a:r>
                        <a:rPr lang="en-US" sz="1200" b="1">
                          <a:solidFill>
                            <a:schemeClr val="bg1"/>
                          </a:solidFill>
                          <a:latin typeface="Arial"/>
                          <a:ea typeface="Calibri"/>
                          <a:cs typeface="Arial"/>
                        </a:rPr>
                        <a:t>λ </a:t>
                      </a:r>
                      <a:r>
                        <a:rPr lang="en-US" sz="1200" b="1">
                          <a:solidFill>
                            <a:schemeClr val="bg1"/>
                          </a:solidFill>
                          <a:latin typeface="Calibri"/>
                          <a:ea typeface="Calibri"/>
                          <a:cs typeface="Arial"/>
                        </a:rPr>
                        <a:t>max</a:t>
                      </a:r>
                    </a:p>
                  </a:txBody>
                  <a:tcPr marL="43200" marR="43200" marT="0" marB="0" vert="vert27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71755" marR="71755" algn="ctr" rtl="0">
                        <a:lnSpc>
                          <a:spcPct val="115000"/>
                        </a:lnSpc>
                        <a:spcAft>
                          <a:spcPts val="0"/>
                        </a:spcAft>
                      </a:pPr>
                      <a:r>
                        <a:rPr lang="en-US" sz="1200" b="1">
                          <a:solidFill>
                            <a:schemeClr val="bg1"/>
                          </a:solidFill>
                          <a:latin typeface="Calibri"/>
                          <a:ea typeface="Calibri"/>
                          <a:cs typeface="Arial"/>
                        </a:rPr>
                        <a:t>Poll.Col.</a:t>
                      </a:r>
                    </a:p>
                  </a:txBody>
                  <a:tcPr marL="43200" marR="43200" marT="0" marB="0" vert="vert27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71755" marR="71755" algn="ctr" rtl="0">
                        <a:lnSpc>
                          <a:spcPct val="115000"/>
                        </a:lnSpc>
                        <a:spcAft>
                          <a:spcPts val="0"/>
                        </a:spcAft>
                      </a:pPr>
                      <a:r>
                        <a:rPr lang="en-US" sz="1200" b="1">
                          <a:solidFill>
                            <a:schemeClr val="bg1"/>
                          </a:solidFill>
                          <a:latin typeface="Calibri"/>
                          <a:ea typeface="Calibri"/>
                          <a:cs typeface="Arial"/>
                        </a:rPr>
                        <a:t>Sc.</a:t>
                      </a:r>
                    </a:p>
                  </a:txBody>
                  <a:tcPr marL="43200" marR="43200" marT="0" marB="0" vert="vert27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2">
                        <a:lumMod val="20000"/>
                        <a:lumOff val="80000"/>
                      </a:schemeClr>
                    </a:solidFill>
                  </a:tcPr>
                </a:tc>
                <a:tc vMerge="1">
                  <a:txBody>
                    <a:bodyPr/>
                    <a:lstStyle/>
                    <a:p>
                      <a:pPr rtl="1"/>
                      <a:endParaRPr lang="ar-IQ"/>
                    </a:p>
                  </a:txBody>
                  <a:tcPr/>
                </a:tc>
                <a:tc>
                  <a:txBody>
                    <a:bodyPr/>
                    <a:lstStyle/>
                    <a:p>
                      <a:pPr marL="71755" marR="71755" algn="ctr" rtl="0">
                        <a:lnSpc>
                          <a:spcPct val="115000"/>
                        </a:lnSpc>
                        <a:spcAft>
                          <a:spcPts val="0"/>
                        </a:spcAft>
                      </a:pPr>
                      <a:r>
                        <a:rPr lang="en-US" sz="1200" b="1">
                          <a:solidFill>
                            <a:schemeClr val="bg1"/>
                          </a:solidFill>
                          <a:latin typeface="Arial"/>
                          <a:ea typeface="Calibri"/>
                          <a:cs typeface="Arial"/>
                        </a:rPr>
                        <a:t>∆</a:t>
                      </a:r>
                      <a:r>
                        <a:rPr lang="en-US" sz="1200" b="1">
                          <a:solidFill>
                            <a:schemeClr val="bg1"/>
                          </a:solidFill>
                          <a:latin typeface="Calibri"/>
                          <a:ea typeface="Calibri"/>
                          <a:cs typeface="Arial"/>
                        </a:rPr>
                        <a:t>T</a:t>
                      </a:r>
                    </a:p>
                  </a:txBody>
                  <a:tcPr marL="43200" marR="43200" marT="0" marB="0" vert="vert27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Arial"/>
                          <a:ea typeface="Calibri"/>
                          <a:cs typeface="Arial"/>
                        </a:rPr>
                        <a:t>ρ</a:t>
                      </a:r>
                      <a:endParaRPr lang="en-US" sz="1200" b="1">
                        <a:solidFill>
                          <a:schemeClr val="bg1"/>
                        </a:solidFill>
                        <a:latin typeface="Calibri"/>
                        <a:ea typeface="Calibri"/>
                        <a:cs typeface="Arial"/>
                      </a:endParaRPr>
                    </a:p>
                  </a:txBody>
                  <a:tcPr marL="43200" marR="43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R.</a:t>
                      </a:r>
                    </a:p>
                  </a:txBody>
                  <a:tcPr marL="43200" marR="43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dirty="0">
                          <a:solidFill>
                            <a:schemeClr val="bg1"/>
                          </a:solidFill>
                          <a:latin typeface="Calibri"/>
                          <a:ea typeface="Calibri"/>
                          <a:cs typeface="Arial"/>
                        </a:rPr>
                        <a:t>GR</a:t>
                      </a:r>
                    </a:p>
                  </a:txBody>
                  <a:tcPr marL="43200" marR="43200" marT="0" marB="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2">
                        <a:lumMod val="20000"/>
                        <a:lumOff val="80000"/>
                      </a:schemeClr>
                    </a:solidFill>
                  </a:tcPr>
                </a:tc>
                <a:tc vMerge="1">
                  <a:txBody>
                    <a:bodyPr/>
                    <a:lstStyle/>
                    <a:p>
                      <a:pPr rtl="1"/>
                      <a:endParaRPr lang="ar-IQ"/>
                    </a:p>
                  </a:txBody>
                  <a:tcPr/>
                </a:tc>
                <a:tc vMerge="1">
                  <a:txBody>
                    <a:bodyPr/>
                    <a:lstStyle/>
                    <a:p>
                      <a:pPr rtl="1"/>
                      <a:endParaRPr lang="ar-IQ"/>
                    </a:p>
                  </a:txBody>
                  <a:tcPr/>
                </a:tc>
                <a:extLst>
                  <a:ext uri="{0D108BD9-81ED-4DB2-BD59-A6C34878D82A}">
                    <a16:rowId xmlns:a16="http://schemas.microsoft.com/office/drawing/2014/main" val="10001"/>
                  </a:ext>
                </a:extLst>
              </a:tr>
              <a:tr h="474784">
                <a:tc>
                  <a:txBody>
                    <a:bodyPr/>
                    <a:lstStyle/>
                    <a:p>
                      <a:pPr algn="ctr" rtl="0">
                        <a:lnSpc>
                          <a:spcPct val="115000"/>
                        </a:lnSpc>
                        <a:spcAft>
                          <a:spcPts val="0"/>
                        </a:spcAft>
                      </a:pPr>
                      <a:r>
                        <a:rPr lang="en-US" sz="1200" b="1">
                          <a:solidFill>
                            <a:schemeClr val="bg1"/>
                          </a:solidFill>
                          <a:latin typeface="Calibri"/>
                          <a:ea typeface="Calibri"/>
                          <a:cs typeface="Arial"/>
                        </a:rPr>
                        <a:t>I</a:t>
                      </a:r>
                    </a:p>
                  </a:txBody>
                  <a:tcPr marL="43200" marR="43200" marT="0" marB="0">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Weak</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endParaRPr lang="en-US" sz="1200" b="1">
                        <a:solidFill>
                          <a:schemeClr val="bg1"/>
                        </a:solidFill>
                        <a:latin typeface="Calibri"/>
                        <a:ea typeface="Calibri"/>
                        <a:cs typeface="Arial"/>
                      </a:endParaRP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Arial"/>
                          <a:ea typeface="Calibri"/>
                          <a:cs typeface="Arial"/>
                        </a:rPr>
                        <a:t>≈</a:t>
                      </a:r>
                      <a:r>
                        <a:rPr lang="en-US" sz="1200" b="1">
                          <a:solidFill>
                            <a:schemeClr val="bg1"/>
                          </a:solidFill>
                          <a:latin typeface="Calibri"/>
                          <a:ea typeface="Calibri"/>
                          <a:cs typeface="Arial"/>
                        </a:rPr>
                        <a:t>25</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rowSpan="4">
                  <a:txBody>
                    <a:bodyPr/>
                    <a:lstStyle/>
                    <a:p>
                      <a:pPr marL="71755" marR="71755" algn="ctr" rtl="0">
                        <a:lnSpc>
                          <a:spcPct val="115000"/>
                        </a:lnSpc>
                        <a:spcAft>
                          <a:spcPts val="0"/>
                        </a:spcAft>
                      </a:pPr>
                      <a:r>
                        <a:rPr lang="en-US" sz="1200" b="1">
                          <a:solidFill>
                            <a:schemeClr val="bg1"/>
                          </a:solidFill>
                          <a:latin typeface="Calibri"/>
                          <a:ea typeface="Calibri"/>
                          <a:cs typeface="Arial"/>
                        </a:rPr>
                        <a:t>Immatur.</a:t>
                      </a:r>
                    </a:p>
                  </a:txBody>
                  <a:tcPr marL="43200" marR="43200" marT="0" marB="0" vert="vert27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endParaRPr lang="en-US" sz="1200" b="1">
                        <a:solidFill>
                          <a:schemeClr val="bg1"/>
                        </a:solidFill>
                        <a:latin typeface="Calibri"/>
                        <a:ea typeface="Calibri"/>
                        <a:cs typeface="Arial"/>
                      </a:endParaRPr>
                    </a:p>
                  </a:txBody>
                  <a:tcPr marL="43200" marR="43200" marT="0" marB="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dirty="0">
                          <a:solidFill>
                            <a:schemeClr val="bg1"/>
                          </a:solidFill>
                          <a:latin typeface="Calibri"/>
                          <a:ea typeface="Calibri"/>
                          <a:cs typeface="Arial"/>
                        </a:rPr>
                        <a:t>G.-Y.G.</a:t>
                      </a:r>
                    </a:p>
                  </a:txBody>
                  <a:tcPr marL="43200" marR="43200" marT="0" marB="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rowSpan="4">
                  <a:txBody>
                    <a:bodyPr/>
                    <a:lstStyle/>
                    <a:p>
                      <a:pPr marL="71755" marR="71755" algn="ctr" rtl="0">
                        <a:lnSpc>
                          <a:spcPct val="115000"/>
                        </a:lnSpc>
                        <a:spcAft>
                          <a:spcPts val="0"/>
                        </a:spcAft>
                      </a:pPr>
                      <a:r>
                        <a:rPr lang="en-US" sz="1200" b="1">
                          <a:solidFill>
                            <a:schemeClr val="bg1"/>
                          </a:solidFill>
                          <a:latin typeface="Calibri"/>
                          <a:ea typeface="Calibri"/>
                          <a:cs typeface="Arial"/>
                        </a:rPr>
                        <a:t>580</a:t>
                      </a:r>
                    </a:p>
                  </a:txBody>
                  <a:tcPr marL="43200" marR="43200" marT="0" marB="0" vert="vert27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C.less</a:t>
                      </a:r>
                    </a:p>
                  </a:txBody>
                  <a:tcPr marL="43200" marR="43200" marT="0" marB="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1</a:t>
                      </a:r>
                    </a:p>
                  </a:txBody>
                  <a:tcPr marL="43200" marR="43200" marT="0" marB="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0.2</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hi</a:t>
                      </a:r>
                    </a:p>
                  </a:txBody>
                  <a:tcPr marL="43200" marR="43200" marT="0" marB="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hi</a:t>
                      </a:r>
                    </a:p>
                  </a:txBody>
                  <a:tcPr marL="43200" marR="43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hi</a:t>
                      </a:r>
                    </a:p>
                  </a:txBody>
                  <a:tcPr marL="43200" marR="43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hi</a:t>
                      </a:r>
                    </a:p>
                  </a:txBody>
                  <a:tcPr marL="43200" marR="43200" marT="0" marB="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dirty="0">
                          <a:solidFill>
                            <a:schemeClr val="bg1"/>
                          </a:solidFill>
                          <a:latin typeface="Calibri"/>
                          <a:ea typeface="Calibri"/>
                          <a:cs typeface="Arial"/>
                        </a:rPr>
                        <a:t>400</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endParaRPr lang="en-US" sz="1200" b="1" dirty="0">
                        <a:solidFill>
                          <a:schemeClr val="bg1"/>
                        </a:solidFill>
                        <a:latin typeface="Calibri"/>
                        <a:ea typeface="Calibri"/>
                        <a:cs typeface="Arial"/>
                      </a:endParaRP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381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474784">
                <a:tc>
                  <a:txBody>
                    <a:bodyPr/>
                    <a:lstStyle/>
                    <a:p>
                      <a:pPr algn="ctr" rtl="0">
                        <a:lnSpc>
                          <a:spcPct val="115000"/>
                        </a:lnSpc>
                        <a:spcAft>
                          <a:spcPts val="0"/>
                        </a:spcAft>
                      </a:pPr>
                      <a:r>
                        <a:rPr lang="en-US" sz="1200" b="1">
                          <a:solidFill>
                            <a:schemeClr val="bg1"/>
                          </a:solidFill>
                          <a:latin typeface="Calibri"/>
                          <a:ea typeface="Calibri"/>
                          <a:cs typeface="Arial"/>
                        </a:rPr>
                        <a:t>III</a:t>
                      </a:r>
                    </a:p>
                  </a:txBody>
                  <a:tcPr marL="43200" marR="43200" marT="0" marB="0">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Good</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BioDegra.(Biogenic Methan)Marshes Methan</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32</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vMerge="1">
                  <a:txBody>
                    <a:bodyPr/>
                    <a:lstStyle/>
                    <a:p>
                      <a:pPr rtl="1"/>
                      <a:endParaRPr lang="ar-IQ"/>
                    </a:p>
                  </a:txBody>
                  <a:tcPr/>
                </a:tc>
                <a:tc>
                  <a:txBody>
                    <a:bodyPr/>
                    <a:lstStyle/>
                    <a:p>
                      <a:pPr algn="ctr" rtl="0">
                        <a:lnSpc>
                          <a:spcPct val="115000"/>
                        </a:lnSpc>
                        <a:spcAft>
                          <a:spcPts val="0"/>
                        </a:spcAft>
                      </a:pPr>
                      <a:endParaRPr lang="en-US" sz="1200" b="1">
                        <a:solidFill>
                          <a:schemeClr val="bg1"/>
                        </a:solidFill>
                        <a:latin typeface="Calibri"/>
                        <a:ea typeface="Calibri"/>
                        <a:cs typeface="Arial"/>
                      </a:endParaRPr>
                    </a:p>
                  </a:txBody>
                  <a:tcPr marL="43200" marR="43200" marT="0" marB="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dirty="0">
                          <a:solidFill>
                            <a:schemeClr val="bg1"/>
                          </a:solidFill>
                          <a:latin typeface="Calibri"/>
                          <a:ea typeface="Calibri"/>
                          <a:cs typeface="Arial"/>
                        </a:rPr>
                        <a:t>Y.</a:t>
                      </a:r>
                    </a:p>
                  </a:txBody>
                  <a:tcPr marL="43200" marR="43200" marT="0" marB="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vMerge="1">
                  <a:txBody>
                    <a:bodyPr/>
                    <a:lstStyle/>
                    <a:p>
                      <a:pPr rtl="1"/>
                      <a:endParaRPr lang="ar-IQ"/>
                    </a:p>
                  </a:txBody>
                  <a:tcPr/>
                </a:tc>
                <a:tc>
                  <a:txBody>
                    <a:bodyPr/>
                    <a:lstStyle/>
                    <a:p>
                      <a:pPr algn="ctr" rtl="0">
                        <a:lnSpc>
                          <a:spcPct val="115000"/>
                        </a:lnSpc>
                        <a:spcAft>
                          <a:spcPts val="0"/>
                        </a:spcAft>
                      </a:pPr>
                      <a:r>
                        <a:rPr lang="en-US" sz="1200" b="1">
                          <a:solidFill>
                            <a:schemeClr val="bg1"/>
                          </a:solidFill>
                          <a:latin typeface="Calibri"/>
                          <a:ea typeface="Calibri"/>
                          <a:cs typeface="Arial"/>
                        </a:rPr>
                        <a:t>L.Y.</a:t>
                      </a:r>
                    </a:p>
                  </a:txBody>
                  <a:tcPr marL="43200" marR="43200" marT="0" marB="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1</a:t>
                      </a:r>
                      <a:r>
                        <a:rPr lang="en-US" sz="1200" b="1" baseline="30000">
                          <a:solidFill>
                            <a:schemeClr val="bg1"/>
                          </a:solidFill>
                          <a:latin typeface="Calibri"/>
                          <a:ea typeface="Calibri"/>
                          <a:cs typeface="Arial"/>
                        </a:rPr>
                        <a:t>+</a:t>
                      </a:r>
                      <a:endParaRPr lang="en-US" sz="1200" b="1">
                        <a:solidFill>
                          <a:schemeClr val="bg1"/>
                        </a:solidFill>
                        <a:latin typeface="Calibri"/>
                        <a:ea typeface="Calibri"/>
                        <a:cs typeface="Arial"/>
                      </a:endParaRPr>
                    </a:p>
                  </a:txBody>
                  <a:tcPr marL="43200" marR="43200" marT="0" marB="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0.3</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lo</a:t>
                      </a:r>
                    </a:p>
                  </a:txBody>
                  <a:tcPr marL="43200" marR="43200" marT="0" marB="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lo</a:t>
                      </a:r>
                    </a:p>
                  </a:txBody>
                  <a:tcPr marL="43200" marR="43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hi</a:t>
                      </a:r>
                    </a:p>
                  </a:txBody>
                  <a:tcPr marL="43200" marR="43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hi</a:t>
                      </a:r>
                    </a:p>
                  </a:txBody>
                  <a:tcPr marL="43200" marR="43200" marT="0" marB="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800</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dirty="0">
                          <a:solidFill>
                            <a:schemeClr val="bg1"/>
                          </a:solidFill>
                          <a:latin typeface="Calibri"/>
                          <a:ea typeface="Calibri"/>
                          <a:cs typeface="Arial"/>
                        </a:rPr>
                        <a:t>*</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474784">
                <a:tc>
                  <a:txBody>
                    <a:bodyPr/>
                    <a:lstStyle/>
                    <a:p>
                      <a:pPr algn="ctr" rtl="0">
                        <a:lnSpc>
                          <a:spcPct val="115000"/>
                        </a:lnSpc>
                        <a:spcAft>
                          <a:spcPts val="0"/>
                        </a:spcAft>
                      </a:pPr>
                      <a:r>
                        <a:rPr lang="en-US" sz="1200" b="1">
                          <a:solidFill>
                            <a:schemeClr val="bg1"/>
                          </a:solidFill>
                          <a:latin typeface="Calibri"/>
                          <a:ea typeface="Calibri"/>
                          <a:cs typeface="Arial"/>
                        </a:rPr>
                        <a:t>II</a:t>
                      </a:r>
                    </a:p>
                  </a:txBody>
                  <a:tcPr marL="43200" marR="43200" marT="0" marB="0">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Moder.</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endParaRPr lang="en-US" sz="1200" b="1">
                        <a:solidFill>
                          <a:schemeClr val="bg1"/>
                        </a:solidFill>
                        <a:latin typeface="Calibri"/>
                        <a:ea typeface="Calibri"/>
                        <a:cs typeface="Arial"/>
                      </a:endParaRP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50</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vMerge="1">
                  <a:txBody>
                    <a:bodyPr/>
                    <a:lstStyle/>
                    <a:p>
                      <a:pPr rtl="1"/>
                      <a:endParaRPr lang="ar-IQ"/>
                    </a:p>
                  </a:txBody>
                  <a:tcPr/>
                </a:tc>
                <a:tc>
                  <a:txBody>
                    <a:bodyPr/>
                    <a:lstStyle/>
                    <a:p>
                      <a:pPr algn="ctr" rtl="0">
                        <a:lnSpc>
                          <a:spcPct val="115000"/>
                        </a:lnSpc>
                        <a:spcAft>
                          <a:spcPts val="0"/>
                        </a:spcAft>
                      </a:pPr>
                      <a:endParaRPr lang="en-US" sz="1200" b="1">
                        <a:solidFill>
                          <a:schemeClr val="bg1"/>
                        </a:solidFill>
                        <a:latin typeface="Calibri"/>
                        <a:ea typeface="Calibri"/>
                        <a:cs typeface="Arial"/>
                      </a:endParaRPr>
                    </a:p>
                  </a:txBody>
                  <a:tcPr marL="43200" marR="43200" marT="0" marB="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dirty="0">
                          <a:solidFill>
                            <a:schemeClr val="bg1"/>
                          </a:solidFill>
                          <a:latin typeface="Calibri"/>
                          <a:ea typeface="Calibri"/>
                          <a:cs typeface="Arial"/>
                        </a:rPr>
                        <a:t>Y.O.</a:t>
                      </a:r>
                    </a:p>
                  </a:txBody>
                  <a:tcPr marL="43200" marR="43200" marT="0" marB="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vMerge="1">
                  <a:txBody>
                    <a:bodyPr/>
                    <a:lstStyle/>
                    <a:p>
                      <a:pPr rtl="1"/>
                      <a:endParaRPr lang="ar-IQ"/>
                    </a:p>
                  </a:txBody>
                  <a:tcPr/>
                </a:tc>
                <a:tc>
                  <a:txBody>
                    <a:bodyPr/>
                    <a:lstStyle/>
                    <a:p>
                      <a:pPr algn="ctr" rtl="0">
                        <a:lnSpc>
                          <a:spcPct val="115000"/>
                        </a:lnSpc>
                        <a:spcAft>
                          <a:spcPts val="0"/>
                        </a:spcAft>
                      </a:pPr>
                      <a:r>
                        <a:rPr lang="en-US" sz="1200" b="1">
                          <a:solidFill>
                            <a:schemeClr val="bg1"/>
                          </a:solidFill>
                          <a:latin typeface="Calibri"/>
                          <a:ea typeface="Calibri"/>
                          <a:cs typeface="Arial"/>
                        </a:rPr>
                        <a:t>Y.</a:t>
                      </a:r>
                    </a:p>
                  </a:txBody>
                  <a:tcPr marL="43200" marR="43200" marT="0" marB="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2</a:t>
                      </a:r>
                      <a:r>
                        <a:rPr lang="en-US" sz="1200" b="1" baseline="30000">
                          <a:solidFill>
                            <a:schemeClr val="bg1"/>
                          </a:solidFill>
                          <a:latin typeface="Calibri"/>
                          <a:ea typeface="Calibri"/>
                          <a:cs typeface="Arial"/>
                        </a:rPr>
                        <a:t>-</a:t>
                      </a:r>
                      <a:endParaRPr lang="en-US" sz="1200" b="1">
                        <a:solidFill>
                          <a:schemeClr val="bg1"/>
                        </a:solidFill>
                        <a:latin typeface="Calibri"/>
                        <a:ea typeface="Calibri"/>
                        <a:cs typeface="Arial"/>
                      </a:endParaRPr>
                    </a:p>
                  </a:txBody>
                  <a:tcPr marL="43200" marR="43200" marT="0" marB="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0.38</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lo</a:t>
                      </a:r>
                    </a:p>
                  </a:txBody>
                  <a:tcPr marL="43200" marR="43200" marT="0" marB="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hi</a:t>
                      </a:r>
                    </a:p>
                  </a:txBody>
                  <a:tcPr marL="43200" marR="43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hi</a:t>
                      </a:r>
                    </a:p>
                  </a:txBody>
                  <a:tcPr marL="43200" marR="43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lo</a:t>
                      </a:r>
                    </a:p>
                  </a:txBody>
                  <a:tcPr marL="43200" marR="43200" marT="0" marB="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1200</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endParaRPr lang="en-US" sz="1200" b="1">
                        <a:solidFill>
                          <a:schemeClr val="bg1"/>
                        </a:solidFill>
                        <a:latin typeface="Calibri"/>
                        <a:ea typeface="Calibri"/>
                        <a:cs typeface="Arial"/>
                      </a:endParaRP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4"/>
                  </a:ext>
                </a:extLst>
              </a:tr>
              <a:tr h="474784">
                <a:tc>
                  <a:txBody>
                    <a:bodyPr/>
                    <a:lstStyle/>
                    <a:p>
                      <a:pPr algn="ctr" rtl="0">
                        <a:lnSpc>
                          <a:spcPct val="115000"/>
                        </a:lnSpc>
                        <a:spcAft>
                          <a:spcPts val="0"/>
                        </a:spcAft>
                      </a:pPr>
                      <a:r>
                        <a:rPr lang="en-US" sz="1200" b="1">
                          <a:solidFill>
                            <a:schemeClr val="bg1"/>
                          </a:solidFill>
                          <a:latin typeface="Calibri"/>
                          <a:ea typeface="Calibri"/>
                          <a:cs typeface="Arial"/>
                        </a:rPr>
                        <a:t>I</a:t>
                      </a:r>
                    </a:p>
                  </a:txBody>
                  <a:tcPr marL="43200" marR="43200" marT="0" marB="0">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Weak</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Firset Oil Formation(Oil brith Zone)</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65</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vMerge="1">
                  <a:txBody>
                    <a:bodyPr/>
                    <a:lstStyle/>
                    <a:p>
                      <a:pPr rtl="1"/>
                      <a:endParaRPr lang="ar-IQ"/>
                    </a:p>
                  </a:txBody>
                  <a:tcPr/>
                </a:tc>
                <a:tc>
                  <a:txBody>
                    <a:bodyPr/>
                    <a:lstStyle/>
                    <a:p>
                      <a:pPr algn="ctr" rtl="0">
                        <a:lnSpc>
                          <a:spcPct val="115000"/>
                        </a:lnSpc>
                        <a:spcAft>
                          <a:spcPts val="0"/>
                        </a:spcAft>
                      </a:pPr>
                      <a:endParaRPr lang="en-US" sz="1200" b="1">
                        <a:solidFill>
                          <a:schemeClr val="bg1"/>
                        </a:solidFill>
                        <a:latin typeface="Calibri"/>
                        <a:ea typeface="Calibri"/>
                        <a:cs typeface="Arial"/>
                      </a:endParaRPr>
                    </a:p>
                  </a:txBody>
                  <a:tcPr marL="43200" marR="43200" marT="0" marB="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L.O.</a:t>
                      </a:r>
                    </a:p>
                  </a:txBody>
                  <a:tcPr marL="43200" marR="43200" marT="0" marB="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vMerge="1">
                  <a:txBody>
                    <a:bodyPr/>
                    <a:lstStyle/>
                    <a:p>
                      <a:pPr rtl="1"/>
                      <a:endParaRPr lang="ar-IQ"/>
                    </a:p>
                  </a:txBody>
                  <a:tcPr/>
                </a:tc>
                <a:tc>
                  <a:txBody>
                    <a:bodyPr/>
                    <a:lstStyle/>
                    <a:p>
                      <a:pPr algn="ctr" rtl="0">
                        <a:lnSpc>
                          <a:spcPct val="115000"/>
                        </a:lnSpc>
                        <a:spcAft>
                          <a:spcPts val="0"/>
                        </a:spcAft>
                      </a:pPr>
                      <a:r>
                        <a:rPr lang="en-US" sz="1200" b="1">
                          <a:solidFill>
                            <a:schemeClr val="bg1"/>
                          </a:solidFill>
                          <a:latin typeface="Calibri"/>
                          <a:ea typeface="Calibri"/>
                          <a:cs typeface="Arial"/>
                        </a:rPr>
                        <a:t>O.Y.</a:t>
                      </a:r>
                    </a:p>
                  </a:txBody>
                  <a:tcPr marL="43200" marR="43200" marT="0" marB="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2</a:t>
                      </a:r>
                    </a:p>
                  </a:txBody>
                  <a:tcPr marL="43200" marR="43200" marT="0" marB="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0.45</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lo</a:t>
                      </a:r>
                    </a:p>
                  </a:txBody>
                  <a:tcPr marL="43200" marR="43200" marT="0" marB="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lo</a:t>
                      </a:r>
                    </a:p>
                  </a:txBody>
                  <a:tcPr marL="43200" marR="43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lo</a:t>
                      </a:r>
                    </a:p>
                  </a:txBody>
                  <a:tcPr marL="43200" marR="43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lo</a:t>
                      </a:r>
                    </a:p>
                  </a:txBody>
                  <a:tcPr marL="43200" marR="43200" marT="0" marB="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1600</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endParaRPr lang="en-US" sz="1200" b="1">
                        <a:solidFill>
                          <a:schemeClr val="bg1"/>
                        </a:solidFill>
                        <a:latin typeface="Calibri"/>
                        <a:ea typeface="Calibri"/>
                        <a:cs typeface="Arial"/>
                      </a:endParaRP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474784">
                <a:tc>
                  <a:txBody>
                    <a:bodyPr/>
                    <a:lstStyle/>
                    <a:p>
                      <a:pPr algn="ctr" rtl="0">
                        <a:lnSpc>
                          <a:spcPct val="115000"/>
                        </a:lnSpc>
                        <a:spcAft>
                          <a:spcPts val="0"/>
                        </a:spcAft>
                      </a:pPr>
                      <a:r>
                        <a:rPr lang="en-US" sz="1200" b="1">
                          <a:solidFill>
                            <a:schemeClr val="bg1"/>
                          </a:solidFill>
                          <a:latin typeface="Calibri"/>
                          <a:ea typeface="Calibri"/>
                          <a:cs typeface="Arial"/>
                        </a:rPr>
                        <a:t>II</a:t>
                      </a:r>
                    </a:p>
                  </a:txBody>
                  <a:tcPr marL="43200" marR="43200" marT="0" marB="0">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Moder.</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Peak Oil generation</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90</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rowSpan="3">
                  <a:txBody>
                    <a:bodyPr/>
                    <a:lstStyle/>
                    <a:p>
                      <a:pPr marL="71755" marR="71755" algn="ctr" rtl="0">
                        <a:lnSpc>
                          <a:spcPct val="115000"/>
                        </a:lnSpc>
                        <a:spcAft>
                          <a:spcPts val="0"/>
                        </a:spcAft>
                      </a:pPr>
                      <a:r>
                        <a:rPr lang="en-US" sz="1200" b="1">
                          <a:solidFill>
                            <a:schemeClr val="bg1"/>
                          </a:solidFill>
                          <a:latin typeface="Calibri"/>
                          <a:ea typeface="Calibri"/>
                          <a:cs typeface="Arial"/>
                        </a:rPr>
                        <a:t>Matur.</a:t>
                      </a:r>
                    </a:p>
                  </a:txBody>
                  <a:tcPr marL="43200" marR="43200" marT="0" marB="0" vert="vert27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endParaRPr lang="en-US" sz="1200" b="1">
                        <a:solidFill>
                          <a:schemeClr val="bg1"/>
                        </a:solidFill>
                        <a:latin typeface="Calibri"/>
                        <a:ea typeface="Calibri"/>
                        <a:cs typeface="Arial"/>
                      </a:endParaRPr>
                    </a:p>
                  </a:txBody>
                  <a:tcPr marL="43200" marR="43200" marT="0" marB="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M.O.</a:t>
                      </a:r>
                    </a:p>
                  </a:txBody>
                  <a:tcPr marL="43200" marR="43200" marT="0" marB="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rowSpan="3">
                  <a:txBody>
                    <a:bodyPr/>
                    <a:lstStyle/>
                    <a:p>
                      <a:pPr marL="71755" marR="71755" algn="ctr" rtl="0">
                        <a:lnSpc>
                          <a:spcPct val="115000"/>
                        </a:lnSpc>
                        <a:spcAft>
                          <a:spcPts val="0"/>
                        </a:spcAft>
                      </a:pPr>
                      <a:r>
                        <a:rPr lang="en-US" sz="1200" b="1">
                          <a:solidFill>
                            <a:schemeClr val="bg1"/>
                          </a:solidFill>
                          <a:latin typeface="Calibri"/>
                          <a:ea typeface="Calibri"/>
                          <a:cs typeface="Arial"/>
                        </a:rPr>
                        <a:t>590</a:t>
                      </a:r>
                    </a:p>
                  </a:txBody>
                  <a:tcPr marL="43200" marR="43200" marT="0" marB="0" vert="vert27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D.Y.</a:t>
                      </a:r>
                    </a:p>
                  </a:txBody>
                  <a:tcPr marL="43200" marR="43200" marT="0" marB="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2</a:t>
                      </a:r>
                      <a:r>
                        <a:rPr lang="en-US" sz="1200" b="1" baseline="30000">
                          <a:solidFill>
                            <a:schemeClr val="bg1"/>
                          </a:solidFill>
                          <a:latin typeface="Calibri"/>
                          <a:ea typeface="Calibri"/>
                          <a:cs typeface="Arial"/>
                        </a:rPr>
                        <a:t>+</a:t>
                      </a:r>
                      <a:endParaRPr lang="en-US" sz="1200" b="1">
                        <a:solidFill>
                          <a:schemeClr val="bg1"/>
                        </a:solidFill>
                        <a:latin typeface="Calibri"/>
                        <a:ea typeface="Calibri"/>
                        <a:cs typeface="Arial"/>
                      </a:endParaRPr>
                    </a:p>
                  </a:txBody>
                  <a:tcPr marL="43200" marR="43200" marT="0" marB="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0.61</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lo</a:t>
                      </a:r>
                    </a:p>
                  </a:txBody>
                  <a:tcPr marL="43200" marR="43200" marT="0" marB="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lo</a:t>
                      </a:r>
                    </a:p>
                  </a:txBody>
                  <a:tcPr marL="43200" marR="43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hi</a:t>
                      </a:r>
                    </a:p>
                  </a:txBody>
                  <a:tcPr marL="43200" marR="43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hi</a:t>
                      </a:r>
                    </a:p>
                  </a:txBody>
                  <a:tcPr marL="43200" marR="43200" marT="0" marB="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2000</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6"/>
                  </a:ext>
                </a:extLst>
              </a:tr>
              <a:tr h="474784">
                <a:tc>
                  <a:txBody>
                    <a:bodyPr/>
                    <a:lstStyle/>
                    <a:p>
                      <a:pPr algn="ctr" rtl="0">
                        <a:lnSpc>
                          <a:spcPct val="115000"/>
                        </a:lnSpc>
                        <a:spcAft>
                          <a:spcPts val="0"/>
                        </a:spcAft>
                      </a:pPr>
                      <a:r>
                        <a:rPr lang="en-US" sz="1200" b="1">
                          <a:solidFill>
                            <a:schemeClr val="bg1"/>
                          </a:solidFill>
                          <a:latin typeface="Calibri"/>
                          <a:ea typeface="Calibri"/>
                          <a:cs typeface="Arial"/>
                        </a:rPr>
                        <a:t>III</a:t>
                      </a:r>
                    </a:p>
                  </a:txBody>
                  <a:tcPr marL="43200" marR="43200" marT="0" marB="0">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Good</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Main phase of Oil expulsion</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120</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vMerge="1">
                  <a:txBody>
                    <a:bodyPr/>
                    <a:lstStyle/>
                    <a:p>
                      <a:pPr rtl="1"/>
                      <a:endParaRPr lang="ar-IQ"/>
                    </a:p>
                  </a:txBody>
                  <a:tcPr/>
                </a:tc>
                <a:tc>
                  <a:txBody>
                    <a:bodyPr/>
                    <a:lstStyle/>
                    <a:p>
                      <a:pPr algn="ctr" rtl="0">
                        <a:lnSpc>
                          <a:spcPct val="115000"/>
                        </a:lnSpc>
                        <a:spcAft>
                          <a:spcPts val="0"/>
                        </a:spcAft>
                      </a:pPr>
                      <a:endParaRPr lang="en-US" sz="1200" b="1">
                        <a:solidFill>
                          <a:schemeClr val="bg1"/>
                        </a:solidFill>
                        <a:latin typeface="Calibri"/>
                        <a:ea typeface="Calibri"/>
                        <a:cs typeface="Arial"/>
                      </a:endParaRPr>
                    </a:p>
                  </a:txBody>
                  <a:tcPr marL="43200" marR="43200" marT="0" marB="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D.O.</a:t>
                      </a:r>
                    </a:p>
                  </a:txBody>
                  <a:tcPr marL="43200" marR="43200" marT="0" marB="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vMerge="1">
                  <a:txBody>
                    <a:bodyPr/>
                    <a:lstStyle/>
                    <a:p>
                      <a:pPr rtl="1"/>
                      <a:endParaRPr lang="ar-IQ"/>
                    </a:p>
                  </a:txBody>
                  <a:tcPr/>
                </a:tc>
                <a:tc>
                  <a:txBody>
                    <a:bodyPr/>
                    <a:lstStyle/>
                    <a:p>
                      <a:pPr algn="ctr" rtl="0">
                        <a:lnSpc>
                          <a:spcPct val="115000"/>
                        </a:lnSpc>
                        <a:spcAft>
                          <a:spcPts val="0"/>
                        </a:spcAft>
                      </a:pPr>
                      <a:r>
                        <a:rPr lang="en-US" sz="1200" b="1">
                          <a:solidFill>
                            <a:schemeClr val="bg1"/>
                          </a:solidFill>
                          <a:latin typeface="Calibri"/>
                          <a:ea typeface="Calibri"/>
                          <a:cs typeface="Arial"/>
                        </a:rPr>
                        <a:t>L.Y.B.</a:t>
                      </a:r>
                    </a:p>
                  </a:txBody>
                  <a:tcPr marL="43200" marR="43200" marT="0" marB="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3</a:t>
                      </a:r>
                      <a:r>
                        <a:rPr lang="en-US" sz="1200" b="1" baseline="30000">
                          <a:solidFill>
                            <a:schemeClr val="bg1"/>
                          </a:solidFill>
                          <a:latin typeface="Calibri"/>
                          <a:ea typeface="Calibri"/>
                          <a:cs typeface="Arial"/>
                        </a:rPr>
                        <a:t>-</a:t>
                      </a:r>
                      <a:endParaRPr lang="en-US" sz="1200" b="1">
                        <a:solidFill>
                          <a:schemeClr val="bg1"/>
                        </a:solidFill>
                        <a:latin typeface="Calibri"/>
                        <a:ea typeface="Calibri"/>
                        <a:cs typeface="Arial"/>
                      </a:endParaRPr>
                    </a:p>
                  </a:txBody>
                  <a:tcPr marL="43200" marR="43200" marT="0" marB="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0.78</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lo</a:t>
                      </a:r>
                    </a:p>
                  </a:txBody>
                  <a:tcPr marL="43200" marR="43200" marT="0" marB="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hi</a:t>
                      </a:r>
                    </a:p>
                  </a:txBody>
                  <a:tcPr marL="43200" marR="43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lo</a:t>
                      </a:r>
                    </a:p>
                  </a:txBody>
                  <a:tcPr marL="43200" marR="43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hi</a:t>
                      </a:r>
                    </a:p>
                  </a:txBody>
                  <a:tcPr marL="43200" marR="43200" marT="0" marB="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2400</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endParaRPr lang="en-US" sz="1200" b="1">
                        <a:solidFill>
                          <a:schemeClr val="bg1"/>
                        </a:solidFill>
                        <a:latin typeface="Calibri"/>
                        <a:ea typeface="Calibri"/>
                        <a:cs typeface="Arial"/>
                      </a:endParaRP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7"/>
                  </a:ext>
                </a:extLst>
              </a:tr>
              <a:tr h="474784">
                <a:tc>
                  <a:txBody>
                    <a:bodyPr/>
                    <a:lstStyle/>
                    <a:p>
                      <a:pPr algn="ctr" rtl="0">
                        <a:lnSpc>
                          <a:spcPct val="115000"/>
                        </a:lnSpc>
                        <a:spcAft>
                          <a:spcPts val="0"/>
                        </a:spcAft>
                      </a:pPr>
                      <a:r>
                        <a:rPr lang="en-US" sz="1200" b="1">
                          <a:solidFill>
                            <a:schemeClr val="bg1"/>
                          </a:solidFill>
                          <a:latin typeface="Calibri"/>
                          <a:ea typeface="Calibri"/>
                          <a:cs typeface="Arial"/>
                        </a:rPr>
                        <a:t>I</a:t>
                      </a:r>
                    </a:p>
                  </a:txBody>
                  <a:tcPr marL="43200" marR="43200" marT="0" marB="0">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Weak</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Peak condensate and wet gas generation</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150</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vMerge="1">
                  <a:txBody>
                    <a:bodyPr/>
                    <a:lstStyle/>
                    <a:p>
                      <a:pPr rtl="1"/>
                      <a:endParaRPr lang="ar-IQ"/>
                    </a:p>
                  </a:txBody>
                  <a:tcPr/>
                </a:tc>
                <a:tc>
                  <a:txBody>
                    <a:bodyPr/>
                    <a:lstStyle/>
                    <a:p>
                      <a:pPr algn="ctr" rtl="0">
                        <a:lnSpc>
                          <a:spcPct val="115000"/>
                        </a:lnSpc>
                        <a:spcAft>
                          <a:spcPts val="0"/>
                        </a:spcAft>
                      </a:pPr>
                      <a:endParaRPr lang="en-US" sz="1200" b="1">
                        <a:solidFill>
                          <a:schemeClr val="bg1"/>
                        </a:solidFill>
                        <a:latin typeface="Calibri"/>
                        <a:ea typeface="Calibri"/>
                        <a:cs typeface="Arial"/>
                      </a:endParaRPr>
                    </a:p>
                  </a:txBody>
                  <a:tcPr marL="43200" marR="43200" marT="0" marB="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O.R.</a:t>
                      </a:r>
                    </a:p>
                  </a:txBody>
                  <a:tcPr marL="43200" marR="43200" marT="0" marB="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vMerge="1">
                  <a:txBody>
                    <a:bodyPr/>
                    <a:lstStyle/>
                    <a:p>
                      <a:pPr rtl="1"/>
                      <a:endParaRPr lang="ar-IQ"/>
                    </a:p>
                  </a:txBody>
                  <a:tcPr/>
                </a:tc>
                <a:tc>
                  <a:txBody>
                    <a:bodyPr/>
                    <a:lstStyle/>
                    <a:p>
                      <a:pPr algn="ctr" rtl="0">
                        <a:lnSpc>
                          <a:spcPct val="115000"/>
                        </a:lnSpc>
                        <a:spcAft>
                          <a:spcPts val="0"/>
                        </a:spcAft>
                      </a:pPr>
                      <a:r>
                        <a:rPr lang="en-US" sz="1200" b="1">
                          <a:solidFill>
                            <a:schemeClr val="bg1"/>
                          </a:solidFill>
                          <a:latin typeface="Calibri"/>
                          <a:ea typeface="Calibri"/>
                          <a:cs typeface="Arial"/>
                        </a:rPr>
                        <a:t>L.B.</a:t>
                      </a:r>
                    </a:p>
                  </a:txBody>
                  <a:tcPr marL="43200" marR="43200" marT="0" marB="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3</a:t>
                      </a:r>
                    </a:p>
                  </a:txBody>
                  <a:tcPr marL="43200" marR="43200" marT="0" marB="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0.98</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hi</a:t>
                      </a:r>
                    </a:p>
                  </a:txBody>
                  <a:tcPr marL="43200" marR="43200" marT="0" marB="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lo</a:t>
                      </a:r>
                    </a:p>
                  </a:txBody>
                  <a:tcPr marL="43200" marR="43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hi</a:t>
                      </a:r>
                    </a:p>
                  </a:txBody>
                  <a:tcPr marL="43200" marR="43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lo</a:t>
                      </a:r>
                    </a:p>
                  </a:txBody>
                  <a:tcPr marL="43200" marR="43200" marT="0" marB="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2800</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endParaRPr lang="en-US" sz="1200" b="1">
                        <a:solidFill>
                          <a:schemeClr val="bg1"/>
                        </a:solidFill>
                        <a:latin typeface="Calibri"/>
                        <a:ea typeface="Calibri"/>
                        <a:cs typeface="Arial"/>
                      </a:endParaRP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8"/>
                  </a:ext>
                </a:extLst>
              </a:tr>
              <a:tr h="474784">
                <a:tc>
                  <a:txBody>
                    <a:bodyPr/>
                    <a:lstStyle/>
                    <a:p>
                      <a:pPr algn="ctr" rtl="0">
                        <a:lnSpc>
                          <a:spcPct val="115000"/>
                        </a:lnSpc>
                        <a:spcAft>
                          <a:spcPts val="0"/>
                        </a:spcAft>
                      </a:pPr>
                      <a:r>
                        <a:rPr lang="en-US" sz="1200" b="1">
                          <a:solidFill>
                            <a:schemeClr val="bg1"/>
                          </a:solidFill>
                          <a:latin typeface="Calibri"/>
                          <a:ea typeface="Calibri"/>
                          <a:cs typeface="Arial"/>
                        </a:rPr>
                        <a:t>III</a:t>
                      </a:r>
                    </a:p>
                  </a:txBody>
                  <a:tcPr marL="43200" marR="43200" marT="0" marB="0">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Good</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Peak dry gas generation(thermogenic methan)</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200</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rowSpan="5">
                  <a:txBody>
                    <a:bodyPr/>
                    <a:lstStyle/>
                    <a:p>
                      <a:pPr marL="71755" marR="71755" algn="ctr" rtl="0">
                        <a:lnSpc>
                          <a:spcPct val="115000"/>
                        </a:lnSpc>
                        <a:spcAft>
                          <a:spcPts val="0"/>
                        </a:spcAft>
                      </a:pPr>
                      <a:r>
                        <a:rPr lang="en-US" sz="1200" b="1">
                          <a:solidFill>
                            <a:schemeClr val="bg1"/>
                          </a:solidFill>
                          <a:latin typeface="Calibri"/>
                          <a:ea typeface="Calibri"/>
                          <a:cs typeface="Arial"/>
                        </a:rPr>
                        <a:t>Postmatur.</a:t>
                      </a:r>
                    </a:p>
                  </a:txBody>
                  <a:tcPr marL="43200" marR="43200" marT="0" marB="0" vert="vert27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endParaRPr lang="en-US" sz="1200" b="1">
                        <a:solidFill>
                          <a:schemeClr val="bg1"/>
                        </a:solidFill>
                        <a:latin typeface="Calibri"/>
                        <a:ea typeface="Calibri"/>
                        <a:cs typeface="Arial"/>
                      </a:endParaRPr>
                    </a:p>
                  </a:txBody>
                  <a:tcPr marL="43200" marR="43200" marT="0" marB="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R.</a:t>
                      </a:r>
                    </a:p>
                  </a:txBody>
                  <a:tcPr marL="43200" marR="43200" marT="0" marB="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rowSpan="5">
                  <a:txBody>
                    <a:bodyPr/>
                    <a:lstStyle/>
                    <a:p>
                      <a:pPr marL="71755" marR="71755" algn="ctr" rtl="0">
                        <a:lnSpc>
                          <a:spcPct val="115000"/>
                        </a:lnSpc>
                        <a:spcAft>
                          <a:spcPts val="0"/>
                        </a:spcAft>
                      </a:pPr>
                      <a:r>
                        <a:rPr lang="en-US" sz="1200" b="1">
                          <a:solidFill>
                            <a:schemeClr val="bg1"/>
                          </a:solidFill>
                          <a:latin typeface="Calibri"/>
                          <a:ea typeface="Calibri"/>
                          <a:cs typeface="Arial"/>
                        </a:rPr>
                        <a:t>660</a:t>
                      </a:r>
                    </a:p>
                  </a:txBody>
                  <a:tcPr marL="43200" marR="43200" marT="0" marB="0" vert="vert27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B.</a:t>
                      </a:r>
                    </a:p>
                  </a:txBody>
                  <a:tcPr marL="43200" marR="43200" marT="0" marB="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3</a:t>
                      </a:r>
                      <a:r>
                        <a:rPr lang="en-US" sz="1200" b="1" baseline="30000">
                          <a:solidFill>
                            <a:schemeClr val="bg1"/>
                          </a:solidFill>
                          <a:latin typeface="Calibri"/>
                          <a:ea typeface="Calibri"/>
                          <a:cs typeface="Arial"/>
                        </a:rPr>
                        <a:t>+</a:t>
                      </a:r>
                      <a:endParaRPr lang="en-US" sz="1200" b="1">
                        <a:solidFill>
                          <a:schemeClr val="bg1"/>
                        </a:solidFill>
                        <a:latin typeface="Calibri"/>
                        <a:ea typeface="Calibri"/>
                        <a:cs typeface="Arial"/>
                      </a:endParaRPr>
                    </a:p>
                  </a:txBody>
                  <a:tcPr marL="43200" marR="43200" marT="0" marB="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1.16</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lo</a:t>
                      </a:r>
                    </a:p>
                  </a:txBody>
                  <a:tcPr marL="43200" marR="43200" marT="0" marB="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lo</a:t>
                      </a:r>
                    </a:p>
                  </a:txBody>
                  <a:tcPr marL="43200" marR="43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hi</a:t>
                      </a:r>
                    </a:p>
                  </a:txBody>
                  <a:tcPr marL="43200" marR="43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hi</a:t>
                      </a:r>
                    </a:p>
                  </a:txBody>
                  <a:tcPr marL="43200" marR="43200" marT="0" marB="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3200</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9"/>
                  </a:ext>
                </a:extLst>
              </a:tr>
              <a:tr h="474784">
                <a:tc>
                  <a:txBody>
                    <a:bodyPr/>
                    <a:lstStyle/>
                    <a:p>
                      <a:pPr algn="ctr" rtl="0">
                        <a:lnSpc>
                          <a:spcPct val="115000"/>
                        </a:lnSpc>
                        <a:spcAft>
                          <a:spcPts val="0"/>
                        </a:spcAft>
                      </a:pPr>
                      <a:r>
                        <a:rPr lang="en-US" sz="1200" b="1">
                          <a:solidFill>
                            <a:schemeClr val="bg1"/>
                          </a:solidFill>
                          <a:latin typeface="Calibri"/>
                          <a:ea typeface="Calibri"/>
                          <a:cs typeface="Arial"/>
                        </a:rPr>
                        <a:t>III</a:t>
                      </a:r>
                    </a:p>
                  </a:txBody>
                  <a:tcPr marL="43200" marR="43200" marT="0" marB="0">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Good</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Oil floor(Oil death zone)</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220</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vMerge="1">
                  <a:txBody>
                    <a:bodyPr/>
                    <a:lstStyle/>
                    <a:p>
                      <a:pPr rtl="1"/>
                      <a:endParaRPr lang="ar-IQ"/>
                    </a:p>
                  </a:txBody>
                  <a:tcPr/>
                </a:tc>
                <a:tc>
                  <a:txBody>
                    <a:bodyPr/>
                    <a:lstStyle/>
                    <a:p>
                      <a:pPr algn="ctr" rtl="0">
                        <a:lnSpc>
                          <a:spcPct val="115000"/>
                        </a:lnSpc>
                        <a:spcAft>
                          <a:spcPts val="0"/>
                        </a:spcAft>
                      </a:pPr>
                      <a:endParaRPr lang="en-US" sz="1200" b="1">
                        <a:solidFill>
                          <a:schemeClr val="bg1"/>
                        </a:solidFill>
                        <a:latin typeface="Calibri"/>
                        <a:ea typeface="Calibri"/>
                        <a:cs typeface="Arial"/>
                      </a:endParaRPr>
                    </a:p>
                  </a:txBody>
                  <a:tcPr marL="43200" marR="43200" marT="0" marB="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rowSpan="4">
                  <a:txBody>
                    <a:bodyPr/>
                    <a:lstStyle/>
                    <a:p>
                      <a:pPr marL="71755" marR="71755" algn="ctr" rtl="0">
                        <a:lnSpc>
                          <a:spcPct val="115000"/>
                        </a:lnSpc>
                        <a:spcAft>
                          <a:spcPts val="0"/>
                        </a:spcAft>
                      </a:pPr>
                      <a:r>
                        <a:rPr lang="en-US" sz="1200" b="1">
                          <a:solidFill>
                            <a:schemeClr val="bg1"/>
                          </a:solidFill>
                          <a:latin typeface="Calibri"/>
                          <a:ea typeface="Calibri"/>
                          <a:cs typeface="Arial"/>
                        </a:rPr>
                        <a:t>No Flour.</a:t>
                      </a:r>
                    </a:p>
                  </a:txBody>
                  <a:tcPr marL="43200" marR="43200" marT="0" marB="0" vert="vert27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2">
                        <a:lumMod val="20000"/>
                        <a:lumOff val="80000"/>
                      </a:schemeClr>
                    </a:solidFill>
                  </a:tcPr>
                </a:tc>
                <a:tc vMerge="1">
                  <a:txBody>
                    <a:bodyPr/>
                    <a:lstStyle/>
                    <a:p>
                      <a:pPr rtl="1"/>
                      <a:endParaRPr lang="ar-IQ"/>
                    </a:p>
                  </a:txBody>
                  <a:tcPr/>
                </a:tc>
                <a:tc>
                  <a:txBody>
                    <a:bodyPr/>
                    <a:lstStyle/>
                    <a:p>
                      <a:pPr algn="ctr" rtl="0">
                        <a:lnSpc>
                          <a:spcPct val="115000"/>
                        </a:lnSpc>
                        <a:spcAft>
                          <a:spcPts val="0"/>
                        </a:spcAft>
                      </a:pPr>
                      <a:r>
                        <a:rPr lang="en-US" sz="1200" b="1">
                          <a:solidFill>
                            <a:schemeClr val="bg1"/>
                          </a:solidFill>
                          <a:latin typeface="Calibri"/>
                          <a:ea typeface="Calibri"/>
                          <a:cs typeface="Arial"/>
                        </a:rPr>
                        <a:t>D.B.</a:t>
                      </a:r>
                    </a:p>
                  </a:txBody>
                  <a:tcPr marL="43200" marR="43200" marT="0" marB="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4</a:t>
                      </a:r>
                      <a:r>
                        <a:rPr lang="en-US" sz="1200" b="1" baseline="30000">
                          <a:solidFill>
                            <a:schemeClr val="bg1"/>
                          </a:solidFill>
                          <a:latin typeface="Calibri"/>
                          <a:ea typeface="Calibri"/>
                          <a:cs typeface="Arial"/>
                        </a:rPr>
                        <a:t>-</a:t>
                      </a:r>
                      <a:endParaRPr lang="en-US" sz="1200" b="1">
                        <a:solidFill>
                          <a:schemeClr val="bg1"/>
                        </a:solidFill>
                        <a:latin typeface="Calibri"/>
                        <a:ea typeface="Calibri"/>
                        <a:cs typeface="Arial"/>
                      </a:endParaRPr>
                    </a:p>
                  </a:txBody>
                  <a:tcPr marL="43200" marR="43200" marT="0" marB="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1.71</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hi</a:t>
                      </a:r>
                    </a:p>
                  </a:txBody>
                  <a:tcPr marL="43200" marR="43200" marT="0" marB="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lo</a:t>
                      </a:r>
                    </a:p>
                  </a:txBody>
                  <a:tcPr marL="43200" marR="43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lo</a:t>
                      </a:r>
                    </a:p>
                  </a:txBody>
                  <a:tcPr marL="43200" marR="43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hi</a:t>
                      </a:r>
                    </a:p>
                  </a:txBody>
                  <a:tcPr marL="43200" marR="43200" marT="0" marB="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3600</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endParaRPr lang="en-US" sz="1200" b="1">
                        <a:solidFill>
                          <a:schemeClr val="bg1"/>
                        </a:solidFill>
                        <a:latin typeface="Calibri"/>
                        <a:ea typeface="Calibri"/>
                        <a:cs typeface="Arial"/>
                      </a:endParaRP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0"/>
                  </a:ext>
                </a:extLst>
              </a:tr>
              <a:tr h="474784">
                <a:tc>
                  <a:txBody>
                    <a:bodyPr/>
                    <a:lstStyle/>
                    <a:p>
                      <a:pPr algn="ctr" rtl="0">
                        <a:lnSpc>
                          <a:spcPct val="115000"/>
                        </a:lnSpc>
                        <a:spcAft>
                          <a:spcPts val="0"/>
                        </a:spcAft>
                      </a:pPr>
                      <a:r>
                        <a:rPr lang="en-US" sz="1200" b="1">
                          <a:solidFill>
                            <a:schemeClr val="bg1"/>
                          </a:solidFill>
                          <a:latin typeface="Calibri"/>
                          <a:ea typeface="Calibri"/>
                          <a:cs typeface="Arial"/>
                        </a:rPr>
                        <a:t>II</a:t>
                      </a:r>
                    </a:p>
                  </a:txBody>
                  <a:tcPr marL="43200" marR="43200" marT="0" marB="0">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Moder.</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Condensate and wet gas floor</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250</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vMerge="1">
                  <a:txBody>
                    <a:bodyPr/>
                    <a:lstStyle/>
                    <a:p>
                      <a:pPr rtl="1"/>
                      <a:endParaRPr lang="ar-IQ"/>
                    </a:p>
                  </a:txBody>
                  <a:tcPr/>
                </a:tc>
                <a:tc>
                  <a:txBody>
                    <a:bodyPr/>
                    <a:lstStyle/>
                    <a:p>
                      <a:pPr algn="ctr" rtl="0">
                        <a:lnSpc>
                          <a:spcPct val="115000"/>
                        </a:lnSpc>
                        <a:spcAft>
                          <a:spcPts val="0"/>
                        </a:spcAft>
                      </a:pPr>
                      <a:endParaRPr lang="en-US" sz="1200" b="1">
                        <a:solidFill>
                          <a:schemeClr val="bg1"/>
                        </a:solidFill>
                        <a:latin typeface="Calibri"/>
                        <a:ea typeface="Calibri"/>
                        <a:cs typeface="Arial"/>
                      </a:endParaRPr>
                    </a:p>
                  </a:txBody>
                  <a:tcPr marL="43200" marR="43200" marT="0" marB="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vMerge="1">
                  <a:txBody>
                    <a:bodyPr/>
                    <a:lstStyle/>
                    <a:p>
                      <a:pPr rtl="1"/>
                      <a:endParaRPr lang="ar-IQ"/>
                    </a:p>
                  </a:txBody>
                  <a:tcPr/>
                </a:tc>
                <a:tc vMerge="1">
                  <a:txBody>
                    <a:bodyPr/>
                    <a:lstStyle/>
                    <a:p>
                      <a:pPr rtl="1"/>
                      <a:endParaRPr lang="ar-IQ"/>
                    </a:p>
                  </a:txBody>
                  <a:tcPr/>
                </a:tc>
                <a:tc>
                  <a:txBody>
                    <a:bodyPr/>
                    <a:lstStyle/>
                    <a:p>
                      <a:pPr algn="ctr" rtl="0">
                        <a:lnSpc>
                          <a:spcPct val="115000"/>
                        </a:lnSpc>
                        <a:spcAft>
                          <a:spcPts val="0"/>
                        </a:spcAft>
                      </a:pPr>
                      <a:r>
                        <a:rPr lang="en-US" sz="1200" b="1">
                          <a:solidFill>
                            <a:schemeClr val="bg1"/>
                          </a:solidFill>
                          <a:latin typeface="Calibri"/>
                          <a:ea typeface="Calibri"/>
                          <a:cs typeface="Arial"/>
                        </a:rPr>
                        <a:t>B.D</a:t>
                      </a:r>
                    </a:p>
                  </a:txBody>
                  <a:tcPr marL="43200" marR="43200" marT="0" marB="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4</a:t>
                      </a:r>
                    </a:p>
                  </a:txBody>
                  <a:tcPr marL="43200" marR="43200" marT="0" marB="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2.58</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lo</a:t>
                      </a:r>
                    </a:p>
                  </a:txBody>
                  <a:tcPr marL="43200" marR="43200" marT="0" marB="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lo</a:t>
                      </a:r>
                    </a:p>
                  </a:txBody>
                  <a:tcPr marL="43200" marR="43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hi</a:t>
                      </a:r>
                    </a:p>
                  </a:txBody>
                  <a:tcPr marL="43200" marR="43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hi</a:t>
                      </a:r>
                    </a:p>
                  </a:txBody>
                  <a:tcPr marL="43200" marR="43200" marT="0" marB="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4000</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1"/>
                  </a:ext>
                </a:extLst>
              </a:tr>
              <a:tr h="474784">
                <a:tc>
                  <a:txBody>
                    <a:bodyPr/>
                    <a:lstStyle/>
                    <a:p>
                      <a:pPr algn="ctr" rtl="0">
                        <a:lnSpc>
                          <a:spcPct val="115000"/>
                        </a:lnSpc>
                        <a:spcAft>
                          <a:spcPts val="0"/>
                        </a:spcAft>
                      </a:pPr>
                      <a:r>
                        <a:rPr lang="en-US" sz="1200" b="1">
                          <a:solidFill>
                            <a:schemeClr val="bg1"/>
                          </a:solidFill>
                          <a:latin typeface="Calibri"/>
                          <a:ea typeface="Calibri"/>
                          <a:cs typeface="Arial"/>
                        </a:rPr>
                        <a:t>III</a:t>
                      </a:r>
                    </a:p>
                  </a:txBody>
                  <a:tcPr marL="43200" marR="43200" marT="0" marB="0">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Good</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Dry gas floor</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Arial"/>
                          <a:ea typeface="Calibri"/>
                          <a:cs typeface="Arial"/>
                        </a:rPr>
                        <a:t>≈</a:t>
                      </a:r>
                      <a:r>
                        <a:rPr lang="en-US" sz="1200" b="1">
                          <a:solidFill>
                            <a:schemeClr val="bg1"/>
                          </a:solidFill>
                          <a:latin typeface="Calibri"/>
                          <a:ea typeface="Calibri"/>
                          <a:cs typeface="Arial"/>
                        </a:rPr>
                        <a:t>300</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vMerge="1">
                  <a:txBody>
                    <a:bodyPr/>
                    <a:lstStyle/>
                    <a:p>
                      <a:pPr rtl="1"/>
                      <a:endParaRPr lang="ar-IQ"/>
                    </a:p>
                  </a:txBody>
                  <a:tcPr/>
                </a:tc>
                <a:tc>
                  <a:txBody>
                    <a:bodyPr/>
                    <a:lstStyle/>
                    <a:p>
                      <a:pPr algn="ctr" rtl="0">
                        <a:lnSpc>
                          <a:spcPct val="115000"/>
                        </a:lnSpc>
                        <a:spcAft>
                          <a:spcPts val="0"/>
                        </a:spcAft>
                      </a:pPr>
                      <a:endParaRPr lang="en-US" sz="1200" b="1">
                        <a:solidFill>
                          <a:schemeClr val="bg1"/>
                        </a:solidFill>
                        <a:latin typeface="Calibri"/>
                        <a:ea typeface="Calibri"/>
                        <a:cs typeface="Arial"/>
                      </a:endParaRPr>
                    </a:p>
                  </a:txBody>
                  <a:tcPr marL="43200" marR="43200" marT="0" marB="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vMerge="1">
                  <a:txBody>
                    <a:bodyPr/>
                    <a:lstStyle/>
                    <a:p>
                      <a:pPr rtl="1"/>
                      <a:endParaRPr lang="ar-IQ"/>
                    </a:p>
                  </a:txBody>
                  <a:tcPr/>
                </a:tc>
                <a:tc vMerge="1">
                  <a:txBody>
                    <a:bodyPr/>
                    <a:lstStyle/>
                    <a:p>
                      <a:pPr rtl="1"/>
                      <a:endParaRPr lang="ar-IQ"/>
                    </a:p>
                  </a:txBody>
                  <a:tcPr/>
                </a:tc>
                <a:tc>
                  <a:txBody>
                    <a:bodyPr/>
                    <a:lstStyle/>
                    <a:p>
                      <a:pPr algn="ctr" rtl="0">
                        <a:lnSpc>
                          <a:spcPct val="115000"/>
                        </a:lnSpc>
                        <a:spcAft>
                          <a:spcPts val="0"/>
                        </a:spcAft>
                      </a:pPr>
                      <a:r>
                        <a:rPr lang="en-US" sz="1200" b="1">
                          <a:solidFill>
                            <a:schemeClr val="bg1"/>
                          </a:solidFill>
                          <a:latin typeface="Calibri"/>
                          <a:ea typeface="Calibri"/>
                          <a:cs typeface="Arial"/>
                        </a:rPr>
                        <a:t>B.</a:t>
                      </a:r>
                    </a:p>
                  </a:txBody>
                  <a:tcPr marL="43200" marR="43200" marT="0" marB="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4</a:t>
                      </a:r>
                      <a:r>
                        <a:rPr lang="en-US" sz="1200" b="1" baseline="30000">
                          <a:solidFill>
                            <a:schemeClr val="bg1"/>
                          </a:solidFill>
                          <a:latin typeface="Calibri"/>
                          <a:ea typeface="Calibri"/>
                          <a:cs typeface="Arial"/>
                        </a:rPr>
                        <a:t>+</a:t>
                      </a:r>
                      <a:endParaRPr lang="en-US" sz="1200" b="1">
                        <a:solidFill>
                          <a:schemeClr val="bg1"/>
                        </a:solidFill>
                        <a:latin typeface="Calibri"/>
                        <a:ea typeface="Calibri"/>
                        <a:cs typeface="Arial"/>
                      </a:endParaRPr>
                    </a:p>
                  </a:txBody>
                  <a:tcPr marL="43200" marR="43200" marT="0" marB="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Arial"/>
                          <a:ea typeface="Calibri"/>
                          <a:cs typeface="Arial"/>
                        </a:rPr>
                        <a:t>≈</a:t>
                      </a:r>
                      <a:r>
                        <a:rPr lang="en-US" sz="1200" b="1">
                          <a:solidFill>
                            <a:schemeClr val="bg1"/>
                          </a:solidFill>
                          <a:latin typeface="Calibri"/>
                          <a:ea typeface="Calibri"/>
                          <a:cs typeface="Arial"/>
                        </a:rPr>
                        <a:t>5</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hi</a:t>
                      </a:r>
                    </a:p>
                  </a:txBody>
                  <a:tcPr marL="43200" marR="43200" marT="0" marB="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hi</a:t>
                      </a:r>
                    </a:p>
                  </a:txBody>
                  <a:tcPr marL="43200" marR="43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hi</a:t>
                      </a:r>
                    </a:p>
                  </a:txBody>
                  <a:tcPr marL="43200" marR="43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hi</a:t>
                      </a:r>
                    </a:p>
                  </a:txBody>
                  <a:tcPr marL="43200" marR="43200" marT="0" marB="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4400</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endParaRPr lang="en-US" sz="1200" b="1">
                        <a:solidFill>
                          <a:schemeClr val="bg1"/>
                        </a:solidFill>
                        <a:latin typeface="Calibri"/>
                        <a:ea typeface="Calibri"/>
                        <a:cs typeface="Arial"/>
                      </a:endParaRP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2"/>
                  </a:ext>
                </a:extLst>
              </a:tr>
              <a:tr h="474784">
                <a:tc>
                  <a:txBody>
                    <a:bodyPr/>
                    <a:lstStyle/>
                    <a:p>
                      <a:pPr algn="ctr" rtl="0">
                        <a:lnSpc>
                          <a:spcPct val="115000"/>
                        </a:lnSpc>
                        <a:spcAft>
                          <a:spcPts val="0"/>
                        </a:spcAft>
                      </a:pPr>
                      <a:r>
                        <a:rPr lang="en-US" sz="1200" b="1">
                          <a:solidFill>
                            <a:schemeClr val="bg1"/>
                          </a:solidFill>
                          <a:latin typeface="Calibri"/>
                          <a:ea typeface="Calibri"/>
                          <a:cs typeface="Arial"/>
                        </a:rPr>
                        <a:t>IV</a:t>
                      </a:r>
                    </a:p>
                  </a:txBody>
                  <a:tcPr marL="43200" marR="43200" marT="0" marB="0">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V.Good</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Dry gas preservation limit</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320</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2">
                        <a:lumMod val="20000"/>
                        <a:lumOff val="80000"/>
                      </a:schemeClr>
                    </a:solidFill>
                  </a:tcPr>
                </a:tc>
                <a:tc vMerge="1">
                  <a:txBody>
                    <a:bodyPr/>
                    <a:lstStyle/>
                    <a:p>
                      <a:pPr rtl="1"/>
                      <a:endParaRPr lang="ar-IQ"/>
                    </a:p>
                  </a:txBody>
                  <a:tcPr/>
                </a:tc>
                <a:tc>
                  <a:txBody>
                    <a:bodyPr/>
                    <a:lstStyle/>
                    <a:p>
                      <a:pPr algn="ctr" rtl="0">
                        <a:lnSpc>
                          <a:spcPct val="115000"/>
                        </a:lnSpc>
                        <a:spcAft>
                          <a:spcPts val="0"/>
                        </a:spcAft>
                      </a:pPr>
                      <a:endParaRPr lang="en-US" sz="1200" b="1">
                        <a:solidFill>
                          <a:schemeClr val="bg1"/>
                        </a:solidFill>
                        <a:latin typeface="Calibri"/>
                        <a:ea typeface="Calibri"/>
                        <a:cs typeface="Arial"/>
                      </a:endParaRPr>
                    </a:p>
                  </a:txBody>
                  <a:tcPr marL="43200" marR="43200" marT="0" marB="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2">
                        <a:lumMod val="20000"/>
                        <a:lumOff val="80000"/>
                      </a:schemeClr>
                    </a:solidFill>
                  </a:tcPr>
                </a:tc>
                <a:tc vMerge="1">
                  <a:txBody>
                    <a:bodyPr/>
                    <a:lstStyle/>
                    <a:p>
                      <a:pPr rtl="1"/>
                      <a:endParaRPr lang="ar-IQ"/>
                    </a:p>
                  </a:txBody>
                  <a:tcPr/>
                </a:tc>
                <a:tc vMerge="1">
                  <a:txBody>
                    <a:bodyPr/>
                    <a:lstStyle/>
                    <a:p>
                      <a:pPr rtl="1"/>
                      <a:endParaRPr lang="ar-IQ"/>
                    </a:p>
                  </a:txBody>
                  <a:tcPr/>
                </a:tc>
                <a:tc>
                  <a:txBody>
                    <a:bodyPr/>
                    <a:lstStyle/>
                    <a:p>
                      <a:pPr algn="ctr" rtl="0">
                        <a:lnSpc>
                          <a:spcPct val="115000"/>
                        </a:lnSpc>
                        <a:spcAft>
                          <a:spcPts val="0"/>
                        </a:spcAft>
                      </a:pPr>
                      <a:r>
                        <a:rPr lang="en-US" sz="1200" b="1">
                          <a:solidFill>
                            <a:schemeClr val="bg1"/>
                          </a:solidFill>
                          <a:latin typeface="Calibri"/>
                          <a:ea typeface="Calibri"/>
                          <a:cs typeface="Arial"/>
                        </a:rPr>
                        <a:t>B.Def.</a:t>
                      </a:r>
                    </a:p>
                  </a:txBody>
                  <a:tcPr marL="43200" marR="43200" marT="0" marB="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5</a:t>
                      </a:r>
                      <a:r>
                        <a:rPr lang="en-US" sz="1200" b="1" baseline="30000">
                          <a:solidFill>
                            <a:schemeClr val="bg1"/>
                          </a:solidFill>
                          <a:latin typeface="Calibri"/>
                          <a:ea typeface="Calibri"/>
                          <a:cs typeface="Arial"/>
                        </a:rPr>
                        <a:t>-</a:t>
                      </a:r>
                      <a:endParaRPr lang="en-US" sz="1200" b="1">
                        <a:solidFill>
                          <a:schemeClr val="bg1"/>
                        </a:solidFill>
                        <a:latin typeface="Calibri"/>
                        <a:ea typeface="Calibri"/>
                        <a:cs typeface="Arial"/>
                      </a:endParaRPr>
                    </a:p>
                  </a:txBody>
                  <a:tcPr marL="43200" marR="43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dirty="0">
                          <a:solidFill>
                            <a:schemeClr val="bg1"/>
                          </a:solidFill>
                          <a:latin typeface="Calibri"/>
                          <a:ea typeface="Calibri"/>
                          <a:cs typeface="Arial"/>
                        </a:rPr>
                        <a:t>8.3</a:t>
                      </a:r>
                    </a:p>
                  </a:txBody>
                  <a:tcPr marL="43200" marR="43200" marT="0" marB="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lo</a:t>
                      </a:r>
                    </a:p>
                  </a:txBody>
                  <a:tcPr marL="43200" marR="43200" marT="0" marB="0" anchor="ctr">
                    <a:lnL w="3810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lo</a:t>
                      </a:r>
                    </a:p>
                  </a:txBody>
                  <a:tcPr marL="43200" marR="43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hi</a:t>
                      </a:r>
                    </a:p>
                  </a:txBody>
                  <a:tcPr marL="43200" marR="43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hi</a:t>
                      </a:r>
                    </a:p>
                  </a:txBody>
                  <a:tcPr marL="43200" marR="432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a:solidFill>
                            <a:schemeClr val="bg1"/>
                          </a:solidFill>
                          <a:latin typeface="Calibri"/>
                          <a:ea typeface="Calibri"/>
                          <a:cs typeface="Arial"/>
                        </a:rPr>
                        <a:t>4800</a:t>
                      </a:r>
                    </a:p>
                  </a:txBody>
                  <a:tcPr marL="43200" marR="43200" marT="0" marB="0" anchor="ctr">
                    <a:lnL w="12700" cap="flat" cmpd="sng"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rtl="0">
                        <a:lnSpc>
                          <a:spcPct val="115000"/>
                        </a:lnSpc>
                        <a:spcAft>
                          <a:spcPts val="0"/>
                        </a:spcAft>
                      </a:pPr>
                      <a:r>
                        <a:rPr lang="en-US" sz="1200" b="1" dirty="0">
                          <a:solidFill>
                            <a:schemeClr val="bg1"/>
                          </a:solidFill>
                          <a:latin typeface="Calibri"/>
                          <a:ea typeface="Calibri"/>
                          <a:cs typeface="Arial"/>
                        </a:rPr>
                        <a:t>*</a:t>
                      </a:r>
                    </a:p>
                  </a:txBody>
                  <a:tcPr marL="43200" marR="43200" marT="0" marB="0" anchor="ctr">
                    <a:lnL w="38100" cap="flat" cmpd="dbl" algn="ctr">
                      <a:solidFill>
                        <a:srgbClr val="000000"/>
                      </a:solidFill>
                      <a:prstDash val="solid"/>
                      <a:round/>
                      <a:headEnd type="none" w="med" len="med"/>
                      <a:tailEnd type="none" w="med" len="med"/>
                    </a:lnL>
                    <a:lnR w="3810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dbl"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3"/>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231250" y="381000"/>
            <a:ext cx="8440345" cy="5638801"/>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838200" y="762000"/>
            <a:ext cx="7201442" cy="5538707"/>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457200" y="533400"/>
            <a:ext cx="8149457" cy="5848719"/>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81000"/>
            <a:ext cx="7696200" cy="1066800"/>
          </a:xfrm>
        </p:spPr>
        <p:txBody>
          <a:bodyPr/>
          <a:lstStyle/>
          <a:p>
            <a:pPr algn="ctr"/>
            <a:r>
              <a:rPr lang="en-US" sz="3200" dirty="0" smtClean="0"/>
              <a:t>Purposes of Maturation Indicators</a:t>
            </a:r>
            <a:br>
              <a:rPr lang="en-US" sz="3200" dirty="0" smtClean="0"/>
            </a:br>
            <a:endParaRPr lang="ar-IQ" sz="3200" dirty="0"/>
          </a:p>
        </p:txBody>
      </p:sp>
      <p:sp>
        <p:nvSpPr>
          <p:cNvPr id="3" name="Text Placeholder 2"/>
          <p:cNvSpPr>
            <a:spLocks noGrp="1"/>
          </p:cNvSpPr>
          <p:nvPr>
            <p:ph type="body" idx="1"/>
          </p:nvPr>
        </p:nvSpPr>
        <p:spPr>
          <a:xfrm>
            <a:off x="457200" y="1524000"/>
            <a:ext cx="8382000" cy="4038600"/>
          </a:xfrm>
        </p:spPr>
        <p:txBody>
          <a:bodyPr>
            <a:normAutofit fontScale="92500"/>
          </a:bodyPr>
          <a:lstStyle/>
          <a:p>
            <a:pPr algn="just" rtl="0"/>
            <a:r>
              <a:rPr lang="en-US" b="1" dirty="0" smtClean="0"/>
              <a:t>• To recognize and evaluate potential source rocks for oil and </a:t>
            </a:r>
          </a:p>
          <a:p>
            <a:pPr algn="just" rtl="0"/>
            <a:r>
              <a:rPr lang="en-US" b="1" dirty="0" smtClean="0"/>
              <a:t>gas by measuring their contents in organic carbon and their </a:t>
            </a:r>
          </a:p>
          <a:p>
            <a:pPr algn="just" rtl="0"/>
            <a:r>
              <a:rPr lang="en-US" b="1" dirty="0" smtClean="0"/>
              <a:t>thermal maturities</a:t>
            </a:r>
          </a:p>
          <a:p>
            <a:pPr algn="just" rtl="0"/>
            <a:r>
              <a:rPr lang="en-US" b="1" dirty="0" smtClean="0"/>
              <a:t>• To correlate oil types with probable source beds through </a:t>
            </a:r>
          </a:p>
          <a:p>
            <a:pPr algn="just" rtl="0"/>
            <a:r>
              <a:rPr lang="en-US" b="1" dirty="0" smtClean="0"/>
              <a:t>their geochemical characteristics and the optical properties of </a:t>
            </a:r>
          </a:p>
          <a:p>
            <a:pPr algn="just" rtl="0"/>
            <a:r>
              <a:rPr lang="en-US" b="1" dirty="0" err="1" smtClean="0"/>
              <a:t>kerogen</a:t>
            </a:r>
            <a:r>
              <a:rPr lang="en-US" b="1" dirty="0" smtClean="0"/>
              <a:t> in the source beds</a:t>
            </a:r>
          </a:p>
          <a:p>
            <a:pPr algn="just" rtl="0"/>
            <a:r>
              <a:rPr lang="en-US" b="1" dirty="0" smtClean="0"/>
              <a:t>• To determine the time of hydrocarbon generation, migration </a:t>
            </a:r>
          </a:p>
          <a:p>
            <a:pPr algn="just" rtl="0"/>
            <a:r>
              <a:rPr lang="en-US" b="1" dirty="0" smtClean="0"/>
              <a:t>and accumulation</a:t>
            </a:r>
          </a:p>
          <a:p>
            <a:pPr algn="just" rtl="0"/>
            <a:r>
              <a:rPr lang="en-US" b="1" dirty="0" smtClean="0"/>
              <a:t>• To estimate the volumes of hydrocarbons generated and </a:t>
            </a:r>
          </a:p>
          <a:p>
            <a:pPr algn="just" rtl="0"/>
            <a:r>
              <a:rPr lang="en-US" b="1" dirty="0" smtClean="0"/>
              <a:t>thus to assess possible reserves and losses of hydrocarbons </a:t>
            </a:r>
          </a:p>
          <a:p>
            <a:pPr algn="just" rtl="0"/>
            <a:r>
              <a:rPr lang="en-US" b="1" dirty="0" smtClean="0"/>
              <a:t>in the system.</a:t>
            </a:r>
            <a:endParaRPr lang="ar-IQ"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285067" y="609600"/>
            <a:ext cx="8573867" cy="56388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152400" y="762000"/>
            <a:ext cx="8839200" cy="54864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279966" y="390609"/>
            <a:ext cx="8685439" cy="6238791"/>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srcRect l="4902" t="12898" r="6863"/>
          <a:stretch>
            <a:fillRect/>
          </a:stretch>
        </p:blipFill>
        <p:spPr bwMode="auto">
          <a:xfrm>
            <a:off x="1066800" y="857119"/>
            <a:ext cx="7239000" cy="5431743"/>
          </a:xfrm>
          <a:prstGeom prst="rect">
            <a:avLst/>
          </a:prstGeom>
          <a:noFill/>
          <a:ln w="9525">
            <a:noFill/>
            <a:miter lim="800000"/>
            <a:headEnd/>
            <a:tailEnd/>
          </a:ln>
        </p:spPr>
      </p:pic>
    </p:spTree>
    <p:extLst>
      <p:ext uri="{BB962C8B-B14F-4D97-AF65-F5344CB8AC3E}">
        <p14:creationId xmlns:p14="http://schemas.microsoft.com/office/powerpoint/2010/main" val="31573611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3"/>
          <p:cNvPicPr>
            <a:picLocks noChangeAspect="1" noChangeArrowheads="1"/>
          </p:cNvPicPr>
          <p:nvPr/>
        </p:nvPicPr>
        <p:blipFill>
          <a:blip r:embed="rId2" cstate="print"/>
          <a:srcRect l="2885" r="3846"/>
          <a:stretch>
            <a:fillRect/>
          </a:stretch>
        </p:blipFill>
        <p:spPr bwMode="auto">
          <a:xfrm>
            <a:off x="2133600" y="381000"/>
            <a:ext cx="5334000" cy="6248400"/>
          </a:xfrm>
          <a:prstGeom prst="rect">
            <a:avLst/>
          </a:prstGeom>
          <a:noFill/>
          <a:ln w="9525">
            <a:noFill/>
            <a:miter lim="800000"/>
            <a:headEnd/>
            <a:tailEnd/>
          </a:ln>
        </p:spPr>
      </p:pic>
    </p:spTree>
    <p:extLst>
      <p:ext uri="{BB962C8B-B14F-4D97-AF65-F5344CB8AC3E}">
        <p14:creationId xmlns:p14="http://schemas.microsoft.com/office/powerpoint/2010/main" val="19838913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4641" y="272757"/>
            <a:ext cx="5222749" cy="6192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401"/>
          <a:stretch/>
        </p:blipFill>
        <p:spPr bwMode="auto">
          <a:xfrm>
            <a:off x="2555776" y="260648"/>
            <a:ext cx="4608513" cy="553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22060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245" t="3424" r="2135" b="6435"/>
          <a:stretch/>
        </p:blipFill>
        <p:spPr bwMode="auto">
          <a:xfrm>
            <a:off x="467544" y="908720"/>
            <a:ext cx="8482820" cy="44442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441182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cstate="print"/>
          <a:srcRect l="2830" r="943" b="15339"/>
          <a:stretch>
            <a:fillRect/>
          </a:stretch>
        </p:blipFill>
        <p:spPr bwMode="auto">
          <a:xfrm>
            <a:off x="685800" y="320538"/>
            <a:ext cx="7772400" cy="5623062"/>
          </a:xfrm>
          <a:prstGeom prst="rect">
            <a:avLst/>
          </a:prstGeom>
          <a:noFill/>
          <a:ln w="9525">
            <a:noFill/>
            <a:miter lim="800000"/>
            <a:headEnd/>
            <a:tailEnd/>
          </a:ln>
        </p:spPr>
      </p:pic>
    </p:spTree>
    <p:extLst>
      <p:ext uri="{BB962C8B-B14F-4D97-AF65-F5344CB8AC3E}">
        <p14:creationId xmlns:p14="http://schemas.microsoft.com/office/powerpoint/2010/main" val="9349449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5" name="Picture 3"/>
          <p:cNvPicPr>
            <a:picLocks noChangeAspect="1" noChangeArrowheads="1"/>
          </p:cNvPicPr>
          <p:nvPr/>
        </p:nvPicPr>
        <p:blipFill>
          <a:blip r:embed="rId2" cstate="print"/>
          <a:srcRect l="2728" r="4545"/>
          <a:stretch>
            <a:fillRect/>
          </a:stretch>
        </p:blipFill>
        <p:spPr bwMode="auto">
          <a:xfrm>
            <a:off x="762000" y="404459"/>
            <a:ext cx="7772400" cy="5877882"/>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duotone>
              <a:prstClr val="black"/>
              <a:schemeClr val="accent4">
                <a:lumMod val="40000"/>
                <a:lumOff val="60000"/>
                <a:tint val="45000"/>
                <a:satMod val="400000"/>
              </a:schemeClr>
            </a:duotone>
          </a:blip>
          <a:srcRect l="4348" r="6522" b="6531"/>
          <a:stretch>
            <a:fillRect/>
          </a:stretch>
        </p:blipFill>
        <p:spPr bwMode="auto">
          <a:xfrm>
            <a:off x="762000" y="351498"/>
            <a:ext cx="7848599" cy="5918102"/>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287869" y="457200"/>
            <a:ext cx="8695264" cy="60197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5166360"/>
          </a:xfrm>
        </p:spPr>
        <p:txBody>
          <a:bodyPr>
            <a:normAutofit fontScale="92500" lnSpcReduction="10000"/>
          </a:bodyPr>
          <a:lstStyle/>
          <a:p>
            <a:pPr algn="just" rtl="0">
              <a:buNone/>
            </a:pPr>
            <a:r>
              <a:rPr lang="en-US" dirty="0" smtClean="0"/>
              <a:t>Vitrinite reflectance technique is used to assess the rank of coal samples. Basically, the shininess of coal increases with rank from peat to anthracite. This reflectance can be measured optically. Empirically there is a relationship between vitrinite reflectance and hydrocarbon generation. Crude oil generation occurs for (R</a:t>
            </a:r>
            <a:r>
              <a:rPr lang="en-US" baseline="-25000" dirty="0" smtClean="0"/>
              <a:t>o</a:t>
            </a:r>
            <a:r>
              <a:rPr lang="en-US" dirty="0" smtClean="0"/>
              <a:t>) values between 0.6 and 1.5, gas generation takes place between 1.5 and 3.0; at values above 3.0 the rocks are essentially graphitic and devoid of hydrocarbons (</a:t>
            </a:r>
            <a:r>
              <a:rPr lang="en-US" dirty="0" err="1" smtClean="0"/>
              <a:t>Selley</a:t>
            </a:r>
            <a:r>
              <a:rPr lang="en-US" dirty="0" smtClean="0"/>
              <a:t>, 1998).</a:t>
            </a:r>
          </a:p>
          <a:p>
            <a:pPr algn="just" rtl="0">
              <a:buNone/>
            </a:pPr>
            <a:r>
              <a:rPr lang="en-US" dirty="0" smtClean="0"/>
              <a:t>Vitrinite reflectance is the most widely used indicator of thermal stress, because it extends over a longer maturity range than any other indicator. The most  fundamental concept in vitrinite reflectance is that a linear increase in temperature causes an exponential increase in reflectance (Hunt, 1996)</a:t>
            </a:r>
            <a:endParaRPr lang="ar-IQ" dirty="0"/>
          </a:p>
        </p:txBody>
      </p:sp>
      <p:sp>
        <p:nvSpPr>
          <p:cNvPr id="2" name="Title 1"/>
          <p:cNvSpPr>
            <a:spLocks noGrp="1"/>
          </p:cNvSpPr>
          <p:nvPr>
            <p:ph type="title"/>
          </p:nvPr>
        </p:nvSpPr>
        <p:spPr>
          <a:xfrm>
            <a:off x="457200" y="228600"/>
            <a:ext cx="8229600" cy="762000"/>
          </a:xfrm>
        </p:spPr>
        <p:txBody>
          <a:bodyPr>
            <a:normAutofit fontScale="90000"/>
          </a:bodyPr>
          <a:lstStyle/>
          <a:p>
            <a:pPr rtl="0"/>
            <a:r>
              <a:rPr lang="en-US" sz="3100" dirty="0" smtClean="0"/>
              <a:t/>
            </a:r>
            <a:br>
              <a:rPr lang="en-US" sz="3100" dirty="0" smtClean="0"/>
            </a:br>
            <a:r>
              <a:rPr lang="en-US" sz="3100" dirty="0" smtClean="0"/>
              <a:t>1- Vitrinite Reflectance (R</a:t>
            </a:r>
            <a:r>
              <a:rPr lang="en-US" sz="3100" baseline="-25000" dirty="0" smtClean="0"/>
              <a:t>o</a:t>
            </a:r>
            <a:r>
              <a:rPr lang="en-US" sz="3100" dirty="0" smtClean="0"/>
              <a:t>):</a:t>
            </a:r>
            <a:r>
              <a:rPr lang="en-US" dirty="0" smtClean="0"/>
              <a:t/>
            </a:r>
            <a:br>
              <a:rPr lang="en-US" dirty="0" smtClean="0"/>
            </a:br>
            <a:endParaRPr lang="ar-IQ"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533400"/>
            <a:ext cx="7696200" cy="2369014"/>
          </a:xfrm>
        </p:spPr>
        <p:txBody>
          <a:bodyPr/>
          <a:lstStyle/>
          <a:p>
            <a:pPr rtl="0"/>
            <a:r>
              <a:rPr lang="en-US" sz="2400" b="1" dirty="0" smtClean="0"/>
              <a:t>R</a:t>
            </a:r>
            <a:r>
              <a:rPr lang="en-US" sz="2400" b="1" baseline="-25000" dirty="0" smtClean="0"/>
              <a:t>o</a:t>
            </a:r>
            <a:r>
              <a:rPr lang="en-US" sz="2400" b="1" dirty="0" smtClean="0"/>
              <a:t>% in this study is calculated theoretically according to the following equation:</a:t>
            </a:r>
          </a:p>
          <a:p>
            <a:pPr rtl="0"/>
            <a:r>
              <a:rPr lang="en-US" sz="2400" b="1" dirty="0" smtClean="0"/>
              <a:t>               </a:t>
            </a:r>
            <a:r>
              <a:rPr lang="en-US" sz="2400" b="1" dirty="0" smtClean="0">
                <a:solidFill>
                  <a:srgbClr val="FF0000"/>
                </a:solidFill>
              </a:rPr>
              <a:t>R</a:t>
            </a:r>
            <a:r>
              <a:rPr lang="en-US" sz="2400" b="1" baseline="-25000" dirty="0" smtClean="0">
                <a:solidFill>
                  <a:srgbClr val="FF0000"/>
                </a:solidFill>
              </a:rPr>
              <a:t>o</a:t>
            </a:r>
            <a:r>
              <a:rPr lang="en-US" sz="2400" b="1" dirty="0" smtClean="0">
                <a:solidFill>
                  <a:srgbClr val="FF0000"/>
                </a:solidFill>
              </a:rPr>
              <a:t>= (T</a:t>
            </a:r>
            <a:r>
              <a:rPr lang="en-US" sz="2400" b="1" baseline="-25000" dirty="0" smtClean="0">
                <a:solidFill>
                  <a:srgbClr val="FF0000"/>
                </a:solidFill>
              </a:rPr>
              <a:t>max</a:t>
            </a:r>
            <a:r>
              <a:rPr lang="en-US" sz="2400" b="1" dirty="0" smtClean="0">
                <a:solidFill>
                  <a:srgbClr val="FF0000"/>
                </a:solidFill>
              </a:rPr>
              <a:t>. 0.0180) -7.16      </a:t>
            </a:r>
            <a:r>
              <a:rPr lang="en-US" sz="2400" b="1" dirty="0" smtClean="0"/>
              <a:t>. . . (Jarvie et al., 1991)</a:t>
            </a:r>
          </a:p>
          <a:p>
            <a:endParaRPr lang="ar-IQ" dirty="0"/>
          </a:p>
        </p:txBody>
      </p:sp>
      <p:sp>
        <p:nvSpPr>
          <p:cNvPr id="4" name="Rectangle 3"/>
          <p:cNvSpPr/>
          <p:nvPr/>
        </p:nvSpPr>
        <p:spPr>
          <a:xfrm>
            <a:off x="304800" y="3886200"/>
            <a:ext cx="8077200" cy="1323439"/>
          </a:xfrm>
          <a:prstGeom prst="rect">
            <a:avLst/>
          </a:prstGeom>
        </p:spPr>
        <p:txBody>
          <a:bodyPr wrap="square">
            <a:spAutoFit/>
          </a:bodyPr>
          <a:lstStyle/>
          <a:p>
            <a:pPr algn="just" rtl="0"/>
            <a:r>
              <a:rPr lang="en-US" sz="2000" b="1" dirty="0" smtClean="0"/>
              <a:t>• Vitrinite Reflectance (Ro) measures the reflectance of vitrinite (see </a:t>
            </a:r>
            <a:r>
              <a:rPr lang="en-US" sz="2000" b="1" dirty="0" err="1" smtClean="0"/>
              <a:t>Kerogen</a:t>
            </a:r>
            <a:r>
              <a:rPr lang="en-US" sz="2000" b="1" dirty="0" smtClean="0"/>
              <a:t> maturation diagram) in oil, expressed as a percentage. It correlates with fixed carbon and ranges between 0.5and 1.3 for the oil window. Laborious but widely used.</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933" r="7178"/>
          <a:stretch/>
        </p:blipFill>
        <p:spPr>
          <a:xfrm>
            <a:off x="381000" y="228600"/>
            <a:ext cx="8610600" cy="6543675"/>
          </a:xfrm>
          <a:prstGeom prst="rect">
            <a:avLst/>
          </a:prstGeom>
        </p:spPr>
      </p:pic>
    </p:spTree>
    <p:extLst>
      <p:ext uri="{BB962C8B-B14F-4D97-AF65-F5344CB8AC3E}">
        <p14:creationId xmlns:p14="http://schemas.microsoft.com/office/powerpoint/2010/main" val="2764762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Autofit/>
          </a:bodyPr>
          <a:lstStyle/>
          <a:p>
            <a:r>
              <a:rPr lang="ar-IQ" sz="2000" b="1" dirty="0" smtClean="0">
                <a:solidFill>
                  <a:srgbClr val="C00000"/>
                </a:solidFill>
              </a:rPr>
              <a:t>يمكن تحديد السحنات الهيدروكربونية حسب (</a:t>
            </a:r>
            <a:r>
              <a:rPr lang="en-US" sz="2000" b="1" dirty="0" smtClean="0">
                <a:solidFill>
                  <a:srgbClr val="C00000"/>
                </a:solidFill>
              </a:rPr>
              <a:t>Urban,1977</a:t>
            </a:r>
            <a:r>
              <a:rPr lang="ar-IQ" sz="2000" b="1" dirty="0" smtClean="0">
                <a:solidFill>
                  <a:srgbClr val="C00000"/>
                </a:solidFill>
              </a:rPr>
              <a:t>) بالشكل التالي</a:t>
            </a:r>
            <a:endParaRPr lang="ar-IQ" sz="2000" b="1" dirty="0">
              <a:solidFill>
                <a:srgbClr val="C00000"/>
              </a:solidFill>
            </a:endParaRPr>
          </a:p>
        </p:txBody>
      </p:sp>
      <p:graphicFrame>
        <p:nvGraphicFramePr>
          <p:cNvPr id="4" name="عنصر نائب للمحتوى 3"/>
          <p:cNvGraphicFramePr>
            <a:graphicFrameLocks noGrp="1"/>
          </p:cNvGraphicFramePr>
          <p:nvPr>
            <p:ph idx="1"/>
            <p:extLst>
              <p:ext uri="{D42A27DB-BD31-4B8C-83A1-F6EECF244321}">
                <p14:modId xmlns:p14="http://schemas.microsoft.com/office/powerpoint/2010/main" val="677209067"/>
              </p:ext>
            </p:extLst>
          </p:nvPr>
        </p:nvGraphicFramePr>
        <p:xfrm>
          <a:off x="457200" y="1600200"/>
          <a:ext cx="8229600" cy="1981200"/>
        </p:xfrm>
        <a:graphic>
          <a:graphicData uri="http://schemas.openxmlformats.org/drawingml/2006/table">
            <a:tbl>
              <a:tblPr rtl="1"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pPr algn="ctr" rtl="1"/>
                      <a:r>
                        <a:rPr lang="ar-IQ" sz="2000" b="1" dirty="0" smtClean="0"/>
                        <a:t>درجة</a:t>
                      </a:r>
                      <a:r>
                        <a:rPr lang="ar-IQ" sz="2000" b="1" baseline="0" dirty="0" smtClean="0"/>
                        <a:t> النضوج</a:t>
                      </a:r>
                      <a:endParaRPr lang="ar-IQ" sz="2000" b="1" dirty="0"/>
                    </a:p>
                  </a:txBody>
                  <a:tcPr/>
                </a:tc>
                <a:tc>
                  <a:txBody>
                    <a:bodyPr/>
                    <a:lstStyle/>
                    <a:p>
                      <a:pPr algn="ctr" rtl="1"/>
                      <a:r>
                        <a:rPr lang="ar-IQ" sz="2000" b="1" dirty="0" smtClean="0"/>
                        <a:t>انعكاس</a:t>
                      </a:r>
                      <a:r>
                        <a:rPr lang="ar-IQ" sz="2000" b="1" baseline="0" dirty="0" smtClean="0"/>
                        <a:t> الفترينايت(</a:t>
                      </a:r>
                      <a:r>
                        <a:rPr lang="en-US" sz="2000" b="1" baseline="0" dirty="0" smtClean="0"/>
                        <a:t>Ro</a:t>
                      </a:r>
                      <a:r>
                        <a:rPr lang="ar-IQ" sz="2000" b="1" baseline="0" dirty="0" smtClean="0"/>
                        <a:t>)</a:t>
                      </a:r>
                      <a:endParaRPr lang="ar-IQ" sz="2000" b="1" dirty="0"/>
                    </a:p>
                  </a:txBody>
                  <a:tcPr/>
                </a:tc>
                <a:extLst>
                  <a:ext uri="{0D108BD9-81ED-4DB2-BD59-A6C34878D82A}">
                    <a16:rowId xmlns:a16="http://schemas.microsoft.com/office/drawing/2014/main" val="10000"/>
                  </a:ext>
                </a:extLst>
              </a:tr>
              <a:tr h="370840">
                <a:tc>
                  <a:txBody>
                    <a:bodyPr/>
                    <a:lstStyle/>
                    <a:p>
                      <a:pPr algn="ctr" rtl="1"/>
                      <a:r>
                        <a:rPr lang="ar-IQ" sz="2000" b="1" baseline="0" dirty="0" smtClean="0"/>
                        <a:t> سحنات غير ناضجة</a:t>
                      </a:r>
                      <a:endParaRPr lang="ar-IQ" sz="2000" b="1" dirty="0"/>
                    </a:p>
                  </a:txBody>
                  <a:tcPr/>
                </a:tc>
                <a:tc>
                  <a:txBody>
                    <a:bodyPr/>
                    <a:lstStyle/>
                    <a:p>
                      <a:pPr algn="ctr" rtl="1"/>
                      <a:r>
                        <a:rPr lang="en-US" sz="2000" b="1" dirty="0" smtClean="0"/>
                        <a:t>Zero-0.5</a:t>
                      </a:r>
                      <a:endParaRPr lang="ar-IQ" sz="2000" b="1" dirty="0"/>
                    </a:p>
                  </a:txBody>
                  <a:tcPr/>
                </a:tc>
                <a:extLst>
                  <a:ext uri="{0D108BD9-81ED-4DB2-BD59-A6C34878D82A}">
                    <a16:rowId xmlns:a16="http://schemas.microsoft.com/office/drawing/2014/main" val="10001"/>
                  </a:ext>
                </a:extLst>
              </a:tr>
              <a:tr h="370840">
                <a:tc>
                  <a:txBody>
                    <a:bodyPr/>
                    <a:lstStyle/>
                    <a:p>
                      <a:pPr algn="ctr" rtl="1"/>
                      <a:r>
                        <a:rPr lang="ar-IQ" sz="2000" b="1" dirty="0" smtClean="0"/>
                        <a:t>سحنات ناضجة</a:t>
                      </a:r>
                      <a:endParaRPr lang="ar-IQ" sz="2000" b="1" dirty="0"/>
                    </a:p>
                  </a:txBody>
                  <a:tcPr/>
                </a:tc>
                <a:tc>
                  <a:txBody>
                    <a:bodyPr/>
                    <a:lstStyle/>
                    <a:p>
                      <a:pPr algn="ctr" rtl="1"/>
                      <a:r>
                        <a:rPr lang="en-US" sz="2000" b="1" dirty="0" smtClean="0"/>
                        <a:t>0.5-1.3</a:t>
                      </a:r>
                      <a:endParaRPr lang="ar-IQ" sz="2000" b="1" dirty="0"/>
                    </a:p>
                  </a:txBody>
                  <a:tcPr/>
                </a:tc>
                <a:extLst>
                  <a:ext uri="{0D108BD9-81ED-4DB2-BD59-A6C34878D82A}">
                    <a16:rowId xmlns:a16="http://schemas.microsoft.com/office/drawing/2014/main" val="10002"/>
                  </a:ext>
                </a:extLst>
              </a:tr>
              <a:tr h="370840">
                <a:tc>
                  <a:txBody>
                    <a:bodyPr/>
                    <a:lstStyle/>
                    <a:p>
                      <a:pPr algn="ctr" rtl="1"/>
                      <a:r>
                        <a:rPr lang="ar-IQ" sz="2000" b="1" dirty="0" smtClean="0"/>
                        <a:t>سحنات متحولة</a:t>
                      </a:r>
                      <a:endParaRPr lang="ar-IQ" sz="2000" b="1" dirty="0"/>
                    </a:p>
                  </a:txBody>
                  <a:tcPr/>
                </a:tc>
                <a:tc>
                  <a:txBody>
                    <a:bodyPr/>
                    <a:lstStyle/>
                    <a:p>
                      <a:pPr algn="ctr" rtl="1"/>
                      <a:r>
                        <a:rPr lang="en-US" sz="2000" b="1" dirty="0" smtClean="0"/>
                        <a:t>1.3-2</a:t>
                      </a:r>
                      <a:endParaRPr lang="ar-IQ" sz="2000" b="1" dirty="0"/>
                    </a:p>
                  </a:txBody>
                  <a:tcPr/>
                </a:tc>
                <a:extLst>
                  <a:ext uri="{0D108BD9-81ED-4DB2-BD59-A6C34878D82A}">
                    <a16:rowId xmlns:a16="http://schemas.microsoft.com/office/drawing/2014/main" val="10003"/>
                  </a:ext>
                </a:extLst>
              </a:tr>
              <a:tr h="370840">
                <a:tc>
                  <a:txBody>
                    <a:bodyPr/>
                    <a:lstStyle/>
                    <a:p>
                      <a:pPr algn="ctr" rtl="1"/>
                      <a:r>
                        <a:rPr lang="ar-IQ" sz="2000" b="1" dirty="0" smtClean="0"/>
                        <a:t>سحنات</a:t>
                      </a:r>
                      <a:r>
                        <a:rPr lang="ar-IQ" sz="2000" b="1" baseline="0" dirty="0" smtClean="0"/>
                        <a:t> شستية</a:t>
                      </a:r>
                      <a:endParaRPr lang="ar-IQ" sz="2000" b="1" dirty="0"/>
                    </a:p>
                  </a:txBody>
                  <a:tcPr/>
                </a:tc>
                <a:tc>
                  <a:txBody>
                    <a:bodyPr/>
                    <a:lstStyle/>
                    <a:p>
                      <a:pPr algn="ctr" rtl="1"/>
                      <a:r>
                        <a:rPr lang="en-US" sz="2000" b="1" dirty="0" smtClean="0"/>
                        <a:t>&gt;=2</a:t>
                      </a:r>
                      <a:endParaRPr lang="ar-IQ" sz="2000" b="1"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0233817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3409</TotalTime>
  <Words>1779</Words>
  <Application>Microsoft Office PowerPoint</Application>
  <PresentationFormat>On-screen Show (4:3)</PresentationFormat>
  <Paragraphs>413</Paragraphs>
  <Slides>49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Calibri</vt:lpstr>
      <vt:lpstr>Constantia</vt:lpstr>
      <vt:lpstr>Simplified Arabic</vt:lpstr>
      <vt:lpstr>Times New Roman</vt:lpstr>
      <vt:lpstr>Wingdings 2</vt:lpstr>
      <vt:lpstr>Paper</vt:lpstr>
      <vt:lpstr>Petroleum system (2)</vt:lpstr>
      <vt:lpstr>PowerPoint Presentation</vt:lpstr>
      <vt:lpstr>PowerPoint Presentation</vt:lpstr>
      <vt:lpstr>Purposes of Maturation Indicators </vt:lpstr>
      <vt:lpstr>PowerPoint Presentation</vt:lpstr>
      <vt:lpstr> 1- Vitrinite Reflectance (Ro): </vt:lpstr>
      <vt:lpstr>PowerPoint Presentation</vt:lpstr>
      <vt:lpstr>PowerPoint Presentation</vt:lpstr>
      <vt:lpstr>يمكن تحديد السحنات الهيدروكربونية حسب (Urban,1977) بالشكل التالي</vt:lpstr>
      <vt:lpstr>PowerPoint Presentation</vt:lpstr>
      <vt:lpstr>PowerPoint Presentation</vt:lpstr>
      <vt:lpstr>PowerPoint Presentation</vt:lpstr>
      <vt:lpstr>2. Tmax</vt:lpstr>
      <vt:lpstr>PowerPoint Presentation</vt:lpstr>
      <vt:lpstr>PowerPoint Presentation</vt:lpstr>
      <vt:lpstr>PowerPoint Presentation</vt:lpstr>
      <vt:lpstr>PowerPoint Presentation</vt:lpstr>
      <vt:lpstr>3. Production Index (PI): </vt:lpstr>
      <vt:lpstr>Lopatin’s TTI Index </vt:lpstr>
      <vt:lpstr>PowerPoint Presentation</vt:lpstr>
      <vt:lpstr>PowerPoint Presentation</vt:lpstr>
      <vt:lpstr>Other Maturation Indicators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Petroleum system (2)</dc:title>
  <dc:creator>Intel</dc:creator>
  <cp:lastModifiedBy>Maher</cp:lastModifiedBy>
  <cp:revision>40</cp:revision>
  <dcterms:created xsi:type="dcterms:W3CDTF">2013-09-27T05:52:34Z</dcterms:created>
  <dcterms:modified xsi:type="dcterms:W3CDTF">2019-09-22T16:36:58Z</dcterms:modified>
</cp:coreProperties>
</file>